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26"/>
  </p:notesMasterIdLst>
  <p:sldIdLst>
    <p:sldId id="275" r:id="rId3"/>
    <p:sldId id="259" r:id="rId4"/>
    <p:sldId id="277" r:id="rId5"/>
    <p:sldId id="279" r:id="rId6"/>
    <p:sldId id="283" r:id="rId7"/>
    <p:sldId id="281"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300" r:id="rId24"/>
    <p:sldId id="269" r:id="rId25"/>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snapToGrid="0">
      <p:cViewPr varScale="1">
        <p:scale>
          <a:sx n="83" d="100"/>
          <a:sy n="83" d="100"/>
        </p:scale>
        <p:origin x="81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75C21E-45E1-4A87-8AF1-E982400138E7}" type="datetimeFigureOut">
              <a:rPr lang="en-US" smtClean="0"/>
              <a:t>3/3/2024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501073-94AC-42C0-8703-96D624E2EC4E}" type="slidenum">
              <a:rPr lang="en-US" smtClean="0"/>
              <a:t>‹#›</a:t>
            </a:fld>
            <a:endParaRPr lang="en-US"/>
          </a:p>
        </p:txBody>
      </p:sp>
    </p:spTree>
    <p:extLst>
      <p:ext uri="{BB962C8B-B14F-4D97-AF65-F5344CB8AC3E}">
        <p14:creationId xmlns:p14="http://schemas.microsoft.com/office/powerpoint/2010/main" val="3834933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47F687-5428-4CA6-A285-09FC7478236A}"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D3211-7180-48B5-B694-9B59882BE85E}" type="slidenum">
              <a:rPr lang="en-US" smtClean="0"/>
              <a:t>‹#›</a:t>
            </a:fld>
            <a:endParaRPr lang="en-US"/>
          </a:p>
        </p:txBody>
      </p:sp>
    </p:spTree>
    <p:extLst>
      <p:ext uri="{BB962C8B-B14F-4D97-AF65-F5344CB8AC3E}">
        <p14:creationId xmlns:p14="http://schemas.microsoft.com/office/powerpoint/2010/main" val="86569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47F687-5428-4CA6-A285-09FC7478236A}"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D3211-7180-48B5-B694-9B59882BE85E}" type="slidenum">
              <a:rPr lang="en-US" smtClean="0"/>
              <a:t>‹#›</a:t>
            </a:fld>
            <a:endParaRPr lang="en-US"/>
          </a:p>
        </p:txBody>
      </p:sp>
    </p:spTree>
    <p:extLst>
      <p:ext uri="{BB962C8B-B14F-4D97-AF65-F5344CB8AC3E}">
        <p14:creationId xmlns:p14="http://schemas.microsoft.com/office/powerpoint/2010/main" val="2402120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47F687-5428-4CA6-A285-09FC7478236A}"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D3211-7180-48B5-B694-9B59882BE85E}" type="slidenum">
              <a:rPr lang="en-US" smtClean="0"/>
              <a:t>‹#›</a:t>
            </a:fld>
            <a:endParaRPr lang="en-US"/>
          </a:p>
        </p:txBody>
      </p:sp>
    </p:spTree>
    <p:extLst>
      <p:ext uri="{BB962C8B-B14F-4D97-AF65-F5344CB8AC3E}">
        <p14:creationId xmlns:p14="http://schemas.microsoft.com/office/powerpoint/2010/main" val="1120237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8683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4840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52078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171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98496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4810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2405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3826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47F687-5428-4CA6-A285-09FC7478236A}"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D3211-7180-48B5-B694-9B59882BE85E}" type="slidenum">
              <a:rPr lang="en-US" smtClean="0"/>
              <a:t>‹#›</a:t>
            </a:fld>
            <a:endParaRPr lang="en-US"/>
          </a:p>
        </p:txBody>
      </p:sp>
    </p:spTree>
    <p:extLst>
      <p:ext uri="{BB962C8B-B14F-4D97-AF65-F5344CB8AC3E}">
        <p14:creationId xmlns:p14="http://schemas.microsoft.com/office/powerpoint/2010/main" val="1272278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62483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102996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6994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47F687-5428-4CA6-A285-09FC7478236A}" type="datetimeFigureOut">
              <a:rPr lang="en-US" smtClean="0"/>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4D3211-7180-48B5-B694-9B59882BE85E}" type="slidenum">
              <a:rPr lang="en-US" smtClean="0"/>
              <a:t>‹#›</a:t>
            </a:fld>
            <a:endParaRPr lang="en-US"/>
          </a:p>
        </p:txBody>
      </p:sp>
    </p:spTree>
    <p:extLst>
      <p:ext uri="{BB962C8B-B14F-4D97-AF65-F5344CB8AC3E}">
        <p14:creationId xmlns:p14="http://schemas.microsoft.com/office/powerpoint/2010/main" val="126179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47F687-5428-4CA6-A285-09FC7478236A}" type="datetimeFigureOut">
              <a:rPr lang="en-US" smtClean="0"/>
              <a:t>3/3/2024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4D3211-7180-48B5-B694-9B59882BE85E}" type="slidenum">
              <a:rPr lang="en-US" smtClean="0"/>
              <a:t>‹#›</a:t>
            </a:fld>
            <a:endParaRPr lang="en-US"/>
          </a:p>
        </p:txBody>
      </p:sp>
    </p:spTree>
    <p:extLst>
      <p:ext uri="{BB962C8B-B14F-4D97-AF65-F5344CB8AC3E}">
        <p14:creationId xmlns:p14="http://schemas.microsoft.com/office/powerpoint/2010/main" val="77786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47F687-5428-4CA6-A285-09FC7478236A}" type="datetimeFigureOut">
              <a:rPr lang="en-US" smtClean="0"/>
              <a:t>3/3/2024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4D3211-7180-48B5-B694-9B59882BE85E}" type="slidenum">
              <a:rPr lang="en-US" smtClean="0"/>
              <a:t>‹#›</a:t>
            </a:fld>
            <a:endParaRPr lang="en-US"/>
          </a:p>
        </p:txBody>
      </p:sp>
    </p:spTree>
    <p:extLst>
      <p:ext uri="{BB962C8B-B14F-4D97-AF65-F5344CB8AC3E}">
        <p14:creationId xmlns:p14="http://schemas.microsoft.com/office/powerpoint/2010/main" val="682746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47F687-5428-4CA6-A285-09FC7478236A}" type="datetimeFigureOut">
              <a:rPr lang="en-US" smtClean="0"/>
              <a:t>3/3/2024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4D3211-7180-48B5-B694-9B59882BE85E}" type="slidenum">
              <a:rPr lang="en-US" smtClean="0"/>
              <a:t>‹#›</a:t>
            </a:fld>
            <a:endParaRPr lang="en-US"/>
          </a:p>
        </p:txBody>
      </p:sp>
    </p:spTree>
    <p:extLst>
      <p:ext uri="{BB962C8B-B14F-4D97-AF65-F5344CB8AC3E}">
        <p14:creationId xmlns:p14="http://schemas.microsoft.com/office/powerpoint/2010/main" val="1397711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7F687-5428-4CA6-A285-09FC7478236A}" type="datetimeFigureOut">
              <a:rPr lang="en-US" smtClean="0"/>
              <a:t>3/3/2024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4D3211-7180-48B5-B694-9B59882BE85E}" type="slidenum">
              <a:rPr lang="en-US" smtClean="0"/>
              <a:t>‹#›</a:t>
            </a:fld>
            <a:endParaRPr lang="en-US"/>
          </a:p>
        </p:txBody>
      </p:sp>
    </p:spTree>
    <p:extLst>
      <p:ext uri="{BB962C8B-B14F-4D97-AF65-F5344CB8AC3E}">
        <p14:creationId xmlns:p14="http://schemas.microsoft.com/office/powerpoint/2010/main" val="3239757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647F687-5428-4CA6-A285-09FC7478236A}" type="datetimeFigureOut">
              <a:rPr lang="en-US" smtClean="0"/>
              <a:t>3/3/2024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4D3211-7180-48B5-B694-9B59882BE85E}" type="slidenum">
              <a:rPr lang="en-US" smtClean="0"/>
              <a:t>‹#›</a:t>
            </a:fld>
            <a:endParaRPr lang="en-US"/>
          </a:p>
        </p:txBody>
      </p:sp>
    </p:spTree>
    <p:extLst>
      <p:ext uri="{BB962C8B-B14F-4D97-AF65-F5344CB8AC3E}">
        <p14:creationId xmlns:p14="http://schemas.microsoft.com/office/powerpoint/2010/main" val="3788453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647F687-5428-4CA6-A285-09FC7478236A}" type="datetimeFigureOut">
              <a:rPr lang="en-US" smtClean="0"/>
              <a:t>3/3/2024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4D3211-7180-48B5-B694-9B59882BE85E}" type="slidenum">
              <a:rPr lang="en-US" smtClean="0"/>
              <a:t>‹#›</a:t>
            </a:fld>
            <a:endParaRPr lang="en-US"/>
          </a:p>
        </p:txBody>
      </p:sp>
    </p:spTree>
    <p:extLst>
      <p:ext uri="{BB962C8B-B14F-4D97-AF65-F5344CB8AC3E}">
        <p14:creationId xmlns:p14="http://schemas.microsoft.com/office/powerpoint/2010/main" val="109715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8647F687-5428-4CA6-A285-09FC7478236A}" type="datetimeFigureOut">
              <a:rPr lang="en-US" smtClean="0"/>
              <a:t>3/3/2024</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E4D3211-7180-48B5-B694-9B59882BE85E}" type="slidenum">
              <a:rPr lang="en-US" smtClean="0"/>
              <a:t>‹#›</a:t>
            </a:fld>
            <a:endParaRPr lang="en-US"/>
          </a:p>
        </p:txBody>
      </p:sp>
    </p:spTree>
    <p:extLst>
      <p:ext uri="{BB962C8B-B14F-4D97-AF65-F5344CB8AC3E}">
        <p14:creationId xmlns:p14="http://schemas.microsoft.com/office/powerpoint/2010/main" val="389039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D1B37AC6-BC6E-4741-BB0E-D4F437E1A3BF}" type="datetimeFigureOut">
              <a:rPr lang="en-US" smtClean="0">
                <a:solidFill>
                  <a:prstClr val="black">
                    <a:tint val="75000"/>
                  </a:prstClr>
                </a:solidFill>
              </a:rPr>
              <a:pPr/>
              <a:t>3/3/2024</a:t>
            </a:fld>
            <a:endParaRPr 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D5C209C3-EDC7-4884-80EA-09BD4CDC454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28311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E4DD221-B047-41C5-8F13-0B02357F342C}"/>
              </a:ext>
            </a:extLst>
          </p:cNvPr>
          <p:cNvSpPr txBox="1"/>
          <p:nvPr/>
        </p:nvSpPr>
        <p:spPr>
          <a:xfrm>
            <a:off x="545622" y="232648"/>
            <a:ext cx="8329437" cy="5262979"/>
          </a:xfrm>
          <a:prstGeom prst="rect">
            <a:avLst/>
          </a:prstGeom>
          <a:noFill/>
        </p:spPr>
        <p:txBody>
          <a:bodyPr wrap="square" rtlCol="0">
            <a:spAutoFit/>
          </a:bodyPr>
          <a:lstStyle/>
          <a:p>
            <a:pPr lvl="8" algn="ctr"/>
            <a:endParaRPr lang="ne-NP" sz="1600" b="1" dirty="0">
              <a:effectLst>
                <a:outerShdw blurRad="38100" dist="38100" dir="2700000" algn="tl">
                  <a:srgbClr val="000000">
                    <a:alpha val="43137"/>
                  </a:srgbClr>
                </a:outerShdw>
              </a:effectLst>
              <a:cs typeface="Kalimati" panose="00000400000000000000" pitchFamily="2"/>
            </a:endParaRPr>
          </a:p>
          <a:p>
            <a:pPr lvl="8" algn="ctr"/>
            <a:endParaRPr lang="ne-NP" sz="2000" b="1" dirty="0">
              <a:effectLst>
                <a:outerShdw blurRad="38100" dist="38100" dir="2700000" algn="tl">
                  <a:srgbClr val="000000">
                    <a:alpha val="43137"/>
                  </a:srgbClr>
                </a:outerShdw>
              </a:effectLst>
              <a:cs typeface="Kalimati" panose="00000400000000000000" pitchFamily="2"/>
            </a:endParaRPr>
          </a:p>
          <a:p>
            <a:pPr algn="ctr"/>
            <a:endParaRPr lang="en-US" sz="4800" dirty="0">
              <a:cs typeface="Kalimati" panose="00000400000000000000" pitchFamily="2"/>
            </a:endParaRPr>
          </a:p>
          <a:p>
            <a:pPr algn="ctr"/>
            <a:r>
              <a:rPr lang="ne-NP" sz="4800" dirty="0">
                <a:cs typeface="Kalimati" panose="00000400000000000000" pitchFamily="2"/>
              </a:rPr>
              <a:t>हुलाक ऐन, नियम तथा हुलाक सम्बन्धि विविध जानकारी </a:t>
            </a:r>
          </a:p>
          <a:p>
            <a:pPr algn="ctr"/>
            <a:r>
              <a:rPr lang="ne-NP" sz="2000" b="1" dirty="0">
                <a:effectLst>
                  <a:outerShdw blurRad="38100" dist="38100" dir="2700000" algn="tl">
                    <a:srgbClr val="000000">
                      <a:alpha val="43137"/>
                    </a:srgbClr>
                  </a:outerShdw>
                </a:effectLst>
                <a:cs typeface="Kalimati" panose="00000400000000000000" pitchFamily="2"/>
              </a:rPr>
              <a:t>मितिः २०८० फागुन १९ गते</a:t>
            </a:r>
          </a:p>
          <a:p>
            <a:pPr algn="ctr"/>
            <a:r>
              <a:rPr lang="ne-NP" sz="2000" b="1" dirty="0">
                <a:effectLst>
                  <a:outerShdw blurRad="38100" dist="38100" dir="2700000" algn="tl">
                    <a:srgbClr val="000000">
                      <a:alpha val="43137"/>
                    </a:srgbClr>
                  </a:outerShdw>
                </a:effectLst>
                <a:cs typeface="Kalimati" panose="00000400000000000000" pitchFamily="2"/>
              </a:rPr>
              <a:t>आरुघाट</a:t>
            </a:r>
            <a:endParaRPr lang="en-US" sz="1600" b="1" dirty="0">
              <a:effectLst>
                <a:outerShdw blurRad="38100" dist="38100" dir="2700000" algn="tl">
                  <a:srgbClr val="000000">
                    <a:alpha val="43137"/>
                  </a:srgbClr>
                </a:outerShdw>
              </a:effectLst>
              <a:cs typeface="Kalimati" panose="00000400000000000000" pitchFamily="2"/>
            </a:endParaRPr>
          </a:p>
          <a:p>
            <a:pPr lvl="8" algn="ctr"/>
            <a:endParaRPr lang="ne-NP" sz="1600" b="1" dirty="0">
              <a:effectLst>
                <a:outerShdw blurRad="38100" dist="38100" dir="2700000" algn="tl">
                  <a:srgbClr val="000000">
                    <a:alpha val="43137"/>
                  </a:srgbClr>
                </a:outerShdw>
              </a:effectLst>
              <a:cs typeface="Kalimati" panose="00000400000000000000" pitchFamily="2"/>
            </a:endParaRPr>
          </a:p>
          <a:p>
            <a:pPr lvl="8" algn="ctr"/>
            <a:r>
              <a:rPr lang="ne-NP" sz="1600" b="1" dirty="0">
                <a:effectLst>
                  <a:outerShdw blurRad="38100" dist="38100" dir="2700000" algn="tl">
                    <a:srgbClr val="000000">
                      <a:alpha val="43137"/>
                    </a:srgbClr>
                  </a:outerShdw>
                </a:effectLst>
                <a:cs typeface="Kalimati" panose="00000400000000000000" pitchFamily="2"/>
              </a:rPr>
              <a:t> </a:t>
            </a:r>
          </a:p>
          <a:p>
            <a:pPr lvl="8" algn="ctr"/>
            <a:r>
              <a:rPr lang="en-US" sz="1600" b="1" dirty="0">
                <a:effectLst>
                  <a:outerShdw blurRad="38100" dist="38100" dir="2700000" algn="tl">
                    <a:srgbClr val="000000">
                      <a:alpha val="43137"/>
                    </a:srgbClr>
                  </a:outerShdw>
                </a:effectLst>
                <a:cs typeface="Kalimati" panose="00000400000000000000" pitchFamily="2"/>
              </a:rPr>
              <a:t>(</a:t>
            </a:r>
            <a:r>
              <a:rPr lang="ne-NP" sz="1600" b="1" dirty="0">
                <a:effectLst>
                  <a:outerShdw blurRad="38100" dist="38100" dir="2700000" algn="tl">
                    <a:srgbClr val="000000">
                      <a:alpha val="43137"/>
                    </a:srgbClr>
                  </a:outerShdw>
                </a:effectLst>
                <a:cs typeface="Kalimati" panose="00000400000000000000" pitchFamily="2"/>
              </a:rPr>
              <a:t>विनोद प्रसाद गैरे)</a:t>
            </a:r>
          </a:p>
          <a:p>
            <a:pPr lvl="8" algn="ctr"/>
            <a:r>
              <a:rPr lang="ne-NP" sz="1600" b="1" dirty="0">
                <a:effectLst>
                  <a:outerShdw blurRad="38100" dist="38100" dir="2700000" algn="tl">
                    <a:srgbClr val="000000">
                      <a:alpha val="43137"/>
                    </a:srgbClr>
                  </a:outerShdw>
                </a:effectLst>
                <a:cs typeface="Kalimati" panose="00000400000000000000" pitchFamily="2"/>
              </a:rPr>
              <a:t>हुलाक अधिकृत</a:t>
            </a:r>
          </a:p>
          <a:p>
            <a:pPr lvl="8" algn="ctr"/>
            <a:r>
              <a:rPr lang="ne-NP" sz="1600" b="1" dirty="0">
                <a:effectLst>
                  <a:outerShdw blurRad="38100" dist="38100" dir="2700000" algn="tl">
                    <a:srgbClr val="000000">
                      <a:alpha val="43137"/>
                    </a:srgbClr>
                  </a:outerShdw>
                </a:effectLst>
                <a:cs typeface="Kalimati" panose="00000400000000000000" pitchFamily="2"/>
              </a:rPr>
              <a:t>जिल्ला हुलाक कार्यालय गोरखा</a:t>
            </a:r>
          </a:p>
          <a:p>
            <a:pPr algn="ctr"/>
            <a:endParaRPr lang="en-US" sz="3600" b="1" dirty="0">
              <a:solidFill>
                <a:srgbClr val="7030A0"/>
              </a:solidFill>
              <a:effectLst>
                <a:outerShdw blurRad="38100" dist="38100" dir="2700000" algn="tl">
                  <a:srgbClr val="000000">
                    <a:alpha val="43137"/>
                  </a:srgbClr>
                </a:outerShdw>
              </a:effectLst>
              <a:cs typeface="Kalimati" panose="00000400000000000000" pitchFamily="2"/>
            </a:endParaRPr>
          </a:p>
        </p:txBody>
      </p:sp>
      <p:pic>
        <p:nvPicPr>
          <p:cNvPr id="3" name="Picture 2" descr="File:New Emblem of Nepal Red.png - Wikimedia Commons">
            <a:extLst>
              <a:ext uri="{FF2B5EF4-FFF2-40B4-BE49-F238E27FC236}">
                <a16:creationId xmlns:a16="http://schemas.microsoft.com/office/drawing/2014/main" id="{00CE226F-4263-45E1-80FE-6FDB3D7147B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62297" y="295993"/>
            <a:ext cx="1539795" cy="1148606"/>
          </a:xfrm>
          <a:prstGeom prst="rect">
            <a:avLst/>
          </a:prstGeom>
          <a:noFill/>
          <a:ln>
            <a:noFill/>
          </a:ln>
        </p:spPr>
      </p:pic>
    </p:spTree>
    <p:extLst>
      <p:ext uri="{BB962C8B-B14F-4D97-AF65-F5344CB8AC3E}">
        <p14:creationId xmlns:p14="http://schemas.microsoft.com/office/powerpoint/2010/main" val="716814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5">
                                            <p:txEl>
                                              <p:pRg st="7" end="7"/>
                                            </p:txEl>
                                          </p:spTgt>
                                        </p:tgtEl>
                                        <p:attrNameLst>
                                          <p:attrName>style.visibility</p:attrName>
                                        </p:attrNameLst>
                                      </p:cBhvr>
                                      <p:to>
                                        <p:strVal val="visible"/>
                                      </p:to>
                                    </p:set>
                                    <p:anim calcmode="lin" valueType="num">
                                      <p:cBhvr>
                                        <p:cTn id="7" dur="500" fill="hold"/>
                                        <p:tgtEl>
                                          <p:spTgt spid="5">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xEl>
                                              <p:pRg st="7" end="7"/>
                                            </p:txEl>
                                          </p:spTgt>
                                        </p:tgtEl>
                                        <p:attrNameLst>
                                          <p:attrName>ppt_y</p:attrName>
                                        </p:attrNameLst>
                                      </p:cBhvr>
                                      <p:tavLst>
                                        <p:tav tm="0">
                                          <p:val>
                                            <p:strVal val="#ppt_y"/>
                                          </p:val>
                                        </p:tav>
                                        <p:tav tm="100000">
                                          <p:val>
                                            <p:strVal val="#ppt_y"/>
                                          </p:val>
                                        </p:tav>
                                      </p:tavLst>
                                    </p:anim>
                                    <p:anim calcmode="lin" valueType="num">
                                      <p:cBhvr>
                                        <p:cTn id="9" dur="500" fill="hold"/>
                                        <p:tgtEl>
                                          <p:spTgt spid="5">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xEl>
                                              <p:pRg st="7" end="7"/>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5">
                                            <p:txEl>
                                              <p:pRg st="8" end="8"/>
                                            </p:txEl>
                                          </p:spTgt>
                                        </p:tgtEl>
                                        <p:attrNameLst>
                                          <p:attrName>style.visibility</p:attrName>
                                        </p:attrNameLst>
                                      </p:cBhvr>
                                      <p:to>
                                        <p:strVal val="visible"/>
                                      </p:to>
                                    </p:set>
                                    <p:anim calcmode="lin" valueType="num">
                                      <p:cBhvr>
                                        <p:cTn id="16" dur="500" fill="hold"/>
                                        <p:tgtEl>
                                          <p:spTgt spid="5">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
                                            <p:txEl>
                                              <p:pRg st="8" end="8"/>
                                            </p:txEl>
                                          </p:spTgt>
                                        </p:tgtEl>
                                        <p:attrNameLst>
                                          <p:attrName>ppt_y</p:attrName>
                                        </p:attrNameLst>
                                      </p:cBhvr>
                                      <p:tavLst>
                                        <p:tav tm="0">
                                          <p:val>
                                            <p:strVal val="#ppt_y"/>
                                          </p:val>
                                        </p:tav>
                                        <p:tav tm="100000">
                                          <p:val>
                                            <p:strVal val="#ppt_y"/>
                                          </p:val>
                                        </p:tav>
                                      </p:tavLst>
                                    </p:anim>
                                    <p:anim calcmode="lin" valueType="num">
                                      <p:cBhvr>
                                        <p:cTn id="18" dur="500" fill="hold"/>
                                        <p:tgtEl>
                                          <p:spTgt spid="5">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
                                            <p:txEl>
                                              <p:pRg st="8" end="8"/>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5">
                                            <p:txEl>
                                              <p:pRg st="9" end="9"/>
                                            </p:txEl>
                                          </p:spTgt>
                                        </p:tgtEl>
                                        <p:attrNameLst>
                                          <p:attrName>style.visibility</p:attrName>
                                        </p:attrNameLst>
                                      </p:cBhvr>
                                      <p:to>
                                        <p:strVal val="visible"/>
                                      </p:to>
                                    </p:set>
                                    <p:anim calcmode="lin" valueType="num">
                                      <p:cBhvr>
                                        <p:cTn id="25" dur="500" fill="hold"/>
                                        <p:tgtEl>
                                          <p:spTgt spid="5">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5">
                                            <p:txEl>
                                              <p:pRg st="9" end="9"/>
                                            </p:txEl>
                                          </p:spTgt>
                                        </p:tgtEl>
                                        <p:attrNameLst>
                                          <p:attrName>ppt_y</p:attrName>
                                        </p:attrNameLst>
                                      </p:cBhvr>
                                      <p:tavLst>
                                        <p:tav tm="0">
                                          <p:val>
                                            <p:strVal val="#ppt_y"/>
                                          </p:val>
                                        </p:tav>
                                        <p:tav tm="100000">
                                          <p:val>
                                            <p:strVal val="#ppt_y"/>
                                          </p:val>
                                        </p:tav>
                                      </p:tavLst>
                                    </p:anim>
                                    <p:anim calcmode="lin" valueType="num">
                                      <p:cBhvr>
                                        <p:cTn id="27" dur="500" fill="hold"/>
                                        <p:tgtEl>
                                          <p:spTgt spid="5">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5">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5">
                                            <p:txEl>
                                              <p:pRg st="9" end="9"/>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5">
                                            <p:txEl>
                                              <p:pRg st="3" end="3"/>
                                            </p:txEl>
                                          </p:spTgt>
                                        </p:tgtEl>
                                        <p:attrNameLst>
                                          <p:attrName>style.visibility</p:attrName>
                                        </p:attrNameLst>
                                      </p:cBhvr>
                                      <p:to>
                                        <p:strVal val="visible"/>
                                      </p:to>
                                    </p:set>
                                    <p:anim calcmode="lin" valueType="num">
                                      <p:cBhvr>
                                        <p:cTn id="34" dur="500" fill="hold"/>
                                        <p:tgtEl>
                                          <p:spTgt spid="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5">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nodeType="clickEffect">
                                  <p:stCondLst>
                                    <p:cond delay="0"/>
                                  </p:stCondLst>
                                  <p:iterate type="lt">
                                    <p:tmPct val="10000"/>
                                  </p:iterate>
                                  <p:childTnLst>
                                    <p:set>
                                      <p:cBhvr>
                                        <p:cTn id="42" dur="1" fill="hold">
                                          <p:stCondLst>
                                            <p:cond delay="0"/>
                                          </p:stCondLst>
                                        </p:cTn>
                                        <p:tgtEl>
                                          <p:spTgt spid="5">
                                            <p:txEl>
                                              <p:pRg st="4" end="4"/>
                                            </p:txEl>
                                          </p:spTgt>
                                        </p:tgtEl>
                                        <p:attrNameLst>
                                          <p:attrName>style.visibility</p:attrName>
                                        </p:attrNameLst>
                                      </p:cBhvr>
                                      <p:to>
                                        <p:strVal val="visible"/>
                                      </p:to>
                                    </p:set>
                                    <p:anim calcmode="lin" valueType="num">
                                      <p:cBhvr>
                                        <p:cTn id="43" dur="500" fill="hold"/>
                                        <p:tgtEl>
                                          <p:spTgt spid="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5">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5">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nodeType="clickEffect">
                                  <p:stCondLst>
                                    <p:cond delay="0"/>
                                  </p:stCondLst>
                                  <p:iterate type="lt">
                                    <p:tmPct val="10000"/>
                                  </p:iterate>
                                  <p:childTnLst>
                                    <p:set>
                                      <p:cBhvr>
                                        <p:cTn id="51" dur="1" fill="hold">
                                          <p:stCondLst>
                                            <p:cond delay="0"/>
                                          </p:stCondLst>
                                        </p:cTn>
                                        <p:tgtEl>
                                          <p:spTgt spid="5">
                                            <p:txEl>
                                              <p:pRg st="5" end="5"/>
                                            </p:txEl>
                                          </p:spTgt>
                                        </p:tgtEl>
                                        <p:attrNameLst>
                                          <p:attrName>style.visibility</p:attrName>
                                        </p:attrNameLst>
                                      </p:cBhvr>
                                      <p:to>
                                        <p:strVal val="visible"/>
                                      </p:to>
                                    </p:set>
                                    <p:anim calcmode="lin" valueType="num">
                                      <p:cBhvr>
                                        <p:cTn id="52" dur="500" fill="hold"/>
                                        <p:tgtEl>
                                          <p:spTgt spid="5">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5">
                                            <p:txEl>
                                              <p:pRg st="5" end="5"/>
                                            </p:txEl>
                                          </p:spTgt>
                                        </p:tgtEl>
                                        <p:attrNameLst>
                                          <p:attrName>ppt_y</p:attrName>
                                        </p:attrNameLst>
                                      </p:cBhvr>
                                      <p:tavLst>
                                        <p:tav tm="0">
                                          <p:val>
                                            <p:strVal val="#ppt_y"/>
                                          </p:val>
                                        </p:tav>
                                        <p:tav tm="100000">
                                          <p:val>
                                            <p:strVal val="#ppt_y"/>
                                          </p:val>
                                        </p:tav>
                                      </p:tavLst>
                                    </p:anim>
                                    <p:anim calcmode="lin" valueType="num">
                                      <p:cBhvr>
                                        <p:cTn id="54" dur="500" fill="hold"/>
                                        <p:tgtEl>
                                          <p:spTgt spid="5">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5">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5">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1" presetClass="entr" presetSubtype="0" fill="hold" nodeType="clickEffect">
                                  <p:stCondLst>
                                    <p:cond delay="0"/>
                                  </p:stCondLst>
                                  <p:iterate type="lt">
                                    <p:tmPct val="10000"/>
                                  </p:iterate>
                                  <p:childTnLst>
                                    <p:set>
                                      <p:cBhvr>
                                        <p:cTn id="60" dur="1" fill="hold">
                                          <p:stCondLst>
                                            <p:cond delay="0"/>
                                          </p:stCondLst>
                                        </p:cTn>
                                        <p:tgtEl>
                                          <p:spTgt spid="5">
                                            <p:txEl>
                                              <p:pRg st="10" end="10"/>
                                            </p:txEl>
                                          </p:spTgt>
                                        </p:tgtEl>
                                        <p:attrNameLst>
                                          <p:attrName>style.visibility</p:attrName>
                                        </p:attrNameLst>
                                      </p:cBhvr>
                                      <p:to>
                                        <p:strVal val="visible"/>
                                      </p:to>
                                    </p:set>
                                    <p:anim calcmode="lin" valueType="num">
                                      <p:cBhvr>
                                        <p:cTn id="61" dur="500" fill="hold"/>
                                        <p:tgtEl>
                                          <p:spTgt spid="5">
                                            <p:txEl>
                                              <p:pRg st="10" end="10"/>
                                            </p:txEl>
                                          </p:spTgt>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5">
                                            <p:txEl>
                                              <p:pRg st="10" end="10"/>
                                            </p:txEl>
                                          </p:spTgt>
                                        </p:tgtEl>
                                        <p:attrNameLst>
                                          <p:attrName>ppt_y</p:attrName>
                                        </p:attrNameLst>
                                      </p:cBhvr>
                                      <p:tavLst>
                                        <p:tav tm="0">
                                          <p:val>
                                            <p:strVal val="#ppt_y"/>
                                          </p:val>
                                        </p:tav>
                                        <p:tav tm="100000">
                                          <p:val>
                                            <p:strVal val="#ppt_y"/>
                                          </p:val>
                                        </p:tav>
                                      </p:tavLst>
                                    </p:anim>
                                    <p:anim calcmode="lin" valueType="num">
                                      <p:cBhvr>
                                        <p:cTn id="63" dur="500" fill="hold"/>
                                        <p:tgtEl>
                                          <p:spTgt spid="5">
                                            <p:txEl>
                                              <p:pRg st="10" end="1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5">
                                            <p:txEl>
                                              <p:pRg st="10" end="1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6970"/>
            <a:ext cx="9144000" cy="4953756"/>
          </a:xfrm>
        </p:spPr>
        <p:txBody>
          <a:bodyPr>
            <a:normAutofit fontScale="92500" lnSpcReduction="10000"/>
          </a:bodyPr>
          <a:lstStyle/>
          <a:p>
            <a:pPr marL="0" indent="0" algn="ctr">
              <a:buNone/>
            </a:pPr>
            <a:r>
              <a:rPr lang="ne-NP" sz="3300" b="1" dirty="0">
                <a:solidFill>
                  <a:srgbClr val="FF0000"/>
                </a:solidFill>
                <a:cs typeface="Kalimati" panose="00000400000000000000" pitchFamily="2"/>
              </a:rPr>
              <a:t>हुलाक ऐन २०१९ का व्यवस्थाहरू</a:t>
            </a:r>
            <a:endParaRPr lang="en-US" sz="3300" dirty="0">
              <a:cs typeface="Kalimati" panose="00000400000000000000" pitchFamily="2"/>
            </a:endParaRPr>
          </a:p>
          <a:p>
            <a:pPr marL="0" lvl="0" indent="0">
              <a:buNone/>
            </a:pPr>
            <a:r>
              <a:rPr lang="ne-NP" sz="2400" dirty="0">
                <a:cs typeface="Kalimati" panose="00000400000000000000" pitchFamily="2"/>
              </a:rPr>
              <a:t>हुलाकवाट </a:t>
            </a:r>
            <a:r>
              <a:rPr lang="ne-NP" sz="2400" dirty="0">
                <a:solidFill>
                  <a:srgbClr val="FF0000"/>
                </a:solidFill>
                <a:cs typeface="Kalimati" panose="00000400000000000000" pitchFamily="2"/>
              </a:rPr>
              <a:t>पठाउन नहुने वस्तुहरु  </a:t>
            </a:r>
            <a:r>
              <a:rPr lang="ne-NP" sz="2400" dirty="0">
                <a:cs typeface="Kalimati" panose="00000400000000000000" pitchFamily="2"/>
              </a:rPr>
              <a:t>(दफा १६)</a:t>
            </a:r>
            <a:endParaRPr lang="en-US" sz="2400" dirty="0">
              <a:cs typeface="Kalimati" panose="00000400000000000000" pitchFamily="2"/>
            </a:endParaRPr>
          </a:p>
          <a:p>
            <a:pPr lvl="1"/>
            <a:r>
              <a:rPr lang="ne-NP" sz="2100" dirty="0">
                <a:cs typeface="Kalimati" panose="00000400000000000000" pitchFamily="2"/>
              </a:rPr>
              <a:t>विस्फोटक पदार्थ धारिलो हतियार शान्ति सुरक्षा खलबलाउने शब्द चिन्ह कानूनले प्रकाशन गर्न मनाही गरेका पत्र पत्रिका प्रचलित कानूनको रित नपुर्याइ प्रकाशित गरिएका पत्र पत्रिका प्रचलित कानून वमोजिम निषेध गरिएका अन्य वस्तुहरु</a:t>
            </a:r>
            <a:endParaRPr lang="en-US" sz="2100" dirty="0">
              <a:cs typeface="Kalimati" panose="00000400000000000000" pitchFamily="2"/>
            </a:endParaRPr>
          </a:p>
          <a:p>
            <a:pPr lvl="1"/>
            <a:r>
              <a:rPr lang="ne-NP" sz="2100" dirty="0">
                <a:cs typeface="Kalimati" panose="00000400000000000000" pitchFamily="2"/>
              </a:rPr>
              <a:t>यस्ता वस्तु र चिजहरु पठाउनेलाइ एक वर्षसम्म कैद वा १० हजार जरिवाना वा दुवै सजाय हुने</a:t>
            </a:r>
            <a:endParaRPr lang="en-US" sz="2100" dirty="0">
              <a:cs typeface="Kalimati" panose="00000400000000000000" pitchFamily="2"/>
            </a:endParaRPr>
          </a:p>
          <a:p>
            <a:pPr lvl="0"/>
            <a:r>
              <a:rPr lang="ne-NP" sz="2400" dirty="0">
                <a:cs typeface="Kalimati" panose="00000400000000000000" pitchFamily="2"/>
              </a:rPr>
              <a:t>साधारण पत्र द्वारा नगद </a:t>
            </a:r>
            <a:r>
              <a:rPr lang="ne-NP" sz="2400" dirty="0">
                <a:solidFill>
                  <a:srgbClr val="FF0000"/>
                </a:solidFill>
                <a:cs typeface="Kalimati" panose="00000400000000000000" pitchFamily="2"/>
              </a:rPr>
              <a:t>चेक ड्राफ्ट वा त्यस्तै अन्य चिज </a:t>
            </a:r>
            <a:r>
              <a:rPr lang="ne-NP" sz="2400" dirty="0">
                <a:cs typeface="Kalimati" panose="00000400000000000000" pitchFamily="2"/>
              </a:rPr>
              <a:t>पठाउन नहुने (दफा १६क)</a:t>
            </a:r>
            <a:endParaRPr lang="en-US" sz="2400" dirty="0">
              <a:cs typeface="Kalimati" panose="00000400000000000000" pitchFamily="2"/>
            </a:endParaRPr>
          </a:p>
          <a:p>
            <a:pPr lvl="0"/>
            <a:r>
              <a:rPr lang="ne-NP" sz="2400" dirty="0">
                <a:cs typeface="Kalimati" panose="00000400000000000000" pitchFamily="2"/>
              </a:rPr>
              <a:t>विदेशवाट प्राप्त भएको हुलाक वस्तुममा भन्सार महशुल लाग्ने कुनै वस्तु भएको शंका भएमा स्थानिय भन्सार अधिकारीको रोहवरमा खोली त्यस्तो वस्तु फेला परेमा प्रचलित कानून वमोजिम लाग्ने भन्सार डेलिभरी </a:t>
            </a:r>
            <a:r>
              <a:rPr lang="ne-NP" sz="2400" dirty="0">
                <a:solidFill>
                  <a:srgbClr val="FF0000"/>
                </a:solidFill>
                <a:cs typeface="Kalimati" panose="00000400000000000000" pitchFamily="2"/>
              </a:rPr>
              <a:t>पाउने व्यक्तिवाट अशुल गरी वस्तु डेलिभरी दिइने</a:t>
            </a:r>
            <a:r>
              <a:rPr lang="ne-NP" sz="2400" dirty="0">
                <a:cs typeface="Kalimati" panose="00000400000000000000" pitchFamily="2"/>
              </a:rPr>
              <a:t>छ। (दफा १८)</a:t>
            </a:r>
            <a:endParaRPr lang="en-US" sz="2400" dirty="0">
              <a:cs typeface="Kalimati" panose="00000400000000000000" pitchFamily="2"/>
            </a:endParaRPr>
          </a:p>
          <a:p>
            <a:pPr lvl="0"/>
            <a:r>
              <a:rPr lang="ne-NP" sz="2400" dirty="0">
                <a:cs typeface="Kalimati" panose="00000400000000000000" pitchFamily="2"/>
              </a:rPr>
              <a:t>भन्सार महशुल लाग्ने हुलाक वस्तु प्रापकले डेलिभरी लिन नचाहेमा वा प्रापकलाई सूचना दिएको ४५ दिनसम्मम लिन नआएमा </a:t>
            </a:r>
            <a:r>
              <a:rPr lang="ne-NP" sz="2400" dirty="0">
                <a:solidFill>
                  <a:srgbClr val="FF0000"/>
                </a:solidFill>
                <a:cs typeface="Kalimati" panose="00000400000000000000" pitchFamily="2"/>
              </a:rPr>
              <a:t>हुलाक अड्डाले त्यस्तो हुलाक वस्तु लिलाम विक्रि गरी राजस्वमा आम्दानी </a:t>
            </a:r>
            <a:r>
              <a:rPr lang="ne-NP" sz="2400" dirty="0">
                <a:cs typeface="Kalimati" panose="00000400000000000000" pitchFamily="2"/>
              </a:rPr>
              <a:t>वाँध्ने (दफा १८-३)</a:t>
            </a:r>
            <a:endParaRPr lang="en-US" sz="2400"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85628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xEl>
                                              <p:pRg st="1" end="1"/>
                                            </p:txEl>
                                          </p:spTgt>
                                        </p:tgtEl>
                                      </p:cBhvr>
                                    </p:animEffect>
                                  </p:childTnLst>
                                </p:cTn>
                              </p:par>
                              <p:par>
                                <p:cTn id="19" presetID="41" presetClass="entr" presetSubtype="0" fill="hold" grpId="0" nodeType="with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3">
                                            <p:txEl>
                                              <p:pRg st="2" end="2"/>
                                            </p:txEl>
                                          </p:spTgt>
                                        </p:tgtEl>
                                      </p:cBhvr>
                                    </p:animEffect>
                                  </p:childTnLst>
                                </p:cTn>
                              </p:par>
                              <p:par>
                                <p:cTn id="26" presetID="41" presetClass="entr" presetSubtype="0" fill="hold" grpId="0" nodeType="withEffect">
                                  <p:stCondLst>
                                    <p:cond delay="0"/>
                                  </p:stCondLst>
                                  <p:iterate type="lt">
                                    <p:tmPct val="10000"/>
                                  </p:iterate>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1" presetClass="entr" presetSubtype="0" fill="hold" grpId="0" nodeType="clickEffect">
                                  <p:stCondLst>
                                    <p:cond delay="0"/>
                                  </p:stCondLst>
                                  <p:iterate type="lt">
                                    <p:tmPct val="10000"/>
                                  </p:iterate>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9"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3">
                                            <p:txEl>
                                              <p:pRg st="4" end="4"/>
                                            </p:txEl>
                                          </p:spTgt>
                                        </p:tgtEl>
                                      </p:cBhvr>
                                    </p:animEffect>
                                  </p:childTnLst>
                                </p:cTn>
                              </p:par>
                              <p:par>
                                <p:cTn id="42" presetID="41" presetClass="entr" presetSubtype="0" fill="hold" grpId="0" nodeType="withEffect">
                                  <p:stCondLst>
                                    <p:cond delay="0"/>
                                  </p:stCondLst>
                                  <p:iterate type="lt">
                                    <p:tmPct val="10000"/>
                                  </p:iterate>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6"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3">
                                            <p:txEl>
                                              <p:pRg st="5" end="5"/>
                                            </p:txEl>
                                          </p:spTgt>
                                        </p:tgtEl>
                                      </p:cBhvr>
                                    </p:animEffect>
                                  </p:childTnLst>
                                </p:cTn>
                              </p:par>
                              <p:par>
                                <p:cTn id="49" presetID="41" presetClass="entr" presetSubtype="0" fill="hold" grpId="0" nodeType="withEffect">
                                  <p:stCondLst>
                                    <p:cond delay="0"/>
                                  </p:stCondLst>
                                  <p:iterate type="lt">
                                    <p:tmPct val="10000"/>
                                  </p:iterate>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p:cTn id="51"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53"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6970"/>
            <a:ext cx="9144000" cy="4953756"/>
          </a:xfrm>
        </p:spPr>
        <p:txBody>
          <a:bodyPr>
            <a:normAutofit/>
          </a:bodyPr>
          <a:lstStyle/>
          <a:p>
            <a:pPr marL="0" indent="0" algn="ctr">
              <a:buNone/>
            </a:pPr>
            <a:r>
              <a:rPr lang="ne-NP" sz="3300" b="1" dirty="0">
                <a:solidFill>
                  <a:srgbClr val="FF0000"/>
                </a:solidFill>
                <a:cs typeface="Kalimati" panose="00000400000000000000" pitchFamily="2"/>
              </a:rPr>
              <a:t>हुलाक ऐन २०१९ का व्यवस्थाहरू</a:t>
            </a:r>
            <a:endParaRPr lang="en-US" sz="3300" b="1" dirty="0">
              <a:solidFill>
                <a:srgbClr val="FF0000"/>
              </a:solidFill>
              <a:cs typeface="Kalimati" panose="00000400000000000000" pitchFamily="2"/>
            </a:endParaRPr>
          </a:p>
          <a:p>
            <a:pPr marL="0" indent="0" algn="ctr">
              <a:buNone/>
            </a:pPr>
            <a:endParaRPr lang="en-US" sz="3300" dirty="0">
              <a:cs typeface="Kalimati" panose="00000400000000000000" pitchFamily="2"/>
            </a:endParaRPr>
          </a:p>
          <a:p>
            <a:pPr lvl="1"/>
            <a:r>
              <a:rPr lang="ne-NP" sz="2500" dirty="0">
                <a:cs typeface="Kalimati" panose="00000400000000000000" pitchFamily="2"/>
              </a:rPr>
              <a:t>हुलाकवाट </a:t>
            </a:r>
            <a:r>
              <a:rPr lang="ne-NP" sz="2100" dirty="0">
                <a:cs typeface="Kalimati" panose="00000400000000000000" pitchFamily="2"/>
              </a:rPr>
              <a:t>निकासी पैठारी गर्न मनाही भएका मालसामान भएको शंका लागेमा त्यस्तो </a:t>
            </a:r>
            <a:r>
              <a:rPr lang="ne-NP" sz="2100" dirty="0">
                <a:solidFill>
                  <a:srgbClr val="FF0000"/>
                </a:solidFill>
                <a:cs typeface="Kalimati" panose="00000400000000000000" pitchFamily="2"/>
              </a:rPr>
              <a:t>डाँक रोक्का राखी सोको तलासी लिई आवश्यक </a:t>
            </a:r>
            <a:r>
              <a:rPr lang="ne-NP" sz="2100" dirty="0">
                <a:cs typeface="Kalimati" panose="00000400000000000000" pitchFamily="2"/>
              </a:rPr>
              <a:t>कानूनी कारवाहीका लागी अधिकार प्राप्त अधिकारी समक्ष वुझाइदिनुपर्ने (दफा १९)</a:t>
            </a:r>
            <a:endParaRPr lang="en-US" sz="2100" dirty="0">
              <a:cs typeface="Kalimati" panose="00000400000000000000" pitchFamily="2"/>
            </a:endParaRPr>
          </a:p>
          <a:p>
            <a:pPr lvl="1"/>
            <a:r>
              <a:rPr lang="ne-NP" sz="2100" dirty="0">
                <a:cs typeface="Kalimati" panose="00000400000000000000" pitchFamily="2"/>
              </a:rPr>
              <a:t>तलासि लिने अधिकार जिल्ला हुलाक कार्यालयका हुलाक हाकिम र ईलामा हुलाक कार्यालयका हुलाक हाकिमलाइ हुनेछ।</a:t>
            </a:r>
            <a:endParaRPr lang="en-US" sz="2100" dirty="0">
              <a:cs typeface="Kalimati" panose="00000400000000000000" pitchFamily="2"/>
            </a:endParaRPr>
          </a:p>
          <a:p>
            <a:pPr lvl="1"/>
            <a:r>
              <a:rPr lang="ne-NP" sz="2100" dirty="0">
                <a:cs typeface="Kalimati" panose="00000400000000000000" pitchFamily="2"/>
              </a:rPr>
              <a:t>नक्कली टिकट वा चलान गरिसकेको टिकट लगाइ हुलाक वस्तुहरु आएमा म्याद तोकि हुलाक अड्डामा आउन ठेगानावाला लाई सूचना पठाउने र ठेगानावाला अड्डामा आइसकेपछी </a:t>
            </a:r>
            <a:r>
              <a:rPr lang="ne-NP" sz="2100" dirty="0">
                <a:solidFill>
                  <a:srgbClr val="FF0000"/>
                </a:solidFill>
                <a:cs typeface="Kalimati" panose="00000400000000000000" pitchFamily="2"/>
              </a:rPr>
              <a:t>सो को खाम अड्डामा राखी हुलाक वस्तुमात्र </a:t>
            </a:r>
            <a:r>
              <a:rPr lang="ne-NP" sz="2100" dirty="0">
                <a:cs typeface="Kalimati" panose="00000400000000000000" pitchFamily="2"/>
              </a:rPr>
              <a:t>दिन सकिने (दफा २१)</a:t>
            </a:r>
            <a:endParaRPr lang="en-US" sz="2100"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76945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834" y="86970"/>
            <a:ext cx="8775166" cy="4953756"/>
          </a:xfrm>
        </p:spPr>
        <p:txBody>
          <a:bodyPr>
            <a:normAutofit fontScale="92500" lnSpcReduction="10000"/>
          </a:bodyPr>
          <a:lstStyle/>
          <a:p>
            <a:pPr marL="0" indent="0" algn="ctr">
              <a:buNone/>
            </a:pPr>
            <a:r>
              <a:rPr lang="ne-NP" sz="3300" b="1" dirty="0">
                <a:solidFill>
                  <a:srgbClr val="FF0000"/>
                </a:solidFill>
                <a:cs typeface="Kalimati" panose="00000400000000000000" pitchFamily="2"/>
              </a:rPr>
              <a:t>हुलाक ऐन २०१९ का व्यवस्थाहरू</a:t>
            </a:r>
            <a:endParaRPr lang="en-US" sz="3300" dirty="0">
              <a:cs typeface="Kalimati" panose="00000400000000000000" pitchFamily="2"/>
            </a:endParaRPr>
          </a:p>
          <a:p>
            <a:pPr marL="0" lvl="0" indent="0">
              <a:buNone/>
            </a:pPr>
            <a:r>
              <a:rPr lang="ne-NP" sz="2400" dirty="0">
                <a:solidFill>
                  <a:srgbClr val="00B0F0"/>
                </a:solidFill>
                <a:cs typeface="Kalimati" panose="00000400000000000000" pitchFamily="2"/>
              </a:rPr>
              <a:t>डेलिभरी गर्न नसकेका हुलाक वस्तुहरु</a:t>
            </a:r>
            <a:endParaRPr lang="en-US" sz="2400" dirty="0">
              <a:solidFill>
                <a:srgbClr val="00B0F0"/>
              </a:solidFill>
              <a:cs typeface="Kalimati" panose="00000400000000000000" pitchFamily="2"/>
            </a:endParaRPr>
          </a:p>
          <a:p>
            <a:pPr lvl="0"/>
            <a:r>
              <a:rPr lang="ne-NP" sz="2400" dirty="0">
                <a:cs typeface="Kalimati" panose="00000400000000000000" pitchFamily="2"/>
              </a:rPr>
              <a:t>डेलिभरी गर्न नसकिएका हुलाक वस्तुहरु फिर्ता चिठी फाँटमा पठाइ सम्वन्धित कर्मचारीले गोप्य </a:t>
            </a:r>
            <a:r>
              <a:rPr lang="ne-NP" sz="2400" dirty="0">
                <a:solidFill>
                  <a:srgbClr val="FF0000"/>
                </a:solidFill>
                <a:cs typeface="Kalimati" panose="00000400000000000000" pitchFamily="2"/>
              </a:rPr>
              <a:t>रुपमा हेरि ठेगाना स्पस्ट पारी पठाउन </a:t>
            </a:r>
            <a:r>
              <a:rPr lang="ne-NP" sz="2400" dirty="0">
                <a:cs typeface="Kalimati" panose="00000400000000000000" pitchFamily="2"/>
              </a:rPr>
              <a:t>सक्नेछ।(दफा ३५)</a:t>
            </a:r>
            <a:endParaRPr lang="en-US" sz="2400" dirty="0">
              <a:cs typeface="Kalimati" panose="00000400000000000000" pitchFamily="2"/>
            </a:endParaRPr>
          </a:p>
          <a:p>
            <a:pPr lvl="0"/>
            <a:r>
              <a:rPr lang="ne-NP" sz="2400" dirty="0">
                <a:cs typeface="Kalimati" panose="00000400000000000000" pitchFamily="2"/>
              </a:rPr>
              <a:t>कसैगरी डेलिभरी गर्न नसकेका हुलाक वस्तुहरु  </a:t>
            </a:r>
            <a:r>
              <a:rPr lang="ne-NP" sz="2400" dirty="0">
                <a:solidFill>
                  <a:srgbClr val="FF0000"/>
                </a:solidFill>
                <a:cs typeface="Kalimati" panose="00000400000000000000" pitchFamily="2"/>
              </a:rPr>
              <a:t>एक वर्ष अवधिसम्म फिर्ता चिठी फाँटममा राखी </a:t>
            </a:r>
            <a:r>
              <a:rPr lang="ne-NP" sz="2400" dirty="0">
                <a:cs typeface="Kalimati" panose="00000400000000000000" pitchFamily="2"/>
              </a:rPr>
              <a:t>लिलाम गर्न सकिन्छ(दफा ३६)</a:t>
            </a:r>
            <a:endParaRPr lang="en-US" sz="2400" dirty="0">
              <a:cs typeface="Kalimati" panose="00000400000000000000" pitchFamily="2"/>
            </a:endParaRPr>
          </a:p>
          <a:p>
            <a:pPr marL="0" lvl="0" indent="0">
              <a:buNone/>
            </a:pPr>
            <a:r>
              <a:rPr lang="ne-NP" sz="2400" dirty="0">
                <a:solidFill>
                  <a:srgbClr val="00B0F0"/>
                </a:solidFill>
                <a:cs typeface="Kalimati" panose="00000400000000000000" pitchFamily="2"/>
              </a:rPr>
              <a:t>सजाय र कार्यप्रणाली</a:t>
            </a:r>
            <a:endParaRPr lang="en-US" sz="2400" dirty="0">
              <a:solidFill>
                <a:srgbClr val="00B0F0"/>
              </a:solidFill>
              <a:cs typeface="Kalimati" panose="00000400000000000000" pitchFamily="2"/>
            </a:endParaRPr>
          </a:p>
          <a:p>
            <a:pPr lvl="0"/>
            <a:r>
              <a:rPr lang="ne-NP" sz="2400" dirty="0">
                <a:cs typeface="Kalimati" panose="00000400000000000000" pitchFamily="2"/>
              </a:rPr>
              <a:t>हुलाक वस्तु चोरी गर्ने , हिनामिना गर्ने दवाउने फ्याक्ने नष्ट गर्ने वा क्षति पुर्याएमा विगो समेत असुल गरी </a:t>
            </a:r>
            <a:r>
              <a:rPr lang="ne-NP" sz="2400" dirty="0">
                <a:highlight>
                  <a:srgbClr val="FFFF00"/>
                </a:highlight>
                <a:cs typeface="Kalimati" panose="00000400000000000000" pitchFamily="2"/>
              </a:rPr>
              <a:t>५ वर्षसम्म कैद वा ५० हजार रुपैंया </a:t>
            </a:r>
            <a:r>
              <a:rPr lang="ne-NP" sz="2400" dirty="0">
                <a:cs typeface="Kalimati" panose="00000400000000000000" pitchFamily="2"/>
              </a:rPr>
              <a:t>जरिवाना वा दुवै सजाए हुने(दफा ४६-१)</a:t>
            </a:r>
            <a:endParaRPr lang="en-US" sz="2400" dirty="0">
              <a:cs typeface="Kalimati" panose="00000400000000000000" pitchFamily="2"/>
            </a:endParaRPr>
          </a:p>
          <a:p>
            <a:pPr lvl="0"/>
            <a:r>
              <a:rPr lang="ne-NP" sz="2400" dirty="0">
                <a:cs typeface="Kalimati" panose="00000400000000000000" pitchFamily="2"/>
              </a:rPr>
              <a:t>हुलाकवाट चलान गर्न हुलाक वस्तुहरु वुझिलिइ कुनै कर्मचारीले टिकट टाँसिदिउला भनि टिकटको पैसा लिइ टिकट नटाँसी हिनामिना गरेमा खाएको विगो भराइ </a:t>
            </a:r>
            <a:r>
              <a:rPr lang="ne-NP" sz="2400" dirty="0">
                <a:highlight>
                  <a:srgbClr val="FFFF00"/>
                </a:highlight>
                <a:cs typeface="Kalimati" panose="00000400000000000000" pitchFamily="2"/>
              </a:rPr>
              <a:t>एक वर्षसमम्म कैद वा १० हजार रुपैंया </a:t>
            </a:r>
            <a:r>
              <a:rPr lang="ne-NP" sz="2400" dirty="0">
                <a:cs typeface="Kalimati" panose="00000400000000000000" pitchFamily="2"/>
              </a:rPr>
              <a:t>जरिवाना वा दुवै सजाए हुने (दफा ४६-२)</a:t>
            </a:r>
            <a:endParaRPr lang="en-US" sz="2400"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2527287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3" dur="500"/>
                                        <p:tgtEl>
                                          <p:spTgt spid="3">
                                            <p:txEl>
                                              <p:pRg st="2" end="2"/>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1" dur="500"/>
                                        <p:tgtEl>
                                          <p:spTgt spid="3">
                                            <p:txEl>
                                              <p:pRg st="4" end="4"/>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834" y="86970"/>
            <a:ext cx="8775166" cy="4953756"/>
          </a:xfrm>
        </p:spPr>
        <p:txBody>
          <a:bodyPr>
            <a:normAutofit/>
          </a:bodyPr>
          <a:lstStyle/>
          <a:p>
            <a:pPr marL="0" indent="0" algn="ctr">
              <a:buNone/>
            </a:pPr>
            <a:r>
              <a:rPr lang="ne-NP" sz="3300" b="1" dirty="0">
                <a:solidFill>
                  <a:srgbClr val="FF0000"/>
                </a:solidFill>
                <a:cs typeface="Kalimati" panose="00000400000000000000" pitchFamily="2"/>
              </a:rPr>
              <a:t>हुलाक ऐन २०१९ का व्यवस्थाहरू</a:t>
            </a:r>
            <a:endParaRPr lang="en-US" sz="3300" dirty="0">
              <a:cs typeface="Kalimati" panose="00000400000000000000" pitchFamily="2"/>
            </a:endParaRPr>
          </a:p>
          <a:p>
            <a:pPr lvl="0"/>
            <a:r>
              <a:rPr lang="ne-NP" dirty="0">
                <a:cs typeface="Kalimati" panose="00000400000000000000" pitchFamily="2"/>
              </a:rPr>
              <a:t>हुलाकवाट चलान गर्दा हुलाक वस्तु खोलेमा , जानिजानि रोक्का गरेमा वा ढिलो गरी ‌ओसारपोसार र डेलिभरी गरेमा वा गर्न लगाएमा निजलाइ </a:t>
            </a:r>
            <a:r>
              <a:rPr lang="ne-NP" dirty="0">
                <a:solidFill>
                  <a:srgbClr val="FF0000"/>
                </a:solidFill>
                <a:cs typeface="Kalimati" panose="00000400000000000000" pitchFamily="2"/>
              </a:rPr>
              <a:t>एक वर्षसमम्म कैद वा १० हजार रुपैंया</a:t>
            </a:r>
            <a:r>
              <a:rPr lang="ne-NP" dirty="0">
                <a:cs typeface="Kalimati" panose="00000400000000000000" pitchFamily="2"/>
              </a:rPr>
              <a:t> जरिवाना वा दुवै सजाए हुने (दफा ४७)</a:t>
            </a:r>
            <a:endParaRPr lang="en-US" dirty="0">
              <a:cs typeface="Kalimati" panose="00000400000000000000" pitchFamily="2"/>
            </a:endParaRPr>
          </a:p>
          <a:p>
            <a:pPr lvl="0"/>
            <a:r>
              <a:rPr lang="ne-NP" dirty="0">
                <a:cs typeface="Kalimati" panose="00000400000000000000" pitchFamily="2"/>
              </a:rPr>
              <a:t>डाँक परिवहनमा कसैले वाधा अवरोध गरेमा निजलाइ </a:t>
            </a:r>
            <a:r>
              <a:rPr lang="ne-NP" dirty="0">
                <a:solidFill>
                  <a:srgbClr val="FF0000"/>
                </a:solidFill>
                <a:cs typeface="Kalimati" panose="00000400000000000000" pitchFamily="2"/>
              </a:rPr>
              <a:t>दुई हजार रुपैयासम्म </a:t>
            </a:r>
            <a:r>
              <a:rPr lang="ne-NP" dirty="0">
                <a:cs typeface="Kalimati" panose="00000400000000000000" pitchFamily="2"/>
              </a:rPr>
              <a:t>जरिवना हुनेछ। (दफा ४७-क)</a:t>
            </a:r>
            <a:endParaRPr lang="en-US" dirty="0">
              <a:cs typeface="Kalimati" panose="00000400000000000000" pitchFamily="2"/>
            </a:endParaRPr>
          </a:p>
          <a:p>
            <a:pPr lvl="0"/>
            <a:r>
              <a:rPr lang="ne-NP" dirty="0">
                <a:cs typeface="Kalimati" panose="00000400000000000000" pitchFamily="2"/>
              </a:rPr>
              <a:t>हुलाक वस्तु डेलिभरी गर्ने काममा </a:t>
            </a:r>
            <a:r>
              <a:rPr lang="ne-NP" dirty="0">
                <a:solidFill>
                  <a:srgbClr val="FF0000"/>
                </a:solidFill>
                <a:cs typeface="Kalimati" panose="00000400000000000000" pitchFamily="2"/>
              </a:rPr>
              <a:t>नलाग्ने रकम जानिजानि मागेमा </a:t>
            </a:r>
            <a:r>
              <a:rPr lang="ne-NP" dirty="0">
                <a:cs typeface="Kalimati" panose="00000400000000000000" pitchFamily="2"/>
              </a:rPr>
              <a:t>वा प्राप्त गरेमा  एक वर्षसमम्म कैद वा १० हजार रुपैंया जरिवाना वा दुवै सजाए हुने (दफा ४८-ग)</a:t>
            </a:r>
            <a:endParaRPr lang="en-US" dirty="0">
              <a:cs typeface="Kalimati" panose="00000400000000000000" pitchFamily="2"/>
            </a:endParaRPr>
          </a:p>
          <a:p>
            <a:pPr lvl="0"/>
            <a:r>
              <a:rPr lang="ne-NP" dirty="0">
                <a:cs typeface="Kalimati" panose="00000400000000000000" pitchFamily="2"/>
              </a:rPr>
              <a:t>हुलाक महशुल नतिरेको हुलाक वस्तुहरु जालसाँझी गरी हुलाकवाट चलान गरेमा वा हुलाक थैलोमा राखेमा निजलाइ </a:t>
            </a:r>
            <a:r>
              <a:rPr lang="ne-NP" dirty="0">
                <a:solidFill>
                  <a:srgbClr val="FF0000"/>
                </a:solidFill>
                <a:cs typeface="Kalimati" panose="00000400000000000000" pitchFamily="2"/>
              </a:rPr>
              <a:t>दुई वर्षसम्म कैद वा २० हजार जरिवाना </a:t>
            </a:r>
            <a:r>
              <a:rPr lang="ne-NP" dirty="0">
                <a:cs typeface="Kalimati" panose="00000400000000000000" pitchFamily="2"/>
              </a:rPr>
              <a:t>वा दुवै सजाए हुने (दफा ५०)</a:t>
            </a:r>
            <a:endParaRPr lang="en-US"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410130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834" y="86970"/>
            <a:ext cx="8775166" cy="4953756"/>
          </a:xfrm>
        </p:spPr>
        <p:txBody>
          <a:bodyPr>
            <a:normAutofit/>
          </a:bodyPr>
          <a:lstStyle/>
          <a:p>
            <a:pPr marL="0" indent="0" algn="ctr">
              <a:buNone/>
            </a:pPr>
            <a:r>
              <a:rPr lang="ne-NP" sz="3300" b="1" dirty="0">
                <a:solidFill>
                  <a:srgbClr val="FF0000"/>
                </a:solidFill>
                <a:cs typeface="Kalimati" panose="00000400000000000000" pitchFamily="2"/>
              </a:rPr>
              <a:t>हुलाक ऐन २०१९ का व्यवस्थाहरू</a:t>
            </a:r>
            <a:endParaRPr lang="en-US" sz="3300" dirty="0">
              <a:cs typeface="Kalimati" panose="00000400000000000000" pitchFamily="2"/>
            </a:endParaRPr>
          </a:p>
          <a:p>
            <a:pPr lvl="0"/>
            <a:r>
              <a:rPr lang="ne-NP" dirty="0">
                <a:cs typeface="Kalimati" panose="00000400000000000000" pitchFamily="2"/>
              </a:rPr>
              <a:t>डाँक रोक्का </a:t>
            </a:r>
            <a:r>
              <a:rPr lang="ne-NP" dirty="0">
                <a:solidFill>
                  <a:srgbClr val="FF0000"/>
                </a:solidFill>
                <a:cs typeface="Kalimati" panose="00000400000000000000" pitchFamily="2"/>
              </a:rPr>
              <a:t>गरेमा वा डाँक खोलेमा वा डाँक थैली भिजाएमा </a:t>
            </a:r>
            <a:r>
              <a:rPr lang="ne-NP" dirty="0">
                <a:cs typeface="Kalimati" panose="00000400000000000000" pitchFamily="2"/>
              </a:rPr>
              <a:t>वा हस्तान्तरण गर्न ढिला गरेमा वा त्यो काममा वाधा विरोध </a:t>
            </a:r>
            <a:r>
              <a:rPr lang="ne-NP" dirty="0">
                <a:solidFill>
                  <a:srgbClr val="FF0000"/>
                </a:solidFill>
                <a:cs typeface="Kalimati" panose="00000400000000000000" pitchFamily="2"/>
              </a:rPr>
              <a:t>गरेमा तीन महिनसम्म कैद वा ५ हजार </a:t>
            </a:r>
            <a:r>
              <a:rPr lang="ne-NP" dirty="0">
                <a:cs typeface="Kalimati" panose="00000400000000000000" pitchFamily="2"/>
              </a:rPr>
              <a:t>जरिवाना वा दुवै सजाए हुने (दफा ५८)</a:t>
            </a:r>
            <a:endParaRPr lang="en-US" dirty="0">
              <a:cs typeface="Kalimati" panose="00000400000000000000" pitchFamily="2"/>
            </a:endParaRPr>
          </a:p>
          <a:p>
            <a:pPr lvl="0"/>
            <a:r>
              <a:rPr lang="ne-NP" dirty="0">
                <a:cs typeface="Kalimati" panose="00000400000000000000" pitchFamily="2"/>
              </a:rPr>
              <a:t>गलत डेलिभरि भएको हुलाक वस्तु वा डाँक थैली आफैसँग राखेमा वा डेलिभरि नगरेमा वा फिर्ता डेलिभरी </a:t>
            </a:r>
            <a:r>
              <a:rPr lang="ne-NP" dirty="0">
                <a:solidFill>
                  <a:srgbClr val="FF0000"/>
                </a:solidFill>
                <a:cs typeface="Kalimati" panose="00000400000000000000" pitchFamily="2"/>
              </a:rPr>
              <a:t>नगरेमा २००० रुपैयासम्म जरिवाना </a:t>
            </a:r>
            <a:r>
              <a:rPr lang="ne-NP" dirty="0">
                <a:cs typeface="Kalimati" panose="00000400000000000000" pitchFamily="2"/>
              </a:rPr>
              <a:t>(दफा ५९)</a:t>
            </a:r>
            <a:endParaRPr lang="en-US" dirty="0">
              <a:cs typeface="Kalimati" panose="00000400000000000000" pitchFamily="2"/>
            </a:endParaRPr>
          </a:p>
          <a:p>
            <a:pPr lvl="0"/>
            <a:r>
              <a:rPr lang="ne-NP" dirty="0">
                <a:cs typeface="Kalimati" panose="00000400000000000000" pitchFamily="2"/>
              </a:rPr>
              <a:t>हुलाक टिकट लागेको लिखतको कुरा मेटेमा वा लिखतमा लागेको हुलाक टिकट झिकेमा निजलाइ </a:t>
            </a:r>
            <a:r>
              <a:rPr lang="ne-NP" dirty="0">
                <a:solidFill>
                  <a:srgbClr val="FF0000"/>
                </a:solidFill>
                <a:cs typeface="Kalimati" panose="00000400000000000000" pitchFamily="2"/>
              </a:rPr>
              <a:t>तीन वर्षसम्म कैद व तीस </a:t>
            </a:r>
            <a:r>
              <a:rPr lang="ne-NP" dirty="0">
                <a:cs typeface="Kalimati" panose="00000400000000000000" pitchFamily="2"/>
              </a:rPr>
              <a:t>हजार रुपैयासम्म जरिवान वा दुवै सजाय हुने (दफा ६१)</a:t>
            </a:r>
            <a:endParaRPr lang="en-US" dirty="0">
              <a:cs typeface="Kalimati" panose="00000400000000000000" pitchFamily="2"/>
            </a:endParaRPr>
          </a:p>
          <a:p>
            <a:pPr lvl="0"/>
            <a:r>
              <a:rPr lang="ne-NP" dirty="0">
                <a:solidFill>
                  <a:srgbClr val="FF0000"/>
                </a:solidFill>
                <a:cs typeface="Kalimati" panose="00000400000000000000" pitchFamily="2"/>
              </a:rPr>
              <a:t>पहिला प्रयोग भइसकेको हुलाक </a:t>
            </a:r>
            <a:r>
              <a:rPr lang="ne-NP" dirty="0">
                <a:cs typeface="Kalimati" panose="00000400000000000000" pitchFamily="2"/>
              </a:rPr>
              <a:t>टिकट प्रयोग गरेमा नेपाल सरकारलाई क्षती पुग्न गएको रकम असुल गरी </a:t>
            </a:r>
            <a:r>
              <a:rPr lang="ne-NP" dirty="0">
                <a:solidFill>
                  <a:srgbClr val="FF0000"/>
                </a:solidFill>
                <a:cs typeface="Kalimati" panose="00000400000000000000" pitchFamily="2"/>
              </a:rPr>
              <a:t>एक वर्षसम्म कैद वा १० हजार रुपैयासम्म </a:t>
            </a:r>
            <a:r>
              <a:rPr lang="ne-NP" dirty="0">
                <a:cs typeface="Kalimati" panose="00000400000000000000" pitchFamily="2"/>
              </a:rPr>
              <a:t>जरिवाना वा दुवै सजाय हुने (दफा ६२)</a:t>
            </a:r>
            <a:endParaRPr lang="en-US"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419441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834" y="86970"/>
            <a:ext cx="8775166" cy="4953756"/>
          </a:xfrm>
        </p:spPr>
        <p:txBody>
          <a:bodyPr>
            <a:normAutofit lnSpcReduction="10000"/>
          </a:bodyPr>
          <a:lstStyle/>
          <a:p>
            <a:pPr marL="0" indent="0" algn="ctr">
              <a:buNone/>
            </a:pPr>
            <a:r>
              <a:rPr lang="ne-NP" sz="3300" b="1" dirty="0">
                <a:solidFill>
                  <a:srgbClr val="FF0000"/>
                </a:solidFill>
                <a:cs typeface="Kalimati" panose="00000400000000000000" pitchFamily="2"/>
              </a:rPr>
              <a:t>हुलाक नियमावली २०२० का व्यवस्थाहरू</a:t>
            </a:r>
            <a:endParaRPr lang="en-US" sz="3300" dirty="0">
              <a:cs typeface="Kalimati" panose="00000400000000000000" pitchFamily="2"/>
            </a:endParaRPr>
          </a:p>
          <a:p>
            <a:pPr marL="0" indent="0">
              <a:buNone/>
            </a:pPr>
            <a:r>
              <a:rPr lang="ne-NP" sz="2400" b="1" dirty="0">
                <a:cs typeface="Kalimati" panose="00000400000000000000" pitchFamily="2"/>
              </a:rPr>
              <a:t>हुलाक वस्तुहरु पठाउदा पालना गर्नुपर्ने नियमहरू</a:t>
            </a:r>
            <a:endParaRPr lang="en-US" sz="1800" dirty="0">
              <a:cs typeface="Kalimati" panose="00000400000000000000" pitchFamily="2"/>
            </a:endParaRPr>
          </a:p>
          <a:p>
            <a:pPr lvl="0"/>
            <a:r>
              <a:rPr lang="ne-NP" sz="2400" dirty="0">
                <a:cs typeface="Kalimati" panose="00000400000000000000" pitchFamily="2"/>
              </a:rPr>
              <a:t>चिठीको अधिकतम तौल २ के.जी भन्दा वढी हुन हुदैन (दफा ३)</a:t>
            </a:r>
            <a:endParaRPr lang="en-US" sz="2400" dirty="0">
              <a:cs typeface="Kalimati" panose="00000400000000000000" pitchFamily="2"/>
            </a:endParaRPr>
          </a:p>
          <a:p>
            <a:pPr lvl="0"/>
            <a:r>
              <a:rPr lang="ne-NP" sz="2400" dirty="0">
                <a:cs typeface="Kalimati" panose="00000400000000000000" pitchFamily="2"/>
              </a:rPr>
              <a:t>अन्धा साहित्य प्याकेट वारेमा दफा १३ मा व्यवस्था गरिएको छ। जहाँ अन्धा साहित्य प्यकेटको अधिकतम </a:t>
            </a:r>
            <a:r>
              <a:rPr lang="ne-NP" sz="2400" dirty="0">
                <a:solidFill>
                  <a:srgbClr val="FF0000"/>
                </a:solidFill>
                <a:cs typeface="Kalimati" panose="00000400000000000000" pitchFamily="2"/>
              </a:rPr>
              <a:t>तौल ७ किलो सम्म हुने </a:t>
            </a:r>
            <a:r>
              <a:rPr lang="ne-NP" sz="2400" dirty="0">
                <a:cs typeface="Kalimati" panose="00000400000000000000" pitchFamily="2"/>
              </a:rPr>
              <a:t>र यस्ता अन्धा साहित्य निशुल्क दर्ता र डेलिभरी गरिन्छ।</a:t>
            </a:r>
            <a:endParaRPr lang="en-US" sz="2400" dirty="0">
              <a:cs typeface="Kalimati" panose="00000400000000000000" pitchFamily="2"/>
            </a:endParaRPr>
          </a:p>
          <a:p>
            <a:pPr lvl="0"/>
            <a:r>
              <a:rPr lang="ne-NP" sz="2400" dirty="0">
                <a:cs typeface="Kalimati" panose="00000400000000000000" pitchFamily="2"/>
              </a:rPr>
              <a:t>दर्ता भएका समाचार पत्रपत्रिका एउटा जिल्ला हुलाक प्रयोग गर्नका लागी १० रुपैया र एक भन्दा बढी जिल्ला हुलाक प्रयोग गर्नका लागी प्रत्येक थप जिल्ला हुलाकको निमत्त २ रुपैया तिरी हुलाक सेवा विभाग वा निर्देशनालयमा दर्ता गर्नुपर्नेछ (दफा १४)</a:t>
            </a:r>
            <a:endParaRPr lang="en-US" sz="2400" dirty="0">
              <a:cs typeface="Kalimati" panose="00000400000000000000" pitchFamily="2"/>
            </a:endParaRPr>
          </a:p>
          <a:p>
            <a:pPr lvl="0"/>
            <a:r>
              <a:rPr lang="ne-NP" sz="2400" dirty="0">
                <a:cs typeface="Kalimati" panose="00000400000000000000" pitchFamily="2"/>
              </a:rPr>
              <a:t> दफा १६-ख बमोजिम पुलिन्दाको तौल सडकवाट जानेमा २० कि ग्रा र हवाईमार्ग वाट जानेमा १० कि ग्रा सम्मको हुनेछ। </a:t>
            </a:r>
            <a:endParaRPr lang="en-US" sz="2400" dirty="0">
              <a:cs typeface="Kalimati" panose="00000400000000000000" pitchFamily="2"/>
            </a:endParaRPr>
          </a:p>
          <a:p>
            <a:pPr lvl="2"/>
            <a:r>
              <a:rPr lang="ne-NP" sz="1600" dirty="0">
                <a:cs typeface="Kalimati" panose="00000400000000000000" pitchFamily="2"/>
              </a:rPr>
              <a:t>कार्यविधिको ८.१ मा सडकवाट जाने भए २० कि ग्रा र हवाईमार्गवाट जाने भए १० कि ग्रा सम्म हुने।</a:t>
            </a:r>
            <a:endParaRPr lang="en-US" sz="1600" dirty="0">
              <a:cs typeface="Kalimati" panose="00000400000000000000" pitchFamily="2"/>
            </a:endParaRPr>
          </a:p>
          <a:p>
            <a:pPr lvl="2"/>
            <a:r>
              <a:rPr lang="ne-NP" sz="1600" dirty="0">
                <a:cs typeface="Kalimati" panose="00000400000000000000" pitchFamily="2"/>
              </a:rPr>
              <a:t>२ किलोग्राम सम्मको रु २०० र प्रत्येक ५०० ग्रामको थप रु५० शुल्क लाग्ने</a:t>
            </a:r>
            <a:endParaRPr lang="en-US" sz="1600"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421906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5" dur="500"/>
                                        <p:tgtEl>
                                          <p:spTgt spid="3">
                                            <p:txEl>
                                              <p:pRg st="6" end="6"/>
                                            </p:txEl>
                                          </p:spTgt>
                                        </p:tgtEl>
                                      </p:cBhvr>
                                    </p:animEffect>
                                  </p:childTnLst>
                                </p:cTn>
                              </p:par>
                              <p:par>
                                <p:cTn id="36" presetID="14" presetClass="entr" presetSubtype="10" fill="hold"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834" y="86970"/>
            <a:ext cx="8775166" cy="4953756"/>
          </a:xfrm>
        </p:spPr>
        <p:txBody>
          <a:bodyPr>
            <a:normAutofit/>
          </a:bodyPr>
          <a:lstStyle/>
          <a:p>
            <a:pPr marL="0" indent="0" algn="ctr">
              <a:buNone/>
            </a:pPr>
            <a:r>
              <a:rPr lang="ne-NP" sz="3300" b="1" dirty="0">
                <a:solidFill>
                  <a:srgbClr val="FF0000"/>
                </a:solidFill>
                <a:cs typeface="Kalimati" panose="00000400000000000000" pitchFamily="2"/>
              </a:rPr>
              <a:t>हुलाक नियमावली २०२० का व्यवस्थाहरू</a:t>
            </a:r>
            <a:endParaRPr lang="en-US" sz="3300" dirty="0">
              <a:cs typeface="Kalimati" panose="00000400000000000000" pitchFamily="2"/>
            </a:endParaRPr>
          </a:p>
          <a:p>
            <a:pPr marL="0" indent="0">
              <a:buNone/>
            </a:pPr>
            <a:r>
              <a:rPr lang="ne-NP" sz="2400" b="1" dirty="0">
                <a:cs typeface="Kalimati" panose="00000400000000000000" pitchFamily="2"/>
              </a:rPr>
              <a:t>रजिष्ट्रेशन गर्दा ध्यान दिनुपर्ने कुराहरु</a:t>
            </a:r>
            <a:endParaRPr lang="en-US" sz="1800" dirty="0">
              <a:cs typeface="Kalimati" panose="00000400000000000000" pitchFamily="2"/>
            </a:endParaRPr>
          </a:p>
          <a:p>
            <a:pPr lvl="1"/>
            <a:r>
              <a:rPr lang="ne-NP" sz="2100" dirty="0">
                <a:cs typeface="Kalimati" panose="00000400000000000000" pitchFamily="2"/>
              </a:rPr>
              <a:t>दफा -२७ वमोजिम कुनै हुलाक वस्तु रजिष्ट्री गर्दा लाग्ने महशुल दस्तुर अग्रिम भुक्तानी गर्नुपर्दछ।</a:t>
            </a:r>
            <a:endParaRPr lang="en-US" sz="2100" dirty="0">
              <a:cs typeface="Kalimati" panose="00000400000000000000" pitchFamily="2"/>
            </a:endParaRPr>
          </a:p>
          <a:p>
            <a:pPr lvl="1"/>
            <a:r>
              <a:rPr lang="ne-NP" sz="2100" dirty="0">
                <a:cs typeface="Kalimati" panose="00000400000000000000" pitchFamily="2"/>
              </a:rPr>
              <a:t>प्रेशक तथा ठेगानावालको पुरा र स्पस्ट ठेगाना नभएका कुनैपनि हुलाक वस्तुको रजिष्ट्री नहुने</a:t>
            </a:r>
            <a:endParaRPr lang="en-US" sz="2100" dirty="0">
              <a:cs typeface="Kalimati" panose="00000400000000000000" pitchFamily="2"/>
            </a:endParaRPr>
          </a:p>
          <a:p>
            <a:pPr lvl="1"/>
            <a:r>
              <a:rPr lang="ne-NP" sz="2100" dirty="0">
                <a:cs typeface="Kalimati" panose="00000400000000000000" pitchFamily="2"/>
              </a:rPr>
              <a:t>दफा-२८ मा फिर्ती रसिद समेट्न प्रेशकले रजिष्ट्री दस्तुरमा थप शुल्क १० रुपैया तिर्नुपर्दछ </a:t>
            </a:r>
            <a:endParaRPr lang="en-US" sz="2100" dirty="0">
              <a:cs typeface="Kalimati" panose="00000400000000000000" pitchFamily="2"/>
            </a:endParaRPr>
          </a:p>
          <a:p>
            <a:pPr lvl="2"/>
            <a:r>
              <a:rPr lang="ne-NP" sz="2000" dirty="0">
                <a:cs typeface="Kalimati" panose="00000400000000000000" pitchFamily="2"/>
              </a:rPr>
              <a:t>हुलाक वस्तुहरु वुझिसकेपछी ठेगानावालको सहिछाप गराई फिर्ती रसिद प्रेशकलाई फिर्ता गरिन्छ। फिर्ति रसिदको थप शुल्क रु. १० लाग्ने।</a:t>
            </a:r>
            <a:endParaRPr lang="en-US" sz="2000" dirty="0">
              <a:cs typeface="Kalimati" panose="00000400000000000000" pitchFamily="2"/>
            </a:endParaRPr>
          </a:p>
          <a:p>
            <a:pPr lvl="2"/>
            <a:r>
              <a:rPr lang="ne-NP" sz="2000" dirty="0">
                <a:cs typeface="Kalimati" panose="00000400000000000000" pitchFamily="2"/>
              </a:rPr>
              <a:t>फिर्ति रसिद भएको हुलाक वस्तुको अगाडी पट्टिको माथिल्लो भागमा फि.र लेख्नुपर्दछ</a:t>
            </a:r>
            <a:endParaRPr lang="en-US" sz="2000" dirty="0">
              <a:cs typeface="Kalimati" panose="00000400000000000000" pitchFamily="2"/>
            </a:endParaRPr>
          </a:p>
          <a:p>
            <a:pPr lvl="0"/>
            <a:endParaRPr lang="en-US" sz="24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369731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6" dur="500"/>
                                        <p:tgtEl>
                                          <p:spTgt spid="3">
                                            <p:txEl>
                                              <p:pRg st="2" end="2"/>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4" dur="500"/>
                                        <p:tgtEl>
                                          <p:spTgt spid="3">
                                            <p:txEl>
                                              <p:pRg st="4" end="4"/>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834" y="86970"/>
            <a:ext cx="8775166" cy="4953756"/>
          </a:xfrm>
        </p:spPr>
        <p:txBody>
          <a:bodyPr>
            <a:normAutofit lnSpcReduction="10000"/>
          </a:bodyPr>
          <a:lstStyle/>
          <a:p>
            <a:pPr marL="0" indent="0" algn="ctr">
              <a:buNone/>
            </a:pPr>
            <a:r>
              <a:rPr lang="ne-NP" sz="2400" b="1" dirty="0">
                <a:solidFill>
                  <a:srgbClr val="FF0000"/>
                </a:solidFill>
                <a:cs typeface="Kalimati" panose="00000400000000000000" pitchFamily="2"/>
              </a:rPr>
              <a:t>हुलाक सेवा कार्यविधि निर्देशिका ,२०६३ का प्रावधानहरू</a:t>
            </a:r>
            <a:endParaRPr lang="en-US" sz="2400" dirty="0">
              <a:solidFill>
                <a:srgbClr val="FF0000"/>
              </a:solidFill>
              <a:cs typeface="Kalimati" panose="00000400000000000000" pitchFamily="2"/>
            </a:endParaRPr>
          </a:p>
          <a:p>
            <a:pPr lvl="0"/>
            <a:r>
              <a:rPr lang="ne-NP" sz="2400" dirty="0">
                <a:cs typeface="Kalimati" panose="00000400000000000000" pitchFamily="2"/>
              </a:rPr>
              <a:t>दफा २.३ मा पत्र मञ्जुसाको माध्यमवाट हुलाक वस्तु दाखिला गर्न सकिने तर सो पत्रहरुमा तोकिएवमोजिमको महशुलको टिकट लगाए नलगाएको एकिन गरि, हुलाक टिकट क्यन्सिल गरी गन्तव्य स्थान तर्फ चलान गरिदिनुपर्नेछ। </a:t>
            </a:r>
            <a:endParaRPr lang="en-US" sz="2400" dirty="0">
              <a:cs typeface="Kalimati" panose="00000400000000000000" pitchFamily="2"/>
            </a:endParaRPr>
          </a:p>
          <a:p>
            <a:pPr lvl="0"/>
            <a:r>
              <a:rPr lang="ne-NP" sz="2400" dirty="0">
                <a:cs typeface="Kalimati" panose="00000400000000000000" pitchFamily="2"/>
              </a:rPr>
              <a:t>दफा ५.२ मा रजिष्ट्री हुलाक वस्तुको वितरण गर्दा वितरणकर्ताले आफ्नो </a:t>
            </a:r>
            <a:r>
              <a:rPr lang="ne-NP" sz="2400" dirty="0">
                <a:solidFill>
                  <a:srgbClr val="FF0000"/>
                </a:solidFill>
                <a:cs typeface="Kalimati" panose="00000400000000000000" pitchFamily="2"/>
              </a:rPr>
              <a:t>पोष्ट म्यान बुकमा विवरण भरि ठेगानावालको सहिछाप </a:t>
            </a:r>
            <a:r>
              <a:rPr lang="ne-NP" sz="2400" dirty="0">
                <a:cs typeface="Kalimati" panose="00000400000000000000" pitchFamily="2"/>
              </a:rPr>
              <a:t>गराई वुझाउनुपर्नेछ। </a:t>
            </a:r>
            <a:endParaRPr lang="en-US" sz="2400" dirty="0">
              <a:cs typeface="Kalimati" panose="00000400000000000000" pitchFamily="2"/>
            </a:endParaRPr>
          </a:p>
          <a:p>
            <a:pPr lvl="0"/>
            <a:r>
              <a:rPr lang="ne-NP" sz="2400" dirty="0">
                <a:cs typeface="Kalimati" panose="00000400000000000000" pitchFamily="2"/>
              </a:rPr>
              <a:t>दफा ५.४ मा हल्कारा मार्फत वितरण हुनेगरी प्राप्त भएका साधारण र रजिष्ट्री हुलाक वस्तुहरु सोही दिन वितरण गर्नुपर्दछ ।</a:t>
            </a:r>
            <a:endParaRPr lang="en-US" sz="2400" dirty="0">
              <a:cs typeface="Kalimati" panose="00000400000000000000" pitchFamily="2"/>
            </a:endParaRPr>
          </a:p>
          <a:p>
            <a:pPr lvl="0"/>
            <a:r>
              <a:rPr lang="ne-NP" sz="2400" dirty="0">
                <a:cs typeface="Kalimati" panose="00000400000000000000" pitchFamily="2"/>
              </a:rPr>
              <a:t>दफा ५.७.१ </a:t>
            </a:r>
            <a:r>
              <a:rPr lang="ne-NP" sz="2400" dirty="0">
                <a:solidFill>
                  <a:srgbClr val="FF0000"/>
                </a:solidFill>
                <a:cs typeface="Kalimati" panose="00000400000000000000" pitchFamily="2"/>
              </a:rPr>
              <a:t>मा वैदेशिक हुलाक वस्तुहरु सम्वन्धित प्रापकलाई वुझाएको वा प्रापक फेला नपरेको अभिलेख इलाका, </a:t>
            </a:r>
            <a:r>
              <a:rPr lang="ne-NP" sz="2400" dirty="0">
                <a:cs typeface="Kalimati" panose="00000400000000000000" pitchFamily="2"/>
              </a:rPr>
              <a:t>हुलाक अतिरिक्त हुलाकले प्रत्येक महिना १६ गते र अर्को महिनाको १ गते विवरण जिल्ला हुलाकमा वुझाउनुपर्नेछ। </a:t>
            </a:r>
            <a:endParaRPr lang="en-US" sz="2400"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40281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834" y="86970"/>
            <a:ext cx="8775166" cy="4953756"/>
          </a:xfrm>
        </p:spPr>
        <p:txBody>
          <a:bodyPr>
            <a:normAutofit fontScale="92500" lnSpcReduction="10000"/>
          </a:bodyPr>
          <a:lstStyle/>
          <a:p>
            <a:pPr marL="0" indent="0" algn="ctr">
              <a:buNone/>
            </a:pPr>
            <a:r>
              <a:rPr lang="ne-NP" sz="2400" b="1" dirty="0">
                <a:solidFill>
                  <a:srgbClr val="FF0000"/>
                </a:solidFill>
                <a:cs typeface="Kalimati" panose="00000400000000000000" pitchFamily="2"/>
              </a:rPr>
              <a:t>हुलाक सेवा कार्यविधि निर्देशिका ,२०६३ का प्रावधानहरू</a:t>
            </a:r>
            <a:endParaRPr lang="en-US" sz="2400" dirty="0">
              <a:solidFill>
                <a:srgbClr val="FF0000"/>
              </a:solidFill>
              <a:cs typeface="Kalimati" panose="00000400000000000000" pitchFamily="2"/>
            </a:endParaRPr>
          </a:p>
          <a:p>
            <a:pPr marL="0" lvl="0" indent="0">
              <a:buNone/>
            </a:pPr>
            <a:r>
              <a:rPr lang="ne-NP" dirty="0">
                <a:cs typeface="Kalimati" panose="00000400000000000000" pitchFamily="2"/>
              </a:rPr>
              <a:t>दफा ५.९ वितरण कार्यमा खटिएका हल्कारा कर्मचारीले पालना गर्नुपर्ने नियमहरु</a:t>
            </a:r>
            <a:endParaRPr lang="en-US" dirty="0">
              <a:cs typeface="Kalimati" panose="00000400000000000000" pitchFamily="2"/>
            </a:endParaRPr>
          </a:p>
          <a:p>
            <a:pPr lvl="0"/>
            <a:r>
              <a:rPr lang="ne-NP" dirty="0">
                <a:solidFill>
                  <a:srgbClr val="FF0000"/>
                </a:solidFill>
                <a:cs typeface="Kalimati" panose="00000400000000000000" pitchFamily="2"/>
              </a:rPr>
              <a:t>समयपालनासः</a:t>
            </a:r>
            <a:r>
              <a:rPr lang="ne-NP" dirty="0">
                <a:cs typeface="Kalimati" panose="00000400000000000000" pitchFamily="2"/>
              </a:rPr>
              <a:t> नियमित रुपमा कार्यालय समयको पालना गर्नुका साथै आफ्नो क्षेत्रमा जाँदा हरेक ठाँउमा हरेक दिन एकै समयमा पुग्नुपर्छ। </a:t>
            </a:r>
            <a:endParaRPr lang="en-US" dirty="0">
              <a:cs typeface="Kalimati" panose="00000400000000000000" pitchFamily="2"/>
            </a:endParaRPr>
          </a:p>
          <a:p>
            <a:pPr lvl="0"/>
            <a:r>
              <a:rPr lang="ne-NP" dirty="0">
                <a:solidFill>
                  <a:srgbClr val="FF0000"/>
                </a:solidFill>
                <a:cs typeface="Kalimati" panose="00000400000000000000" pitchFamily="2"/>
              </a:rPr>
              <a:t>पोषाकः</a:t>
            </a:r>
            <a:r>
              <a:rPr lang="ne-NP" dirty="0">
                <a:cs typeface="Kalimati" panose="00000400000000000000" pitchFamily="2"/>
              </a:rPr>
              <a:t> कार्यालय समयमा सफा र मिलाएर पोषाक लगाउनुपर्ने र परिचयत्र समेत देखिनेगरी लगाउनुपर्नेछ।</a:t>
            </a:r>
            <a:endParaRPr lang="en-US" dirty="0">
              <a:cs typeface="Kalimati" panose="00000400000000000000" pitchFamily="2"/>
            </a:endParaRPr>
          </a:p>
          <a:p>
            <a:pPr lvl="0"/>
            <a:r>
              <a:rPr lang="ne-NP" dirty="0">
                <a:solidFill>
                  <a:srgbClr val="FF0000"/>
                </a:solidFill>
                <a:cs typeface="Kalimati" panose="00000400000000000000" pitchFamily="2"/>
              </a:rPr>
              <a:t>आफु हिड्ने विटको जानकारी पुर्ण रुपमा </a:t>
            </a:r>
            <a:r>
              <a:rPr lang="ne-NP" dirty="0">
                <a:cs typeface="Kalimati" panose="00000400000000000000" pitchFamily="2"/>
              </a:rPr>
              <a:t>हुनुपर्दछ।</a:t>
            </a:r>
            <a:endParaRPr lang="en-US" dirty="0">
              <a:cs typeface="Kalimati" panose="00000400000000000000" pitchFamily="2"/>
            </a:endParaRPr>
          </a:p>
          <a:p>
            <a:pPr lvl="0"/>
            <a:r>
              <a:rPr lang="ne-NP" dirty="0">
                <a:solidFill>
                  <a:srgbClr val="FF0000"/>
                </a:solidFill>
                <a:cs typeface="Kalimati" panose="00000400000000000000" pitchFamily="2"/>
              </a:rPr>
              <a:t>शैक्षिक योग्यता र शारिरिक </a:t>
            </a:r>
            <a:r>
              <a:rPr lang="ne-NP" dirty="0">
                <a:cs typeface="Kalimati" panose="00000400000000000000" pitchFamily="2"/>
              </a:rPr>
              <a:t>अवस्थाः नेपाली र रोमन अंग्रेजी पढ्न सक्ने हुनुपर्दछ</a:t>
            </a:r>
            <a:endParaRPr lang="en-US" dirty="0">
              <a:cs typeface="Kalimati" panose="00000400000000000000" pitchFamily="2"/>
            </a:endParaRPr>
          </a:p>
          <a:p>
            <a:pPr lvl="0"/>
            <a:r>
              <a:rPr lang="ne-NP" dirty="0">
                <a:solidFill>
                  <a:srgbClr val="FF0000"/>
                </a:solidFill>
                <a:cs typeface="Kalimati" panose="00000400000000000000" pitchFamily="2"/>
              </a:rPr>
              <a:t>ऐन नियमको ज्ञान </a:t>
            </a:r>
            <a:r>
              <a:rPr lang="ne-NP" dirty="0">
                <a:cs typeface="Kalimati" panose="00000400000000000000" pitchFamily="2"/>
              </a:rPr>
              <a:t>हुनुपर्दछ</a:t>
            </a:r>
            <a:endParaRPr lang="en-US" dirty="0">
              <a:cs typeface="Kalimati" panose="00000400000000000000" pitchFamily="2"/>
            </a:endParaRPr>
          </a:p>
          <a:p>
            <a:pPr lvl="0"/>
            <a:r>
              <a:rPr lang="ne-NP" dirty="0">
                <a:solidFill>
                  <a:srgbClr val="FF0000"/>
                </a:solidFill>
                <a:cs typeface="Kalimati" panose="00000400000000000000" pitchFamily="2"/>
              </a:rPr>
              <a:t>अनुशासनः</a:t>
            </a:r>
            <a:r>
              <a:rPr lang="ne-NP" dirty="0">
                <a:cs typeface="Kalimati" panose="00000400000000000000" pitchFamily="2"/>
              </a:rPr>
              <a:t> सदैव अनुशासित, मिठो वोल्ने, विश्वासिलो ,इमान्दारी ,कर्तव्यपरायण तथा सेवामुखी हुनुपर्नेछ र प्रतिकुल परिस्थितिमा पनि रिसाउने गर्नुहुदैन।</a:t>
            </a:r>
            <a:endParaRPr lang="en-US" dirty="0">
              <a:cs typeface="Kalimati" panose="00000400000000000000" pitchFamily="2"/>
            </a:endParaRPr>
          </a:p>
          <a:p>
            <a:pPr lvl="0"/>
            <a:r>
              <a:rPr lang="ne-NP" dirty="0">
                <a:solidFill>
                  <a:srgbClr val="FF0000"/>
                </a:solidFill>
                <a:cs typeface="Kalimati" panose="00000400000000000000" pitchFamily="2"/>
              </a:rPr>
              <a:t>फारमहरुको जानकारीः </a:t>
            </a:r>
            <a:r>
              <a:rPr lang="ne-NP" dirty="0">
                <a:cs typeface="Kalimati" panose="00000400000000000000" pitchFamily="2"/>
              </a:rPr>
              <a:t>हल्कारा ले प्रयोग गर्ने निम्न वमोजिमका फारमहरु आवश्यकता अनुसार अनिवार्य प्रयोग गर्नुपर्नेछ।</a:t>
            </a:r>
            <a:endParaRPr lang="en-US" dirty="0">
              <a:cs typeface="Kalimati" panose="00000400000000000000" pitchFamily="2"/>
            </a:endParaRPr>
          </a:p>
          <a:p>
            <a:pPr marL="0" indent="0">
              <a:buNone/>
            </a:pPr>
            <a:r>
              <a:rPr lang="ne-NP" dirty="0">
                <a:cs typeface="Kalimati" panose="00000400000000000000" pitchFamily="2"/>
              </a:rPr>
              <a:t>१)वितरण पुस्तिका २)ग्राम हल्कारा पहुँच किताव ३) वहिरङ्ग हुलाक वस्तुको हिसाव राख्ने फारम ४) फिर्ती रसिद ५) रजिष्ट्री रसिद ६) रजिष्ट्री सुचि ७) दैनिक हुलाक रोजनामा</a:t>
            </a:r>
            <a:endParaRPr lang="en-US"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221777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54"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1" presetClass="entr" presetSubtype="0" fill="hold" grpId="0" nodeType="clickEffect">
                                  <p:stCondLst>
                                    <p:cond delay="0"/>
                                  </p:stCondLst>
                                  <p:iterate type="lt">
                                    <p:tmPct val="10000"/>
                                  </p:iterate>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p:cTn id="61"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63"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3">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1" presetClass="entr" presetSubtype="0" fill="hold" grpId="0" nodeType="clickEffect">
                                  <p:stCondLst>
                                    <p:cond delay="0"/>
                                  </p:stCondLst>
                                  <p:iterate type="lt">
                                    <p:tmPct val="10000"/>
                                  </p:iterate>
                                  <p:childTnLst>
                                    <p:set>
                                      <p:cBhvr>
                                        <p:cTn id="69" dur="1" fill="hold">
                                          <p:stCondLst>
                                            <p:cond delay="0"/>
                                          </p:stCondLst>
                                        </p:cTn>
                                        <p:tgtEl>
                                          <p:spTgt spid="3">
                                            <p:txEl>
                                              <p:pRg st="7" end="7"/>
                                            </p:txEl>
                                          </p:spTgt>
                                        </p:tgtEl>
                                        <p:attrNameLst>
                                          <p:attrName>style.visibility</p:attrName>
                                        </p:attrNameLst>
                                      </p:cBhvr>
                                      <p:to>
                                        <p:strVal val="visible"/>
                                      </p:to>
                                    </p:set>
                                    <p:anim calcmode="lin" valueType="num">
                                      <p:cBhvr>
                                        <p:cTn id="70" dur="50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71" dur="50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72" dur="50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3" dur="50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4" dur="500" tmFilter="0,0; .5, 1; 1, 1"/>
                                        <p:tgtEl>
                                          <p:spTgt spid="3">
                                            <p:txEl>
                                              <p:pRg st="7" end="7"/>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41" presetClass="entr" presetSubtype="0" fill="hold" grpId="0" nodeType="clickEffect">
                                  <p:stCondLst>
                                    <p:cond delay="0"/>
                                  </p:stCondLst>
                                  <p:iterate type="lt">
                                    <p:tmPct val="10000"/>
                                  </p:iterate>
                                  <p:childTnLst>
                                    <p:set>
                                      <p:cBhvr>
                                        <p:cTn id="78" dur="1" fill="hold">
                                          <p:stCondLst>
                                            <p:cond delay="0"/>
                                          </p:stCondLst>
                                        </p:cTn>
                                        <p:tgtEl>
                                          <p:spTgt spid="3">
                                            <p:txEl>
                                              <p:pRg st="8" end="8"/>
                                            </p:txEl>
                                          </p:spTgt>
                                        </p:tgtEl>
                                        <p:attrNameLst>
                                          <p:attrName>style.visibility</p:attrName>
                                        </p:attrNameLst>
                                      </p:cBhvr>
                                      <p:to>
                                        <p:strVal val="visible"/>
                                      </p:to>
                                    </p:set>
                                    <p:anim calcmode="lin" valueType="num">
                                      <p:cBhvr>
                                        <p:cTn id="79" dur="500" fill="hold"/>
                                        <p:tgtEl>
                                          <p:spTgt spid="3">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3">
                                            <p:txEl>
                                              <p:pRg st="8" end="8"/>
                                            </p:txEl>
                                          </p:spTgt>
                                        </p:tgtEl>
                                        <p:attrNameLst>
                                          <p:attrName>ppt_y</p:attrName>
                                        </p:attrNameLst>
                                      </p:cBhvr>
                                      <p:tavLst>
                                        <p:tav tm="0">
                                          <p:val>
                                            <p:strVal val="#ppt_y"/>
                                          </p:val>
                                        </p:tav>
                                        <p:tav tm="100000">
                                          <p:val>
                                            <p:strVal val="#ppt_y"/>
                                          </p:val>
                                        </p:tav>
                                      </p:tavLst>
                                    </p:anim>
                                    <p:anim calcmode="lin" valueType="num">
                                      <p:cBhvr>
                                        <p:cTn id="81" dur="500" fill="hold"/>
                                        <p:tgtEl>
                                          <p:spTgt spid="3">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3">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3">
                                            <p:txEl>
                                              <p:pRg st="8" end="8"/>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41" presetClass="entr" presetSubtype="0" fill="hold" grpId="0" nodeType="clickEffect">
                                  <p:stCondLst>
                                    <p:cond delay="0"/>
                                  </p:stCondLst>
                                  <p:iterate type="lt">
                                    <p:tmPct val="10000"/>
                                  </p:iterate>
                                  <p:childTnLst>
                                    <p:set>
                                      <p:cBhvr>
                                        <p:cTn id="87" dur="1" fill="hold">
                                          <p:stCondLst>
                                            <p:cond delay="0"/>
                                          </p:stCondLst>
                                        </p:cTn>
                                        <p:tgtEl>
                                          <p:spTgt spid="3">
                                            <p:txEl>
                                              <p:pRg st="9" end="9"/>
                                            </p:txEl>
                                          </p:spTgt>
                                        </p:tgtEl>
                                        <p:attrNameLst>
                                          <p:attrName>style.visibility</p:attrName>
                                        </p:attrNameLst>
                                      </p:cBhvr>
                                      <p:to>
                                        <p:strVal val="visible"/>
                                      </p:to>
                                    </p:set>
                                    <p:anim calcmode="lin" valueType="num">
                                      <p:cBhvr>
                                        <p:cTn id="88" dur="500" fill="hold"/>
                                        <p:tgtEl>
                                          <p:spTgt spid="3">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89" dur="500" fill="hold"/>
                                        <p:tgtEl>
                                          <p:spTgt spid="3">
                                            <p:txEl>
                                              <p:pRg st="9" end="9"/>
                                            </p:txEl>
                                          </p:spTgt>
                                        </p:tgtEl>
                                        <p:attrNameLst>
                                          <p:attrName>ppt_y</p:attrName>
                                        </p:attrNameLst>
                                      </p:cBhvr>
                                      <p:tavLst>
                                        <p:tav tm="0">
                                          <p:val>
                                            <p:strVal val="#ppt_y"/>
                                          </p:val>
                                        </p:tav>
                                        <p:tav tm="100000">
                                          <p:val>
                                            <p:strVal val="#ppt_y"/>
                                          </p:val>
                                        </p:tav>
                                      </p:tavLst>
                                    </p:anim>
                                    <p:anim calcmode="lin" valueType="num">
                                      <p:cBhvr>
                                        <p:cTn id="90" dur="500" fill="hold"/>
                                        <p:tgtEl>
                                          <p:spTgt spid="3">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1" dur="500" fill="hold"/>
                                        <p:tgtEl>
                                          <p:spTgt spid="3">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2" dur="500" tmFilter="0,0; .5, 1; 1, 1"/>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834" y="86970"/>
            <a:ext cx="8775166" cy="4953756"/>
          </a:xfrm>
        </p:spPr>
        <p:txBody>
          <a:bodyPr>
            <a:normAutofit/>
          </a:bodyPr>
          <a:lstStyle/>
          <a:p>
            <a:pPr marL="0" indent="0" algn="ctr">
              <a:buNone/>
            </a:pPr>
            <a:r>
              <a:rPr lang="ne-NP" sz="2400" b="1" dirty="0">
                <a:solidFill>
                  <a:srgbClr val="FF0000"/>
                </a:solidFill>
                <a:cs typeface="Kalimati" panose="00000400000000000000" pitchFamily="2"/>
              </a:rPr>
              <a:t>हुलाक सेवा कार्यविधि निर्देशिका ,२०६३ का प्रावधानहरू</a:t>
            </a:r>
            <a:endParaRPr lang="en-US" sz="2400" dirty="0">
              <a:solidFill>
                <a:srgbClr val="FF0000"/>
              </a:solidFill>
              <a:cs typeface="Kalimati" panose="00000400000000000000" pitchFamily="2"/>
            </a:endParaRPr>
          </a:p>
          <a:p>
            <a:pPr marL="0" indent="0">
              <a:buNone/>
            </a:pPr>
            <a:r>
              <a:rPr lang="ne-NP" dirty="0">
                <a:cs typeface="Kalimati" panose="00000400000000000000" pitchFamily="2"/>
              </a:rPr>
              <a:t>५.९ हुलाक वस्तु वितरण गर्दा देहायका कुरामा विचार पुर्याउनु पर्दछ ।</a:t>
            </a:r>
            <a:endParaRPr lang="en-US" dirty="0">
              <a:cs typeface="Kalimati" panose="00000400000000000000" pitchFamily="2"/>
            </a:endParaRPr>
          </a:p>
          <a:p>
            <a:pPr lvl="0"/>
            <a:r>
              <a:rPr lang="ne-NP" sz="1800" dirty="0">
                <a:cs typeface="Kalimati" panose="00000400000000000000" pitchFamily="2"/>
              </a:rPr>
              <a:t>क) </a:t>
            </a:r>
            <a:r>
              <a:rPr lang="ne-NP" sz="1800" dirty="0">
                <a:solidFill>
                  <a:srgbClr val="FF0000"/>
                </a:solidFill>
                <a:cs typeface="Kalimati" panose="00000400000000000000" pitchFamily="2"/>
              </a:rPr>
              <a:t>वितरण टाँचा लगाउनेः </a:t>
            </a:r>
            <a:r>
              <a:rPr lang="ne-NP" sz="1800" dirty="0">
                <a:cs typeface="Kalimati" panose="00000400000000000000" pitchFamily="2"/>
              </a:rPr>
              <a:t>वितरणका लागि प्राप्त भएका हुलाक वस्तु कार्यालयमा प्राप्त हुने वित्तिकै वितरण टाँचा लगाउनु पर्दछ। आफ्नो क्षेत्रका लागि प्राप्त भएका हुलाक वस्तुको सही अवस्था र टाँचा लगाएको नलगाएको हेर्नु हल्काराको कर्तव्य हो। </a:t>
            </a:r>
          </a:p>
          <a:p>
            <a:pPr lvl="0"/>
            <a:r>
              <a:rPr lang="ne-NP" sz="1800" dirty="0">
                <a:cs typeface="Kalimati" panose="00000400000000000000" pitchFamily="2"/>
              </a:rPr>
              <a:t>ख) </a:t>
            </a:r>
            <a:r>
              <a:rPr lang="ne-NP" sz="1800" dirty="0">
                <a:solidFill>
                  <a:srgbClr val="FF0000"/>
                </a:solidFill>
                <a:cs typeface="Kalimati" panose="00000400000000000000" pitchFamily="2"/>
              </a:rPr>
              <a:t>छटनीः</a:t>
            </a:r>
            <a:r>
              <a:rPr lang="ne-NP" sz="1800" dirty="0">
                <a:cs typeface="Kalimati" panose="00000400000000000000" pitchFamily="2"/>
              </a:rPr>
              <a:t> आफुलाइ प्राप्त भएका हुलाक वस्तुहरु सडक गल्ली एवं घर नं अनुसार क्रम मिलाएर छटनी गर्नुपर्दछ। चिठी पत्रपत्रिका तथा साना प्यकेटहरु र रजिष्ट्री छुट्टाछुट्टै विटा वनाउनु पर्दछ।</a:t>
            </a:r>
          </a:p>
          <a:p>
            <a:pPr lvl="0"/>
            <a:r>
              <a:rPr lang="ne-NP" sz="1800" dirty="0">
                <a:cs typeface="Kalimati" panose="00000400000000000000" pitchFamily="2"/>
              </a:rPr>
              <a:t>ग</a:t>
            </a:r>
            <a:r>
              <a:rPr lang="ne-NP" sz="1800" dirty="0">
                <a:solidFill>
                  <a:srgbClr val="FF0000"/>
                </a:solidFill>
                <a:cs typeface="Kalimati" panose="00000400000000000000" pitchFamily="2"/>
              </a:rPr>
              <a:t>) तयारीः </a:t>
            </a:r>
            <a:r>
              <a:rPr lang="ne-NP" sz="1800" dirty="0">
                <a:cs typeface="Kalimati" panose="00000400000000000000" pitchFamily="2"/>
              </a:rPr>
              <a:t>छटनी पश्चात वितरणका लागी हुलाक वस्तुहरु मिलाउने समयलाई तयारी भनिन्छ। पोष्टम्यान बुकमा हुलाक वस्तुहरु रजिष्ट्री नं , प्रापक,प्रेशकको नाम ठेगाना लेखी आफु हिड्ने वाटो अनुसारको सडक गल्ली एवं घर नं अनुसार क्रम मिलाउनु पर्दछ।</a:t>
            </a:r>
          </a:p>
          <a:p>
            <a:pPr lvl="0"/>
            <a:r>
              <a:rPr lang="ne-NP" sz="1800" dirty="0">
                <a:cs typeface="Kalimati" panose="00000400000000000000" pitchFamily="2"/>
              </a:rPr>
              <a:t>घ</a:t>
            </a:r>
            <a:r>
              <a:rPr lang="ne-NP" sz="1800" dirty="0">
                <a:solidFill>
                  <a:srgbClr val="FF0000"/>
                </a:solidFill>
                <a:cs typeface="Kalimati" panose="00000400000000000000" pitchFamily="2"/>
              </a:rPr>
              <a:t>)  साधारण हुलाक वस्तुको तयारीः </a:t>
            </a:r>
            <a:r>
              <a:rPr lang="ne-NP" sz="1800" dirty="0">
                <a:cs typeface="Kalimati" panose="00000400000000000000" pitchFamily="2"/>
              </a:rPr>
              <a:t>साधारण हुलाक वस्तुको अभिलेख (रेकर्ड) राख्नु पर्दैन, सिलसिलेबर रुपले मिलाएर डेलिभरी गर्न लैजानु पर्दछ।</a:t>
            </a: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400480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54"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699" y="121330"/>
            <a:ext cx="8750846" cy="5022170"/>
          </a:xfrm>
        </p:spPr>
        <p:txBody>
          <a:bodyPr>
            <a:normAutofit/>
          </a:bodyPr>
          <a:lstStyle/>
          <a:p>
            <a:pPr marL="0" indent="0">
              <a:buNone/>
            </a:pPr>
            <a:r>
              <a:rPr lang="ne-NP" sz="2400" b="1" dirty="0">
                <a:solidFill>
                  <a:srgbClr val="FF0000"/>
                </a:solidFill>
                <a:cs typeface="Kalimati" panose="00000400000000000000" pitchFamily="2"/>
              </a:rPr>
              <a:t>इतिहास</a:t>
            </a:r>
            <a:r>
              <a:rPr lang="ne-NP" sz="2400" b="1" dirty="0">
                <a:cs typeface="Kalimati" panose="00000400000000000000" pitchFamily="2"/>
              </a:rPr>
              <a:t> </a:t>
            </a:r>
            <a:endParaRPr lang="en-US" sz="2400" dirty="0">
              <a:cs typeface="Kalimati" panose="00000400000000000000" pitchFamily="2"/>
            </a:endParaRPr>
          </a:p>
          <a:p>
            <a:pPr lvl="0"/>
            <a:r>
              <a:rPr lang="ne-NP" dirty="0">
                <a:cs typeface="Kalimati" panose="00000400000000000000" pitchFamily="2"/>
              </a:rPr>
              <a:t>नेपालमा वि सं १९३५ देखी हुलाक सेवाको सुरुवात नेपाल हुलाक घरको नामवाट  भएको हो। वि</a:t>
            </a:r>
            <a:r>
              <a:rPr lang="en-US" dirty="0">
                <a:cs typeface="Kalimati" panose="00000400000000000000" pitchFamily="2"/>
              </a:rPr>
              <a:t>.</a:t>
            </a:r>
            <a:r>
              <a:rPr lang="ne-NP" dirty="0">
                <a:cs typeface="Kalimati" panose="00000400000000000000" pitchFamily="2"/>
              </a:rPr>
              <a:t> सं २०१३ नेपाल विश्व हुलाक संघमा आवद्ध भएको ।</a:t>
            </a:r>
            <a:endParaRPr lang="en-US" dirty="0">
              <a:cs typeface="Kalimati" panose="00000400000000000000" pitchFamily="2"/>
            </a:endParaRPr>
          </a:p>
          <a:p>
            <a:pPr lvl="0"/>
            <a:r>
              <a:rPr lang="ne-NP" dirty="0">
                <a:cs typeface="Kalimati" panose="00000400000000000000" pitchFamily="2"/>
              </a:rPr>
              <a:t>सन् १८७४ अक्टोवर ९  मा </a:t>
            </a:r>
            <a:r>
              <a:rPr lang="en-US" dirty="0">
                <a:cs typeface="Kalimati" panose="00000400000000000000" pitchFamily="2"/>
              </a:rPr>
              <a:t>UPU</a:t>
            </a:r>
            <a:r>
              <a:rPr lang="ne-NP" dirty="0">
                <a:cs typeface="Kalimati" panose="00000400000000000000" pitchFamily="2"/>
              </a:rPr>
              <a:t>- </a:t>
            </a:r>
            <a:r>
              <a:rPr lang="en-US" dirty="0">
                <a:cs typeface="Kalimati" panose="00000400000000000000" pitchFamily="2"/>
              </a:rPr>
              <a:t>Universal Postal Union </a:t>
            </a:r>
            <a:r>
              <a:rPr lang="ne-NP" dirty="0">
                <a:cs typeface="Kalimati" panose="00000400000000000000" pitchFamily="2"/>
              </a:rPr>
              <a:t> को स्थापना भएको।विश्व हुलाक दिवस हरेक वर्ष </a:t>
            </a:r>
            <a:r>
              <a:rPr lang="en-US" dirty="0">
                <a:cs typeface="Kalimati" panose="00000400000000000000" pitchFamily="2"/>
              </a:rPr>
              <a:t>October 9 </a:t>
            </a:r>
            <a:r>
              <a:rPr lang="ne-NP" dirty="0">
                <a:cs typeface="Kalimati" panose="00000400000000000000" pitchFamily="2"/>
              </a:rPr>
              <a:t>मा मनाइन्छ।सन् २०२३ को हुलाक दिवशको नारा </a:t>
            </a:r>
            <a:r>
              <a:rPr lang="en-US" dirty="0">
                <a:cs typeface="Kalimati" panose="00000400000000000000" pitchFamily="2"/>
              </a:rPr>
              <a:t>"Together for Trust“</a:t>
            </a:r>
            <a:endParaRPr lang="ne-NP" dirty="0">
              <a:cs typeface="Kalimati" panose="00000400000000000000" pitchFamily="2"/>
            </a:endParaRPr>
          </a:p>
          <a:p>
            <a:pPr lvl="0"/>
            <a:endParaRPr lang="ne-NP" dirty="0">
              <a:cs typeface="Kalimati" panose="00000400000000000000" pitchFamily="2"/>
            </a:endParaRPr>
          </a:p>
          <a:p>
            <a:pPr marL="0" lvl="0" indent="0">
              <a:buNone/>
            </a:pPr>
            <a:r>
              <a:rPr lang="ne-NP" sz="2400" b="1" dirty="0">
                <a:solidFill>
                  <a:srgbClr val="FF0000"/>
                </a:solidFill>
                <a:cs typeface="Kalimati" panose="00000400000000000000" pitchFamily="2"/>
              </a:rPr>
              <a:t>वर्तमान</a:t>
            </a:r>
          </a:p>
          <a:p>
            <a:pPr marL="0" indent="0">
              <a:buNone/>
            </a:pPr>
            <a:r>
              <a:rPr lang="ne-NP" b="1" dirty="0">
                <a:cs typeface="Kalimati" panose="00000400000000000000" pitchFamily="2"/>
              </a:rPr>
              <a:t>मन्त्रीपरिषद्को निर्णयः</a:t>
            </a:r>
            <a:endParaRPr lang="en-US" dirty="0">
              <a:cs typeface="Kalimati" panose="00000400000000000000" pitchFamily="2"/>
            </a:endParaRPr>
          </a:p>
          <a:p>
            <a:r>
              <a:rPr lang="ne-NP" dirty="0">
                <a:cs typeface="Kalimati" panose="00000400000000000000" pitchFamily="2"/>
              </a:rPr>
              <a:t>नेपाल सरकारको मिति २०८०/०६/०१ को  सचिव स्तरिय वैठकको निर्णय नं ३ मा सरकारी चिठिपत्र र कागजात हुलाकमार्फत पठाउने व्यवस्था सुनिश्चित गर्ने। मन्त्रालयहरुले आ-आफ्नो प्रशासन महाशाखा,शाखालाई हुलाक सेवाको प्रयोग गर्न निर्देशन दिने ।</a:t>
            </a:r>
            <a:endParaRPr lang="en-US" dirty="0">
              <a:cs typeface="Kalimati" panose="00000400000000000000" pitchFamily="2"/>
            </a:endParaRPr>
          </a:p>
          <a:p>
            <a:pPr lvl="0"/>
            <a:endParaRPr lang="en-US"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2177294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p:cTn id="52"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54"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834" y="86970"/>
            <a:ext cx="8775166" cy="4953756"/>
          </a:xfrm>
        </p:spPr>
        <p:txBody>
          <a:bodyPr>
            <a:normAutofit/>
          </a:bodyPr>
          <a:lstStyle/>
          <a:p>
            <a:pPr marL="0" indent="0" algn="ctr">
              <a:buNone/>
            </a:pPr>
            <a:r>
              <a:rPr lang="ne-NP" sz="2400" b="1" dirty="0">
                <a:solidFill>
                  <a:srgbClr val="FF0000"/>
                </a:solidFill>
                <a:cs typeface="Kalimati" panose="00000400000000000000" pitchFamily="2"/>
              </a:rPr>
              <a:t>हुलाक सेवा कार्यविधि निर्देशिका ,२०६३ का प्रावधानहरू</a:t>
            </a:r>
            <a:endParaRPr lang="en-US" sz="2400" dirty="0">
              <a:solidFill>
                <a:srgbClr val="FF0000"/>
              </a:solidFill>
              <a:cs typeface="Kalimati" panose="00000400000000000000" pitchFamily="2"/>
            </a:endParaRPr>
          </a:p>
          <a:p>
            <a:r>
              <a:rPr lang="ne-NP" dirty="0">
                <a:cs typeface="Kalimati" panose="00000400000000000000" pitchFamily="2"/>
              </a:rPr>
              <a:t>ङ)  सम्बन्धित हुलाक वस्तुमा उल्लेख भएको नाम र वितरण गर्न लगिएको व्यक्ति वा सँस्था उहि हो वा होईन यकिन गर्ने । आवश्यक परे परिचय समेत लिन सकिन्छ ।</a:t>
            </a:r>
            <a:endParaRPr lang="en-US" dirty="0">
              <a:cs typeface="Kalimati" panose="00000400000000000000" pitchFamily="2"/>
            </a:endParaRPr>
          </a:p>
          <a:p>
            <a:r>
              <a:rPr lang="ne-NP" dirty="0">
                <a:cs typeface="Kalimati" panose="00000400000000000000" pitchFamily="2"/>
              </a:rPr>
              <a:t>च)  राम्ररी यकिन गरी वितरण गर्न लागिएको व्यक्तिलाई हल्काराले तत्कालै बुझाउन सक्छ ।यस्तो कुरामा हल्कारा स्वयँम जिम्मेवार हुनु पर्दछ ।</a:t>
            </a:r>
            <a:endParaRPr lang="en-US" dirty="0">
              <a:cs typeface="Kalimati" panose="00000400000000000000" pitchFamily="2"/>
            </a:endParaRPr>
          </a:p>
          <a:p>
            <a:r>
              <a:rPr lang="ne-NP" dirty="0">
                <a:cs typeface="Kalimati" panose="00000400000000000000" pitchFamily="2"/>
              </a:rPr>
              <a:t>छ) निजि पत्र मन्जुषामा साधारण हुलाक वस्तु वाहेक दर्ता (रजिष्ट्रि, विमा, पुलिन्दा) हुलाक वस्तु राख्नु हुदैन ।</a:t>
            </a:r>
            <a:endParaRPr lang="en-US" dirty="0">
              <a:cs typeface="Kalimati" panose="00000400000000000000" pitchFamily="2"/>
            </a:endParaRPr>
          </a:p>
          <a:p>
            <a:r>
              <a:rPr lang="ne-NP" dirty="0">
                <a:cs typeface="Kalimati" panose="00000400000000000000" pitchFamily="2"/>
              </a:rPr>
              <a:t>ज)  दर्ता (रजिष्ट्रि, विमा, पुलिन्दा) हुलाक वस्तु वितरण गरेको भरपाईमा बुझ्ने व्यक्तिको प्रष्ट बुझिने हस्ताक्षर र मिति हुनु पर्दछ ।</a:t>
            </a:r>
            <a:endParaRPr lang="en-US" dirty="0">
              <a:cs typeface="Kalimati" panose="00000400000000000000" pitchFamily="2"/>
            </a:endParaRPr>
          </a:p>
          <a:p>
            <a:r>
              <a:rPr lang="ne-NP" dirty="0">
                <a:cs typeface="Kalimati" panose="00000400000000000000" pitchFamily="2"/>
              </a:rPr>
              <a:t>झ) फिर्ती रसिद टाँसिएको हुलाक वस्तु भए फिर्ती रसिदमा समेत हुलाक वस्तु बुझ्ने व्यक्तिको हस्ताक्षर गराई सो फिर्ति रसिद लिनु पर्दछ । र प्रेषक कहा समयमानै फिर्ता पठाईदिनु पर्दछ।</a:t>
            </a:r>
            <a:endParaRPr lang="en-US"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393331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54"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834" y="86970"/>
            <a:ext cx="8775166" cy="4953756"/>
          </a:xfrm>
        </p:spPr>
        <p:txBody>
          <a:bodyPr>
            <a:normAutofit/>
          </a:bodyPr>
          <a:lstStyle/>
          <a:p>
            <a:pPr marL="0" indent="0" algn="ctr">
              <a:buNone/>
            </a:pPr>
            <a:r>
              <a:rPr lang="ne-NP" sz="2400" b="1" dirty="0">
                <a:solidFill>
                  <a:srgbClr val="FF0000"/>
                </a:solidFill>
                <a:cs typeface="Kalimati" panose="00000400000000000000" pitchFamily="2"/>
              </a:rPr>
              <a:t>हुलाक सेवा कार्यविधि निर्देशिका ,२०६३ का प्रावधानहरू</a:t>
            </a:r>
            <a:endParaRPr lang="en-US" sz="2400" dirty="0">
              <a:solidFill>
                <a:srgbClr val="FF0000"/>
              </a:solidFill>
              <a:cs typeface="Kalimati" panose="00000400000000000000" pitchFamily="2"/>
            </a:endParaRPr>
          </a:p>
          <a:p>
            <a:pPr marL="0" indent="0">
              <a:buNone/>
            </a:pPr>
            <a:r>
              <a:rPr lang="ne-NP" dirty="0">
                <a:solidFill>
                  <a:srgbClr val="FF0000"/>
                </a:solidFill>
                <a:cs typeface="Kalimati" panose="00000400000000000000" pitchFamily="2"/>
              </a:rPr>
              <a:t>ठेगानामा प्रापक फेला नपरे तेश्रो पटकसम्म वितरण गर्ने ।</a:t>
            </a:r>
            <a:endParaRPr lang="en-US" dirty="0">
              <a:solidFill>
                <a:srgbClr val="FF0000"/>
              </a:solidFill>
              <a:cs typeface="Kalimati" panose="00000400000000000000" pitchFamily="2"/>
            </a:endParaRPr>
          </a:p>
          <a:p>
            <a:r>
              <a:rPr lang="ne-NP" dirty="0">
                <a:cs typeface="Kalimati" panose="00000400000000000000" pitchFamily="2"/>
              </a:rPr>
              <a:t>वितरणमा लगिएकमा हुलाक वस्तु प्रापकको ठेगानामा बुझाउन नसके अर्को दिन पनि वितरण गर्ने प्रयास गर्नुपर्दछ । यस्ता हुलाक वस्तु हुलाकमा अधिकतम ७ दिन सम्म धरौटी राख्न सकिन्छ</a:t>
            </a:r>
            <a:endParaRPr lang="en-US" dirty="0">
              <a:cs typeface="Kalimati" panose="00000400000000000000" pitchFamily="2"/>
            </a:endParaRPr>
          </a:p>
          <a:p>
            <a:endParaRPr lang="en-US" dirty="0">
              <a:cs typeface="Kalimati" panose="00000400000000000000" pitchFamily="2"/>
            </a:endParaRPr>
          </a:p>
          <a:p>
            <a:pPr marL="0" indent="0">
              <a:buNone/>
            </a:pPr>
            <a:r>
              <a:rPr lang="ne-NP" dirty="0">
                <a:cs typeface="Kalimati" panose="00000400000000000000" pitchFamily="2"/>
              </a:rPr>
              <a:t>वितरण हुन नसकेको हुलाक वस्तु फर्छ्याउने तरीका</a:t>
            </a:r>
            <a:endParaRPr lang="en-US" dirty="0">
              <a:cs typeface="Kalimati" panose="00000400000000000000" pitchFamily="2"/>
            </a:endParaRPr>
          </a:p>
          <a:p>
            <a:pPr lvl="0"/>
            <a:r>
              <a:rPr lang="ne-NP" dirty="0">
                <a:cs typeface="Kalimati" panose="00000400000000000000" pitchFamily="2"/>
              </a:rPr>
              <a:t>वितरण हुन नसकेका हुलाक वस्तुहरुमा वितरण हुन नसकेको कारण उल्लेख गरि आफ्नो बुझिने हस्ताक्षर गरी डाँक फाँटका सम्बन्धित कर्मचारीलाई बुझाई दिनु पर्दछ र कारण जनाई भरपाई पनि वितरण पुस्तिकामा लिई राख्नु पर्दछ।हल्काराले कारण जनाई हस्ताक्षर गरी फिर्ता गरीएको पत्र उपर कुनै सोधनी भए अदालतद्बारा पनि सो कारणलाई वैध ठहराईन्छ ।हल्काराले आफुसँग हुलाक वस्तु धरौटीमा राख्न हुदैन । </a:t>
            </a:r>
            <a:endParaRPr lang="en-US"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296052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834" y="86970"/>
            <a:ext cx="8775166" cy="4953756"/>
          </a:xfrm>
        </p:spPr>
        <p:txBody>
          <a:bodyPr>
            <a:normAutofit/>
          </a:bodyPr>
          <a:lstStyle/>
          <a:p>
            <a:pPr marL="0" indent="0" algn="ctr">
              <a:buNone/>
            </a:pPr>
            <a:r>
              <a:rPr lang="ne-NP" sz="2400" b="1" dirty="0">
                <a:solidFill>
                  <a:srgbClr val="FF0000"/>
                </a:solidFill>
                <a:cs typeface="Kalimati" panose="00000400000000000000" pitchFamily="2"/>
              </a:rPr>
              <a:t>हुलाक सेवा कार्यविधि निर्देशिका ,२०६३ का प्रावधानहरू</a:t>
            </a:r>
            <a:endParaRPr lang="en-US" sz="2400" dirty="0">
              <a:solidFill>
                <a:srgbClr val="FF0000"/>
              </a:solidFill>
              <a:cs typeface="Kalimati" panose="00000400000000000000" pitchFamily="2"/>
            </a:endParaRPr>
          </a:p>
          <a:p>
            <a:pPr marL="0" indent="0">
              <a:buNone/>
            </a:pPr>
            <a:r>
              <a:rPr lang="ne-NP" b="1" dirty="0">
                <a:solidFill>
                  <a:srgbClr val="FF0000"/>
                </a:solidFill>
                <a:cs typeface="Kalimati" panose="00000400000000000000" pitchFamily="2"/>
              </a:rPr>
              <a:t>वैरङ्ग हुलाक वस्तुलाई महशुल लिई वितरण गर्ने तरीका </a:t>
            </a:r>
            <a:endParaRPr lang="en-US" b="1" dirty="0">
              <a:solidFill>
                <a:srgbClr val="FF0000"/>
              </a:solidFill>
              <a:cs typeface="Kalimati" panose="00000400000000000000" pitchFamily="2"/>
            </a:endParaRPr>
          </a:p>
          <a:p>
            <a:pPr lvl="0"/>
            <a:r>
              <a:rPr lang="ne-NP" dirty="0">
                <a:cs typeface="Kalimati" panose="00000400000000000000" pitchFamily="2"/>
              </a:rPr>
              <a:t>तोकिए बमोजिम हुलाक महशुल नलागेका वस्तुहरुलाई वैरङ्ग हुलाक वस्तु भनिन्छ । यस्ता हुलाक वस्तु वितरण गर्दा लाग्ने महशुलको दोब्बर महशुल प्रापकवाट असुली वितरण गर्नु पर्दछ ।</a:t>
            </a:r>
            <a:endParaRPr lang="en-US" dirty="0">
              <a:cs typeface="Kalimati" panose="00000400000000000000" pitchFamily="2"/>
            </a:endParaRPr>
          </a:p>
          <a:p>
            <a:pPr lvl="0"/>
            <a:r>
              <a:rPr lang="ne-NP" dirty="0">
                <a:cs typeface="Kalimati" panose="00000400000000000000" pitchFamily="2"/>
              </a:rPr>
              <a:t>वैरङ्ग तथा कम महशुल भए वापत असुल गरेको रकम राजस्वमा दाखिला गर्ने तरीका</a:t>
            </a:r>
            <a:endParaRPr lang="en-US" dirty="0">
              <a:cs typeface="Kalimati" panose="00000400000000000000" pitchFamily="2"/>
            </a:endParaRPr>
          </a:p>
          <a:p>
            <a:pPr lvl="0"/>
            <a:r>
              <a:rPr lang="ne-NP" dirty="0">
                <a:cs typeface="Kalimati" panose="00000400000000000000" pitchFamily="2"/>
              </a:rPr>
              <a:t>वैरङ्ग अर्थात कम महशुल भए वापत असुल गरिएको रकम राजस्वमा देहायको तरीकाले जम्मा गर्न सकिन्छ ।</a:t>
            </a:r>
            <a:endParaRPr lang="en-US" dirty="0">
              <a:cs typeface="Kalimati" panose="00000400000000000000" pitchFamily="2"/>
            </a:endParaRPr>
          </a:p>
          <a:p>
            <a:pPr lvl="0"/>
            <a:r>
              <a:rPr lang="ne-NP" dirty="0">
                <a:cs typeface="Kalimati" panose="00000400000000000000" pitchFamily="2"/>
              </a:rPr>
              <a:t>नपुग महशुल वैँकको राजस्व खातामा दाखिला गर्न लगाउनु पर्दछ ।</a:t>
            </a:r>
            <a:endParaRPr lang="en-US" dirty="0">
              <a:cs typeface="Kalimati" panose="00000400000000000000" pitchFamily="2"/>
            </a:endParaRPr>
          </a:p>
          <a:p>
            <a:pPr lvl="0"/>
            <a:r>
              <a:rPr lang="ne-NP" dirty="0">
                <a:cs typeface="Kalimati" panose="00000400000000000000" pitchFamily="2"/>
              </a:rPr>
              <a:t>नपुग महशुल प्रापकवाट असुल गर्नुपर्ने जति रकम वरावरको हुलाक टिकट सोही हुलाक वस्तुमा टास्न लगाई तत्कालै सो टिकट रद्द गर्ने र हुलाक वस्तु प्रापकलाई बुझाउने ।</a:t>
            </a:r>
            <a:endParaRPr lang="en-US"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186285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54"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1" presetClass="entr" presetSubtype="0" fill="hold" grpId="0" nodeType="clickEffect">
                                  <p:stCondLst>
                                    <p:cond delay="0"/>
                                  </p:stCondLst>
                                  <p:iterate type="lt">
                                    <p:tmPct val="10000"/>
                                  </p:iterate>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p:cTn id="61"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63"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7180" y="1311100"/>
            <a:ext cx="9338310" cy="2608406"/>
          </a:xfrm>
          <a:prstGeom prst="rect">
            <a:avLst/>
          </a:prstGeom>
          <a:noFill/>
        </p:spPr>
        <p:txBody>
          <a:bodyPr wrap="square" lIns="68580" tIns="34290" rIns="68580" bIns="34290">
            <a:spAutoFit/>
          </a:bodyPr>
          <a:lstStyle/>
          <a:p>
            <a:pPr algn="ctr"/>
            <a:r>
              <a:rPr lang="en-US" sz="12450" dirty="0">
                <a:ln w="0"/>
                <a:gradFill>
                  <a:gsLst>
                    <a:gs pos="0">
                      <a:srgbClr val="4472C4">
                        <a:lumMod val="50000"/>
                      </a:srgbClr>
                    </a:gs>
                    <a:gs pos="50000">
                      <a:srgbClr val="4472C4"/>
                    </a:gs>
                    <a:gs pos="100000">
                      <a:srgbClr val="4472C4">
                        <a:lumMod val="60000"/>
                        <a:lumOff val="40000"/>
                      </a:srgbClr>
                    </a:gs>
                  </a:gsLst>
                  <a:lin ang="5400000"/>
                </a:gradFill>
                <a:effectLst>
                  <a:reflection blurRad="6350" stA="53000" endA="300" endPos="35500" dir="5400000" sy="-90000" algn="bl" rotWithShape="0"/>
                </a:effectLst>
              </a:rPr>
              <a:t>THANK YOU </a:t>
            </a:r>
          </a:p>
          <a:p>
            <a:pPr algn="ctr"/>
            <a:endParaRPr lang="en-US" sz="4050" b="1" dirty="0">
              <a:ln w="9525">
                <a:solidFill>
                  <a:prstClr val="white"/>
                </a:solidFill>
                <a:prstDash val="solid"/>
              </a:ln>
              <a:solidFill>
                <a:prstClr val="black"/>
              </a:solidFill>
              <a:effectLst>
                <a:outerShdw blurRad="12700" dist="38100" dir="2700000" algn="tl" rotWithShape="0">
                  <a:prstClr val="white">
                    <a:lumMod val="50000"/>
                  </a:prstClr>
                </a:outerShdw>
              </a:effectLst>
            </a:endParaRPr>
          </a:p>
        </p:txBody>
      </p:sp>
    </p:spTree>
    <p:extLst>
      <p:ext uri="{BB962C8B-B14F-4D97-AF65-F5344CB8AC3E}">
        <p14:creationId xmlns:p14="http://schemas.microsoft.com/office/powerpoint/2010/main" val="377449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699" y="121330"/>
            <a:ext cx="8750846" cy="5022170"/>
          </a:xfrm>
        </p:spPr>
        <p:txBody>
          <a:bodyPr>
            <a:normAutofit/>
          </a:bodyPr>
          <a:lstStyle/>
          <a:p>
            <a:pPr marL="0" indent="0" algn="ctr">
              <a:buNone/>
            </a:pPr>
            <a:r>
              <a:rPr lang="ne-NP" sz="2400" b="1" dirty="0">
                <a:solidFill>
                  <a:srgbClr val="FF0000"/>
                </a:solidFill>
                <a:cs typeface="Kalimati" panose="00000400000000000000" pitchFamily="2"/>
              </a:rPr>
              <a:t>हुलाकको संगठनको संरचना</a:t>
            </a:r>
            <a:endParaRPr lang="en-US" sz="1800" dirty="0">
              <a:solidFill>
                <a:srgbClr val="FF0000"/>
              </a:solidFill>
              <a:cs typeface="Kalimati" panose="00000400000000000000" pitchFamily="2"/>
            </a:endParaRPr>
          </a:p>
          <a:p>
            <a:r>
              <a:rPr lang="ne-NP" sz="2400" dirty="0">
                <a:cs typeface="Kalimati" panose="00000400000000000000" pitchFamily="2"/>
              </a:rPr>
              <a:t>१)सञ्चार तथा सूचान  प्रविधि मन्त्रालय </a:t>
            </a:r>
            <a:endParaRPr lang="en-US" sz="2400" dirty="0">
              <a:cs typeface="Kalimati" panose="00000400000000000000" pitchFamily="2"/>
            </a:endParaRPr>
          </a:p>
          <a:p>
            <a:r>
              <a:rPr lang="ne-NP" sz="2400" dirty="0">
                <a:cs typeface="Kalimati" panose="00000400000000000000" pitchFamily="2"/>
              </a:rPr>
              <a:t>२)हुलाक सेवा विभाग</a:t>
            </a:r>
            <a:endParaRPr lang="en-US" sz="2400" dirty="0">
              <a:cs typeface="Kalimati" panose="00000400000000000000" pitchFamily="2"/>
            </a:endParaRPr>
          </a:p>
          <a:p>
            <a:r>
              <a:rPr lang="ne-NP" sz="2400" dirty="0">
                <a:cs typeface="Kalimati" panose="00000400000000000000" pitchFamily="2"/>
              </a:rPr>
              <a:t>३)चारवटा केन्द्रिय कार्यालयहरु</a:t>
            </a:r>
            <a:endParaRPr lang="en-US" sz="2400" dirty="0">
              <a:cs typeface="Kalimati" panose="00000400000000000000" pitchFamily="2"/>
            </a:endParaRPr>
          </a:p>
          <a:p>
            <a:pPr lvl="2"/>
            <a:r>
              <a:rPr lang="ne-NP" dirty="0">
                <a:cs typeface="Kalimati" panose="00000400000000000000" pitchFamily="2"/>
              </a:rPr>
              <a:t>गोस्वारा हुलाक कार्यालय</a:t>
            </a:r>
            <a:endParaRPr lang="en-US" dirty="0">
              <a:cs typeface="Kalimati" panose="00000400000000000000" pitchFamily="2"/>
            </a:endParaRPr>
          </a:p>
          <a:p>
            <a:pPr lvl="2"/>
            <a:r>
              <a:rPr lang="ne-NP" dirty="0">
                <a:cs typeface="Kalimati" panose="00000400000000000000" pitchFamily="2"/>
              </a:rPr>
              <a:t>केन्द्रिय धनादेश कार्यालय </a:t>
            </a:r>
            <a:endParaRPr lang="en-US" dirty="0">
              <a:cs typeface="Kalimati" panose="00000400000000000000" pitchFamily="2"/>
            </a:endParaRPr>
          </a:p>
          <a:p>
            <a:pPr lvl="2"/>
            <a:r>
              <a:rPr lang="ne-NP" dirty="0">
                <a:cs typeface="Kalimati" panose="00000400000000000000" pitchFamily="2"/>
              </a:rPr>
              <a:t>हुलाक प्रशिक्षण केन्द्र</a:t>
            </a:r>
            <a:endParaRPr lang="en-US" dirty="0">
              <a:cs typeface="Kalimati" panose="00000400000000000000" pitchFamily="2"/>
            </a:endParaRPr>
          </a:p>
          <a:p>
            <a:pPr lvl="2"/>
            <a:r>
              <a:rPr lang="ne-NP" dirty="0">
                <a:cs typeface="Kalimati" panose="00000400000000000000" pitchFamily="2"/>
              </a:rPr>
              <a:t>फिलाटेलिक तथा हुलाक टिकट व्यवस्थापन कार्यालय</a:t>
            </a:r>
            <a:endParaRPr lang="en-US" dirty="0">
              <a:cs typeface="Kalimati" panose="00000400000000000000" pitchFamily="2"/>
            </a:endParaRPr>
          </a:p>
          <a:p>
            <a:r>
              <a:rPr lang="ne-NP" sz="2400" dirty="0">
                <a:cs typeface="Kalimati" panose="00000400000000000000" pitchFamily="2"/>
              </a:rPr>
              <a:t>४)चारवटा निर्देशनालयहरु</a:t>
            </a:r>
            <a:endParaRPr lang="en-US" sz="2400" dirty="0">
              <a:cs typeface="Kalimati" panose="00000400000000000000" pitchFamily="2"/>
            </a:endParaRPr>
          </a:p>
          <a:p>
            <a:pPr lvl="2"/>
            <a:r>
              <a:rPr lang="ne-NP" sz="1800" dirty="0">
                <a:cs typeface="Kalimati" panose="00000400000000000000" pitchFamily="2"/>
              </a:rPr>
              <a:t>हुलाक निर्देशनालय, विराटनगर</a:t>
            </a:r>
            <a:endParaRPr lang="en-US" sz="1800" dirty="0">
              <a:cs typeface="Kalimati" panose="00000400000000000000" pitchFamily="2"/>
            </a:endParaRPr>
          </a:p>
          <a:p>
            <a:pPr lvl="2"/>
            <a:r>
              <a:rPr lang="ne-NP" sz="1800" dirty="0">
                <a:cs typeface="Kalimati" panose="00000400000000000000" pitchFamily="2"/>
              </a:rPr>
              <a:t>हुलाक निर्देशनालय, पोखरा</a:t>
            </a:r>
            <a:endParaRPr lang="en-US" sz="1800" dirty="0">
              <a:cs typeface="Kalimati" panose="00000400000000000000" pitchFamily="2"/>
            </a:endParaRPr>
          </a:p>
          <a:p>
            <a:pPr lvl="2"/>
            <a:r>
              <a:rPr lang="ne-NP" sz="1800" dirty="0">
                <a:cs typeface="Kalimati" panose="00000400000000000000" pitchFamily="2"/>
              </a:rPr>
              <a:t>हुलाक निर्देशनालय ,सुर्खेत </a:t>
            </a:r>
            <a:endParaRPr lang="en-US" sz="1800" dirty="0">
              <a:cs typeface="Kalimati" panose="00000400000000000000" pitchFamily="2"/>
            </a:endParaRPr>
          </a:p>
          <a:p>
            <a:pPr lvl="2"/>
            <a:r>
              <a:rPr lang="ne-NP" sz="1800" dirty="0">
                <a:cs typeface="Kalimati" panose="00000400000000000000" pitchFamily="2"/>
              </a:rPr>
              <a:t>हुलाक निर्देशनालय ,डोटी</a:t>
            </a:r>
            <a:endParaRPr lang="en-US" sz="1800" dirty="0">
              <a:cs typeface="Kalimati" panose="00000400000000000000" pitchFamily="2"/>
            </a:endParaRPr>
          </a:p>
          <a:p>
            <a:r>
              <a:rPr lang="ne-NP" sz="2400" dirty="0">
                <a:cs typeface="Kalimati" panose="00000400000000000000" pitchFamily="2"/>
              </a:rPr>
              <a:t>५) ७० जिल्ला हुलाकहरू </a:t>
            </a:r>
            <a:endParaRPr lang="en-US" sz="2400" dirty="0">
              <a:cs typeface="Kalimati" panose="00000400000000000000" pitchFamily="2"/>
            </a:endParaRPr>
          </a:p>
          <a:p>
            <a:pPr marL="0" indent="0">
              <a:lnSpc>
                <a:spcPct val="110000"/>
              </a:lnSpc>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101439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3" end="3"/>
                                            </p:txEl>
                                          </p:spTgt>
                                        </p:tgtEl>
                                      </p:cBhvr>
                                    </p:animEffect>
                                  </p:childTnLst>
                                </p:cTn>
                              </p:par>
                              <p:par>
                                <p:cTn id="39" presetID="41" presetClass="entr" presetSubtype="0" fill="hold" grpId="0" nodeType="withEffect">
                                  <p:stCondLst>
                                    <p:cond delay="0"/>
                                  </p:stCondLst>
                                  <p:iterate type="lt">
                                    <p:tmPct val="10000"/>
                                  </p:iterate>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3"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3">
                                            <p:txEl>
                                              <p:pRg st="4" end="4"/>
                                            </p:txEl>
                                          </p:spTgt>
                                        </p:tgtEl>
                                      </p:cBhvr>
                                    </p:animEffect>
                                  </p:childTnLst>
                                </p:cTn>
                              </p:par>
                              <p:par>
                                <p:cTn id="46" presetID="41" presetClass="entr" presetSubtype="0" fill="hold" grpId="0" nodeType="withEffect">
                                  <p:stCondLst>
                                    <p:cond delay="0"/>
                                  </p:stCondLst>
                                  <p:iterate type="lt">
                                    <p:tmPct val="10000"/>
                                  </p:iterate>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5" end="5"/>
                                            </p:txEl>
                                          </p:spTgt>
                                        </p:tgtEl>
                                      </p:cBhvr>
                                    </p:animEffect>
                                  </p:childTnLst>
                                </p:cTn>
                              </p:par>
                              <p:par>
                                <p:cTn id="53" presetID="41" presetClass="entr" presetSubtype="0" fill="hold" grpId="0" nodeType="withEffect">
                                  <p:stCondLst>
                                    <p:cond delay="0"/>
                                  </p:stCondLst>
                                  <p:iterate type="lt">
                                    <p:tmPct val="10000"/>
                                  </p:iterate>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57"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3">
                                            <p:txEl>
                                              <p:pRg st="6" end="6"/>
                                            </p:txEl>
                                          </p:spTgt>
                                        </p:tgtEl>
                                      </p:cBhvr>
                                    </p:animEffect>
                                  </p:childTnLst>
                                </p:cTn>
                              </p:par>
                              <p:par>
                                <p:cTn id="60" presetID="41" presetClass="entr" presetSubtype="0" fill="hold" grpId="0" nodeType="withEffect">
                                  <p:stCondLst>
                                    <p:cond delay="0"/>
                                  </p:stCondLst>
                                  <p:iterate type="lt">
                                    <p:tmPct val="10000"/>
                                  </p:iterate>
                                  <p:childTnLst>
                                    <p:set>
                                      <p:cBhvr>
                                        <p:cTn id="61" dur="1" fill="hold">
                                          <p:stCondLst>
                                            <p:cond delay="0"/>
                                          </p:stCondLst>
                                        </p:cTn>
                                        <p:tgtEl>
                                          <p:spTgt spid="3">
                                            <p:txEl>
                                              <p:pRg st="7" end="7"/>
                                            </p:txEl>
                                          </p:spTgt>
                                        </p:tgtEl>
                                        <p:attrNameLst>
                                          <p:attrName>style.visibility</p:attrName>
                                        </p:attrNameLst>
                                      </p:cBhvr>
                                      <p:to>
                                        <p:strVal val="visible"/>
                                      </p:to>
                                    </p:set>
                                    <p:anim calcmode="lin" valueType="num">
                                      <p:cBhvr>
                                        <p:cTn id="62" dur="50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63" dur="50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64" dur="50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5" dur="50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6" dur="500" tmFilter="0,0; .5, 1; 1, 1"/>
                                        <p:tgtEl>
                                          <p:spTgt spid="3">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41" presetClass="entr" presetSubtype="0" fill="hold" grpId="0" nodeType="clickEffect">
                                  <p:stCondLst>
                                    <p:cond delay="0"/>
                                  </p:stCondLst>
                                  <p:iterate type="lt">
                                    <p:tmPct val="10000"/>
                                  </p:iterate>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500" fill="hold"/>
                                        <p:tgtEl>
                                          <p:spTgt spid="3">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72" dur="500" fill="hold"/>
                                        <p:tgtEl>
                                          <p:spTgt spid="3">
                                            <p:txEl>
                                              <p:pRg st="8" end="8"/>
                                            </p:txEl>
                                          </p:spTgt>
                                        </p:tgtEl>
                                        <p:attrNameLst>
                                          <p:attrName>ppt_y</p:attrName>
                                        </p:attrNameLst>
                                      </p:cBhvr>
                                      <p:tavLst>
                                        <p:tav tm="0">
                                          <p:val>
                                            <p:strVal val="#ppt_y"/>
                                          </p:val>
                                        </p:tav>
                                        <p:tav tm="100000">
                                          <p:val>
                                            <p:strVal val="#ppt_y"/>
                                          </p:val>
                                        </p:tav>
                                      </p:tavLst>
                                    </p:anim>
                                    <p:anim calcmode="lin" valueType="num">
                                      <p:cBhvr>
                                        <p:cTn id="73" dur="500" fill="hold"/>
                                        <p:tgtEl>
                                          <p:spTgt spid="3">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4" dur="500" fill="hold"/>
                                        <p:tgtEl>
                                          <p:spTgt spid="3">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5" dur="500" tmFilter="0,0; .5, 1; 1, 1"/>
                                        <p:tgtEl>
                                          <p:spTgt spid="3">
                                            <p:txEl>
                                              <p:pRg st="8" end="8"/>
                                            </p:txEl>
                                          </p:spTgt>
                                        </p:tgtEl>
                                      </p:cBhvr>
                                    </p:animEffect>
                                  </p:childTnLst>
                                </p:cTn>
                              </p:par>
                              <p:par>
                                <p:cTn id="76" presetID="41" presetClass="entr" presetSubtype="0" fill="hold" grpId="0" nodeType="withEffect">
                                  <p:stCondLst>
                                    <p:cond delay="0"/>
                                  </p:stCondLst>
                                  <p:iterate type="lt">
                                    <p:tmPct val="10000"/>
                                  </p:iterate>
                                  <p:childTnLst>
                                    <p:set>
                                      <p:cBhvr>
                                        <p:cTn id="77" dur="1" fill="hold">
                                          <p:stCondLst>
                                            <p:cond delay="0"/>
                                          </p:stCondLst>
                                        </p:cTn>
                                        <p:tgtEl>
                                          <p:spTgt spid="3">
                                            <p:txEl>
                                              <p:pRg st="9" end="9"/>
                                            </p:txEl>
                                          </p:spTgt>
                                        </p:tgtEl>
                                        <p:attrNameLst>
                                          <p:attrName>style.visibility</p:attrName>
                                        </p:attrNameLst>
                                      </p:cBhvr>
                                      <p:to>
                                        <p:strVal val="visible"/>
                                      </p:to>
                                    </p:set>
                                    <p:anim calcmode="lin" valueType="num">
                                      <p:cBhvr>
                                        <p:cTn id="78" dur="500" fill="hold"/>
                                        <p:tgtEl>
                                          <p:spTgt spid="3">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79" dur="500" fill="hold"/>
                                        <p:tgtEl>
                                          <p:spTgt spid="3">
                                            <p:txEl>
                                              <p:pRg st="9" end="9"/>
                                            </p:txEl>
                                          </p:spTgt>
                                        </p:tgtEl>
                                        <p:attrNameLst>
                                          <p:attrName>ppt_y</p:attrName>
                                        </p:attrNameLst>
                                      </p:cBhvr>
                                      <p:tavLst>
                                        <p:tav tm="0">
                                          <p:val>
                                            <p:strVal val="#ppt_y"/>
                                          </p:val>
                                        </p:tav>
                                        <p:tav tm="100000">
                                          <p:val>
                                            <p:strVal val="#ppt_y"/>
                                          </p:val>
                                        </p:tav>
                                      </p:tavLst>
                                    </p:anim>
                                    <p:anim calcmode="lin" valueType="num">
                                      <p:cBhvr>
                                        <p:cTn id="80" dur="500" fill="hold"/>
                                        <p:tgtEl>
                                          <p:spTgt spid="3">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1" dur="500" fill="hold"/>
                                        <p:tgtEl>
                                          <p:spTgt spid="3">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2" dur="500" tmFilter="0,0; .5, 1; 1, 1"/>
                                        <p:tgtEl>
                                          <p:spTgt spid="3">
                                            <p:txEl>
                                              <p:pRg st="9" end="9"/>
                                            </p:txEl>
                                          </p:spTgt>
                                        </p:tgtEl>
                                      </p:cBhvr>
                                    </p:animEffect>
                                  </p:childTnLst>
                                </p:cTn>
                              </p:par>
                              <p:par>
                                <p:cTn id="83" presetID="41" presetClass="entr" presetSubtype="0" fill="hold" grpId="0" nodeType="withEffect">
                                  <p:stCondLst>
                                    <p:cond delay="0"/>
                                  </p:stCondLst>
                                  <p:iterate type="lt">
                                    <p:tmPct val="10000"/>
                                  </p:iterate>
                                  <p:childTnLst>
                                    <p:set>
                                      <p:cBhvr>
                                        <p:cTn id="84" dur="1" fill="hold">
                                          <p:stCondLst>
                                            <p:cond delay="0"/>
                                          </p:stCondLst>
                                        </p:cTn>
                                        <p:tgtEl>
                                          <p:spTgt spid="3">
                                            <p:txEl>
                                              <p:pRg st="10" end="10"/>
                                            </p:txEl>
                                          </p:spTgt>
                                        </p:tgtEl>
                                        <p:attrNameLst>
                                          <p:attrName>style.visibility</p:attrName>
                                        </p:attrNameLst>
                                      </p:cBhvr>
                                      <p:to>
                                        <p:strVal val="visible"/>
                                      </p:to>
                                    </p:set>
                                    <p:anim calcmode="lin" valueType="num">
                                      <p:cBhvr>
                                        <p:cTn id="85" dur="500" fill="hold"/>
                                        <p:tgtEl>
                                          <p:spTgt spid="3">
                                            <p:txEl>
                                              <p:pRg st="10" end="1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6" dur="500" fill="hold"/>
                                        <p:tgtEl>
                                          <p:spTgt spid="3">
                                            <p:txEl>
                                              <p:pRg st="10" end="10"/>
                                            </p:txEl>
                                          </p:spTgt>
                                        </p:tgtEl>
                                        <p:attrNameLst>
                                          <p:attrName>ppt_y</p:attrName>
                                        </p:attrNameLst>
                                      </p:cBhvr>
                                      <p:tavLst>
                                        <p:tav tm="0">
                                          <p:val>
                                            <p:strVal val="#ppt_y"/>
                                          </p:val>
                                        </p:tav>
                                        <p:tav tm="100000">
                                          <p:val>
                                            <p:strVal val="#ppt_y"/>
                                          </p:val>
                                        </p:tav>
                                      </p:tavLst>
                                    </p:anim>
                                    <p:anim calcmode="lin" valueType="num">
                                      <p:cBhvr>
                                        <p:cTn id="87" dur="500" fill="hold"/>
                                        <p:tgtEl>
                                          <p:spTgt spid="3">
                                            <p:txEl>
                                              <p:pRg st="10" end="1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8" dur="500" fill="hold"/>
                                        <p:tgtEl>
                                          <p:spTgt spid="3">
                                            <p:txEl>
                                              <p:pRg st="10" end="1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9" dur="500" tmFilter="0,0; .5, 1; 1, 1"/>
                                        <p:tgtEl>
                                          <p:spTgt spid="3">
                                            <p:txEl>
                                              <p:pRg st="10" end="10"/>
                                            </p:txEl>
                                          </p:spTgt>
                                        </p:tgtEl>
                                      </p:cBhvr>
                                    </p:animEffect>
                                  </p:childTnLst>
                                </p:cTn>
                              </p:par>
                              <p:par>
                                <p:cTn id="90" presetID="41" presetClass="entr" presetSubtype="0" fill="hold" grpId="0" nodeType="withEffect">
                                  <p:stCondLst>
                                    <p:cond delay="0"/>
                                  </p:stCondLst>
                                  <p:iterate type="lt">
                                    <p:tmPct val="10000"/>
                                  </p:iterate>
                                  <p:childTnLst>
                                    <p:set>
                                      <p:cBhvr>
                                        <p:cTn id="91" dur="1" fill="hold">
                                          <p:stCondLst>
                                            <p:cond delay="0"/>
                                          </p:stCondLst>
                                        </p:cTn>
                                        <p:tgtEl>
                                          <p:spTgt spid="3">
                                            <p:txEl>
                                              <p:pRg st="11" end="11"/>
                                            </p:txEl>
                                          </p:spTgt>
                                        </p:tgtEl>
                                        <p:attrNameLst>
                                          <p:attrName>style.visibility</p:attrName>
                                        </p:attrNameLst>
                                      </p:cBhvr>
                                      <p:to>
                                        <p:strVal val="visible"/>
                                      </p:to>
                                    </p:set>
                                    <p:anim calcmode="lin" valueType="num">
                                      <p:cBhvr>
                                        <p:cTn id="92" dur="500" fill="hold"/>
                                        <p:tgtEl>
                                          <p:spTgt spid="3">
                                            <p:txEl>
                                              <p:pRg st="11" end="11"/>
                                            </p:txEl>
                                          </p:spTgt>
                                        </p:tgtEl>
                                        <p:attrNameLst>
                                          <p:attrName>ppt_x</p:attrName>
                                        </p:attrNameLst>
                                      </p:cBhvr>
                                      <p:tavLst>
                                        <p:tav tm="0">
                                          <p:val>
                                            <p:strVal val="#ppt_x"/>
                                          </p:val>
                                        </p:tav>
                                        <p:tav tm="50000">
                                          <p:val>
                                            <p:strVal val="#ppt_x+.1"/>
                                          </p:val>
                                        </p:tav>
                                        <p:tav tm="100000">
                                          <p:val>
                                            <p:strVal val="#ppt_x"/>
                                          </p:val>
                                        </p:tav>
                                      </p:tavLst>
                                    </p:anim>
                                    <p:anim calcmode="lin" valueType="num">
                                      <p:cBhvr>
                                        <p:cTn id="93" dur="500" fill="hold"/>
                                        <p:tgtEl>
                                          <p:spTgt spid="3">
                                            <p:txEl>
                                              <p:pRg st="11" end="11"/>
                                            </p:txEl>
                                          </p:spTgt>
                                        </p:tgtEl>
                                        <p:attrNameLst>
                                          <p:attrName>ppt_y</p:attrName>
                                        </p:attrNameLst>
                                      </p:cBhvr>
                                      <p:tavLst>
                                        <p:tav tm="0">
                                          <p:val>
                                            <p:strVal val="#ppt_y"/>
                                          </p:val>
                                        </p:tav>
                                        <p:tav tm="100000">
                                          <p:val>
                                            <p:strVal val="#ppt_y"/>
                                          </p:val>
                                        </p:tav>
                                      </p:tavLst>
                                    </p:anim>
                                    <p:anim calcmode="lin" valueType="num">
                                      <p:cBhvr>
                                        <p:cTn id="94" dur="500" fill="hold"/>
                                        <p:tgtEl>
                                          <p:spTgt spid="3">
                                            <p:txEl>
                                              <p:pRg st="11" end="1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5" dur="500" fill="hold"/>
                                        <p:tgtEl>
                                          <p:spTgt spid="3">
                                            <p:txEl>
                                              <p:pRg st="11" end="1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6" dur="500" tmFilter="0,0; .5, 1; 1, 1"/>
                                        <p:tgtEl>
                                          <p:spTgt spid="3">
                                            <p:txEl>
                                              <p:pRg st="11" end="11"/>
                                            </p:txEl>
                                          </p:spTgt>
                                        </p:tgtEl>
                                      </p:cBhvr>
                                    </p:animEffect>
                                  </p:childTnLst>
                                </p:cTn>
                              </p:par>
                              <p:par>
                                <p:cTn id="97" presetID="41" presetClass="entr" presetSubtype="0" fill="hold" grpId="0" nodeType="withEffect">
                                  <p:stCondLst>
                                    <p:cond delay="0"/>
                                  </p:stCondLst>
                                  <p:iterate type="lt">
                                    <p:tmPct val="10000"/>
                                  </p:iterate>
                                  <p:childTnLst>
                                    <p:set>
                                      <p:cBhvr>
                                        <p:cTn id="98" dur="1" fill="hold">
                                          <p:stCondLst>
                                            <p:cond delay="0"/>
                                          </p:stCondLst>
                                        </p:cTn>
                                        <p:tgtEl>
                                          <p:spTgt spid="3">
                                            <p:txEl>
                                              <p:pRg st="12" end="12"/>
                                            </p:txEl>
                                          </p:spTgt>
                                        </p:tgtEl>
                                        <p:attrNameLst>
                                          <p:attrName>style.visibility</p:attrName>
                                        </p:attrNameLst>
                                      </p:cBhvr>
                                      <p:to>
                                        <p:strVal val="visible"/>
                                      </p:to>
                                    </p:set>
                                    <p:anim calcmode="lin" valueType="num">
                                      <p:cBhvr>
                                        <p:cTn id="99" dur="500" fill="hold"/>
                                        <p:tgtEl>
                                          <p:spTgt spid="3">
                                            <p:txEl>
                                              <p:pRg st="12" end="1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00" dur="500" fill="hold"/>
                                        <p:tgtEl>
                                          <p:spTgt spid="3">
                                            <p:txEl>
                                              <p:pRg st="12" end="12"/>
                                            </p:txEl>
                                          </p:spTgt>
                                        </p:tgtEl>
                                        <p:attrNameLst>
                                          <p:attrName>ppt_y</p:attrName>
                                        </p:attrNameLst>
                                      </p:cBhvr>
                                      <p:tavLst>
                                        <p:tav tm="0">
                                          <p:val>
                                            <p:strVal val="#ppt_y"/>
                                          </p:val>
                                        </p:tav>
                                        <p:tav tm="100000">
                                          <p:val>
                                            <p:strVal val="#ppt_y"/>
                                          </p:val>
                                        </p:tav>
                                      </p:tavLst>
                                    </p:anim>
                                    <p:anim calcmode="lin" valueType="num">
                                      <p:cBhvr>
                                        <p:cTn id="101" dur="500" fill="hold"/>
                                        <p:tgtEl>
                                          <p:spTgt spid="3">
                                            <p:txEl>
                                              <p:pRg st="12" end="1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2" dur="500" fill="hold"/>
                                        <p:tgtEl>
                                          <p:spTgt spid="3">
                                            <p:txEl>
                                              <p:pRg st="12" end="1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03" dur="500" tmFilter="0,0; .5, 1; 1, 1"/>
                                        <p:tgtEl>
                                          <p:spTgt spid="3">
                                            <p:txEl>
                                              <p:pRg st="12" end="12"/>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41" presetClass="entr" presetSubtype="0" fill="hold" grpId="0" nodeType="clickEffect">
                                  <p:stCondLst>
                                    <p:cond delay="0"/>
                                  </p:stCondLst>
                                  <p:iterate type="lt">
                                    <p:tmPct val="10000"/>
                                  </p:iterate>
                                  <p:childTnLst>
                                    <p:set>
                                      <p:cBhvr>
                                        <p:cTn id="107" dur="1" fill="hold">
                                          <p:stCondLst>
                                            <p:cond delay="0"/>
                                          </p:stCondLst>
                                        </p:cTn>
                                        <p:tgtEl>
                                          <p:spTgt spid="3">
                                            <p:txEl>
                                              <p:pRg st="13" end="13"/>
                                            </p:txEl>
                                          </p:spTgt>
                                        </p:tgtEl>
                                        <p:attrNameLst>
                                          <p:attrName>style.visibility</p:attrName>
                                        </p:attrNameLst>
                                      </p:cBhvr>
                                      <p:to>
                                        <p:strVal val="visible"/>
                                      </p:to>
                                    </p:set>
                                    <p:anim calcmode="lin" valueType="num">
                                      <p:cBhvr>
                                        <p:cTn id="108" dur="500" fill="hold"/>
                                        <p:tgtEl>
                                          <p:spTgt spid="3">
                                            <p:txEl>
                                              <p:pRg st="13" end="1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09" dur="500" fill="hold"/>
                                        <p:tgtEl>
                                          <p:spTgt spid="3">
                                            <p:txEl>
                                              <p:pRg st="13" end="13"/>
                                            </p:txEl>
                                          </p:spTgt>
                                        </p:tgtEl>
                                        <p:attrNameLst>
                                          <p:attrName>ppt_y</p:attrName>
                                        </p:attrNameLst>
                                      </p:cBhvr>
                                      <p:tavLst>
                                        <p:tav tm="0">
                                          <p:val>
                                            <p:strVal val="#ppt_y"/>
                                          </p:val>
                                        </p:tav>
                                        <p:tav tm="100000">
                                          <p:val>
                                            <p:strVal val="#ppt_y"/>
                                          </p:val>
                                        </p:tav>
                                      </p:tavLst>
                                    </p:anim>
                                    <p:anim calcmode="lin" valueType="num">
                                      <p:cBhvr>
                                        <p:cTn id="110" dur="500" fill="hold"/>
                                        <p:tgtEl>
                                          <p:spTgt spid="3">
                                            <p:txEl>
                                              <p:pRg st="13" end="1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11" dur="500" fill="hold"/>
                                        <p:tgtEl>
                                          <p:spTgt spid="3">
                                            <p:txEl>
                                              <p:pRg st="13" end="1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2" dur="500" tmFilter="0,0; .5, 1; 1, 1"/>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2D2484E-7B52-4CC9-98AF-58E7EA9E6C9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606550" y="-4445"/>
            <a:ext cx="5930900" cy="5152390"/>
          </a:xfrm>
          <a:prstGeom prst="rect">
            <a:avLst/>
          </a:prstGeom>
          <a:noFill/>
          <a:ln>
            <a:noFill/>
          </a:ln>
        </p:spPr>
      </p:pic>
    </p:spTree>
    <p:extLst>
      <p:ext uri="{BB962C8B-B14F-4D97-AF65-F5344CB8AC3E}">
        <p14:creationId xmlns:p14="http://schemas.microsoft.com/office/powerpoint/2010/main" val="3292296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0771"/>
            <a:ext cx="1723027" cy="4462413"/>
          </a:xfrm>
        </p:spPr>
        <p:txBody>
          <a:bodyPr>
            <a:normAutofit/>
          </a:bodyPr>
          <a:lstStyle/>
          <a:p>
            <a:pPr marL="0" indent="0">
              <a:buNone/>
            </a:pPr>
            <a:r>
              <a:rPr lang="ne-NP" sz="2000" b="1" dirty="0">
                <a:solidFill>
                  <a:srgbClr val="FF0000"/>
                </a:solidFill>
                <a:cs typeface="Kalimati" panose="00000400000000000000" pitchFamily="2"/>
              </a:rPr>
              <a:t>जिल्ला हुलाक गोरखाको संगठन संरचना </a:t>
            </a:r>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pic>
        <p:nvPicPr>
          <p:cNvPr id="2" name="Picture 1">
            <a:extLst>
              <a:ext uri="{FF2B5EF4-FFF2-40B4-BE49-F238E27FC236}">
                <a16:creationId xmlns:a16="http://schemas.microsoft.com/office/drawing/2014/main" id="{56A4A585-6A7E-4EF4-A1D4-075974CDFCDB}"/>
              </a:ext>
            </a:extLst>
          </p:cNvPr>
          <p:cNvPicPr>
            <a:picLocks noChangeAspect="1"/>
          </p:cNvPicPr>
          <p:nvPr/>
        </p:nvPicPr>
        <p:blipFill>
          <a:blip r:embed="rId2"/>
          <a:stretch>
            <a:fillRect/>
          </a:stretch>
        </p:blipFill>
        <p:spPr>
          <a:xfrm>
            <a:off x="2723811" y="0"/>
            <a:ext cx="5521157" cy="5167976"/>
          </a:xfrm>
          <a:prstGeom prst="rect">
            <a:avLst/>
          </a:prstGeom>
        </p:spPr>
      </p:pic>
    </p:spTree>
    <p:extLst>
      <p:ext uri="{BB962C8B-B14F-4D97-AF65-F5344CB8AC3E}">
        <p14:creationId xmlns:p14="http://schemas.microsoft.com/office/powerpoint/2010/main" val="536885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arn(inVertical)">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6970"/>
            <a:ext cx="9144000" cy="4953756"/>
          </a:xfrm>
        </p:spPr>
        <p:txBody>
          <a:bodyPr>
            <a:normAutofit fontScale="92500"/>
          </a:bodyPr>
          <a:lstStyle/>
          <a:p>
            <a:pPr marL="0" indent="0">
              <a:buNone/>
            </a:pPr>
            <a:r>
              <a:rPr lang="ne-NP" sz="3300" b="1" dirty="0">
                <a:solidFill>
                  <a:srgbClr val="FF0000"/>
                </a:solidFill>
                <a:cs typeface="Kalimati" panose="00000400000000000000" pitchFamily="2"/>
              </a:rPr>
              <a:t>हुलाकका हालका केही व्यवस्थाहरू </a:t>
            </a:r>
            <a:endParaRPr lang="en-US" sz="3300" dirty="0">
              <a:cs typeface="Kalimati" panose="00000400000000000000" pitchFamily="2"/>
            </a:endParaRPr>
          </a:p>
          <a:p>
            <a:pPr lvl="1"/>
            <a:r>
              <a:rPr lang="ne-NP" sz="2600" dirty="0">
                <a:cs typeface="Kalimati" panose="00000400000000000000" pitchFamily="2"/>
              </a:rPr>
              <a:t>चिठीपत्र ,पुलिन्दा लगायत हुलाक वस्तुहरु समयमै प्रापक समक्ष पुर्याउन आवश्यक व्यवस्था मिलाउने,</a:t>
            </a:r>
            <a:endParaRPr lang="en-US" sz="2600" dirty="0">
              <a:cs typeface="Kalimati" panose="00000400000000000000" pitchFamily="2"/>
            </a:endParaRPr>
          </a:p>
          <a:p>
            <a:pPr lvl="1"/>
            <a:r>
              <a:rPr lang="ne-NP" sz="2600" dirty="0">
                <a:solidFill>
                  <a:srgbClr val="FF0000"/>
                </a:solidFill>
                <a:cs typeface="Kalimati" panose="00000400000000000000" pitchFamily="2"/>
              </a:rPr>
              <a:t>२ कि.ग्रा सम्मका साना प्याकेट </a:t>
            </a:r>
            <a:r>
              <a:rPr lang="ne-NP" sz="2600" dirty="0">
                <a:cs typeface="Kalimati" panose="00000400000000000000" pitchFamily="2"/>
              </a:rPr>
              <a:t>र २० केजी आन्तरिक रजिष्ट्रि पुलिन्दाको सेवा </a:t>
            </a:r>
            <a:endParaRPr lang="en-US" sz="2600" dirty="0">
              <a:cs typeface="Kalimati" panose="00000400000000000000" pitchFamily="2"/>
            </a:endParaRPr>
          </a:p>
          <a:p>
            <a:pPr lvl="1"/>
            <a:r>
              <a:rPr lang="ne-NP" sz="2600" dirty="0">
                <a:cs typeface="Kalimati" panose="00000400000000000000" pitchFamily="2"/>
              </a:rPr>
              <a:t>(पुलिन्दा) पार्सल जिल्ला हुलाक कार्यालयवाट मात्र पठाउन सकिने </a:t>
            </a:r>
            <a:endParaRPr lang="en-US" sz="2600" dirty="0">
              <a:cs typeface="Kalimati" panose="00000400000000000000" pitchFamily="2"/>
            </a:endParaRPr>
          </a:p>
          <a:p>
            <a:pPr lvl="1"/>
            <a:r>
              <a:rPr lang="ne-NP" sz="2600" dirty="0">
                <a:cs typeface="Kalimati" panose="00000400000000000000" pitchFamily="2"/>
              </a:rPr>
              <a:t>केही जिल्ला हुलाक कार्यालय र गोश्वारा हुलाक कार्यालयवाट विश्वका </a:t>
            </a:r>
            <a:r>
              <a:rPr lang="ne-NP" sz="2600" dirty="0">
                <a:solidFill>
                  <a:srgbClr val="FF0000"/>
                </a:solidFill>
                <a:cs typeface="Kalimati" panose="00000400000000000000" pitchFamily="2"/>
              </a:rPr>
              <a:t>३९ देशमा वैदेशिक द्रुत डाँक सेवा</a:t>
            </a:r>
            <a:r>
              <a:rPr lang="ne-NP" sz="2600" dirty="0">
                <a:cs typeface="Kalimati" panose="00000400000000000000" pitchFamily="2"/>
              </a:rPr>
              <a:t> सञ्चालन गरिएको,</a:t>
            </a:r>
            <a:endParaRPr lang="en-US" sz="2600" dirty="0">
              <a:cs typeface="Kalimati" panose="00000400000000000000" pitchFamily="2"/>
            </a:endParaRPr>
          </a:p>
          <a:p>
            <a:pPr lvl="1"/>
            <a:r>
              <a:rPr lang="en-US" sz="2600" dirty="0">
                <a:solidFill>
                  <a:srgbClr val="FF0000"/>
                </a:solidFill>
                <a:cs typeface="Kalimati" panose="00000400000000000000" pitchFamily="2"/>
              </a:rPr>
              <a:t>PITS-Postal Internal Tracking system </a:t>
            </a:r>
            <a:r>
              <a:rPr lang="ne-NP" sz="2600" dirty="0">
                <a:solidFill>
                  <a:srgbClr val="FF0000"/>
                </a:solidFill>
                <a:cs typeface="Kalimati" panose="00000400000000000000" pitchFamily="2"/>
              </a:rPr>
              <a:t>सफ्टोयर </a:t>
            </a:r>
            <a:r>
              <a:rPr lang="ne-NP" sz="2600" dirty="0">
                <a:cs typeface="Kalimati" panose="00000400000000000000" pitchFamily="2"/>
              </a:rPr>
              <a:t>लाई हुलाक वस्तुको </a:t>
            </a:r>
            <a:r>
              <a:rPr lang="en-US" sz="2600" dirty="0">
                <a:cs typeface="Kalimati" panose="00000400000000000000" pitchFamily="2"/>
              </a:rPr>
              <a:t>Final delivery </a:t>
            </a:r>
            <a:r>
              <a:rPr lang="ne-NP" sz="2600" dirty="0">
                <a:cs typeface="Kalimati" panose="00000400000000000000" pitchFamily="2"/>
              </a:rPr>
              <a:t>सम्म हेर्नका लागी </a:t>
            </a:r>
            <a:r>
              <a:rPr lang="en-US" sz="2600" dirty="0">
                <a:cs typeface="Kalimati" panose="00000400000000000000" pitchFamily="2"/>
              </a:rPr>
              <a:t>Upgrade </a:t>
            </a:r>
            <a:r>
              <a:rPr lang="ne-NP" sz="2600" dirty="0">
                <a:cs typeface="Kalimati" panose="00000400000000000000" pitchFamily="2"/>
              </a:rPr>
              <a:t>गरिएको।</a:t>
            </a:r>
            <a:endParaRPr lang="en-US" sz="2600" dirty="0">
              <a:cs typeface="Kalimati" panose="00000400000000000000" pitchFamily="2"/>
            </a:endParaRPr>
          </a:p>
          <a:p>
            <a:pPr lvl="1"/>
            <a:r>
              <a:rPr lang="ne-NP" sz="2600" dirty="0">
                <a:cs typeface="Kalimati" panose="00000400000000000000" pitchFamily="2"/>
              </a:rPr>
              <a:t>आन्तरिक डाँकलाई प्रभावकारी सेवाग्राहीलाई २४ घण्टाभित्र सेवा उपलब्ध हुनेगरी हवाइ मार्गवाट </a:t>
            </a:r>
            <a:r>
              <a:rPr lang="ne-NP" sz="2600" dirty="0">
                <a:solidFill>
                  <a:srgbClr val="FF0000"/>
                </a:solidFill>
                <a:cs typeface="Kalimati" panose="00000400000000000000" pitchFamily="2"/>
              </a:rPr>
              <a:t>विराटनगर जनकपुर सिमरा भैरहवा नेपालगन्ज र धनगडीमा आन्तरीक द्रुत डाँक </a:t>
            </a:r>
            <a:r>
              <a:rPr lang="ne-NP" sz="2600" dirty="0">
                <a:cs typeface="Kalimati" panose="00000400000000000000" pitchFamily="2"/>
              </a:rPr>
              <a:t>सेवा सञ्चालन</a:t>
            </a:r>
            <a:endParaRPr lang="en-US" sz="2600"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69534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iterate type="lt">
                                    <p:tmPct val="0"/>
                                  </p:iterate>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iterate type="lt">
                                    <p:tmPct val="0"/>
                                  </p:iterate>
                                  <p:childTnLst>
                                    <p:set>
                                      <p:cBhvr>
                                        <p:cTn id="2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4" dur="500"/>
                                        <p:tgtEl>
                                          <p:spTgt spid="3">
                                            <p:txEl>
                                              <p:pRg st="4" end="4"/>
                                            </p:txEl>
                                          </p:spTgt>
                                        </p:tgtEl>
                                      </p:cBhvr>
                                    </p:animEffect>
                                  </p:childTnLst>
                                </p:cTn>
                              </p:par>
                              <p:par>
                                <p:cTn id="25" presetID="14" presetClass="entr" presetSubtype="10" fill="hold" nodeType="withEffect">
                                  <p:stCondLst>
                                    <p:cond delay="0"/>
                                  </p:stCondLst>
                                  <p:iterate type="lt">
                                    <p:tmPct val="0"/>
                                  </p:iterate>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iterate type="lt">
                                    <p:tmPct val="0"/>
                                  </p:iterate>
                                  <p:childTnLst>
                                    <p:set>
                                      <p:cBhvr>
                                        <p:cTn id="3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6970"/>
            <a:ext cx="9144000" cy="4953756"/>
          </a:xfrm>
        </p:spPr>
        <p:txBody>
          <a:bodyPr>
            <a:normAutofit lnSpcReduction="10000"/>
          </a:bodyPr>
          <a:lstStyle/>
          <a:p>
            <a:pPr marL="0" indent="0">
              <a:buNone/>
            </a:pPr>
            <a:r>
              <a:rPr lang="ne-NP" sz="3300" b="1" dirty="0">
                <a:solidFill>
                  <a:srgbClr val="FF0000"/>
                </a:solidFill>
                <a:cs typeface="Kalimati" panose="00000400000000000000" pitchFamily="2"/>
              </a:rPr>
              <a:t>हुलाकका हालका केही व्यवस्थाहरू </a:t>
            </a:r>
            <a:endParaRPr lang="en-US" sz="3300" dirty="0">
              <a:cs typeface="Kalimati" panose="00000400000000000000" pitchFamily="2"/>
            </a:endParaRPr>
          </a:p>
          <a:p>
            <a:pPr lvl="1"/>
            <a:r>
              <a:rPr lang="ne-NP" sz="2600" dirty="0">
                <a:cs typeface="Kalimati" panose="00000400000000000000" pitchFamily="2"/>
              </a:rPr>
              <a:t>राहादानी विभागबाट जिल्ला प्रशासन कार्यालयहरुमा पठाउने </a:t>
            </a:r>
            <a:r>
              <a:rPr lang="ne-NP" sz="2600" dirty="0">
                <a:solidFill>
                  <a:srgbClr val="FF0000"/>
                </a:solidFill>
                <a:cs typeface="Kalimati" panose="00000400000000000000" pitchFamily="2"/>
              </a:rPr>
              <a:t>राहादानीहरु सम्वन्धित जिल्ला प्रशासन कार्यालयहरुमा </a:t>
            </a:r>
            <a:r>
              <a:rPr lang="ne-NP" sz="2600" dirty="0">
                <a:cs typeface="Kalimati" panose="00000400000000000000" pitchFamily="2"/>
              </a:rPr>
              <a:t>हुलाक मार्फत ढुवानी गर्न हुलाक सेवा विभाग र राहदानी विभागविच सम्झौता भइ कार्यान्वयनमा रहेको ।</a:t>
            </a:r>
            <a:endParaRPr lang="en-US" sz="2600" dirty="0">
              <a:cs typeface="Kalimati" panose="00000400000000000000" pitchFamily="2"/>
            </a:endParaRPr>
          </a:p>
          <a:p>
            <a:pPr lvl="1"/>
            <a:r>
              <a:rPr lang="ne-NP" sz="2600" dirty="0">
                <a:cs typeface="Kalimati" panose="00000400000000000000" pitchFamily="2"/>
              </a:rPr>
              <a:t>हुलाक सेवा विभागको आफ्नै सवारीसाधन मार्फत गोश्वारा हुलाक कार्यालयवाट देहायवमोजिमको डाँक ढुवानी भइरहेको।</a:t>
            </a:r>
            <a:endParaRPr lang="en-US" sz="2600" dirty="0">
              <a:cs typeface="Kalimati" panose="00000400000000000000" pitchFamily="2"/>
            </a:endParaRPr>
          </a:p>
          <a:p>
            <a:pPr lvl="2"/>
            <a:r>
              <a:rPr lang="ne-NP" sz="2200" dirty="0">
                <a:solidFill>
                  <a:srgbClr val="FF0000"/>
                </a:solidFill>
                <a:cs typeface="Kalimati" panose="00000400000000000000" pitchFamily="2"/>
              </a:rPr>
              <a:t>काठमाडौ चितवन प्रखण्ड</a:t>
            </a:r>
            <a:endParaRPr lang="en-US" sz="2200" dirty="0">
              <a:solidFill>
                <a:srgbClr val="FF0000"/>
              </a:solidFill>
              <a:cs typeface="Kalimati" panose="00000400000000000000" pitchFamily="2"/>
            </a:endParaRPr>
          </a:p>
          <a:p>
            <a:pPr lvl="2"/>
            <a:r>
              <a:rPr lang="ne-NP" sz="2200" dirty="0">
                <a:solidFill>
                  <a:srgbClr val="FF0000"/>
                </a:solidFill>
                <a:cs typeface="Kalimati" panose="00000400000000000000" pitchFamily="2"/>
              </a:rPr>
              <a:t>काठमाडौ पोखरा प्रखण्ड</a:t>
            </a:r>
            <a:endParaRPr lang="en-US" sz="2200" dirty="0">
              <a:solidFill>
                <a:srgbClr val="FF0000"/>
              </a:solidFill>
              <a:cs typeface="Kalimati" panose="00000400000000000000" pitchFamily="2"/>
            </a:endParaRPr>
          </a:p>
          <a:p>
            <a:pPr lvl="2"/>
            <a:r>
              <a:rPr lang="ne-NP" sz="2200" dirty="0">
                <a:solidFill>
                  <a:srgbClr val="FF0000"/>
                </a:solidFill>
                <a:cs typeface="Kalimati" panose="00000400000000000000" pitchFamily="2"/>
              </a:rPr>
              <a:t>पूर्वपट्टी चितवन विर्तमोड प्रखण्ड</a:t>
            </a:r>
            <a:endParaRPr lang="en-US" sz="2200" dirty="0">
              <a:solidFill>
                <a:srgbClr val="FF0000"/>
              </a:solidFill>
              <a:cs typeface="Kalimati" panose="00000400000000000000" pitchFamily="2"/>
            </a:endParaRPr>
          </a:p>
          <a:p>
            <a:pPr lvl="2"/>
            <a:r>
              <a:rPr lang="ne-NP" sz="2200" dirty="0">
                <a:solidFill>
                  <a:srgbClr val="FF0000"/>
                </a:solidFill>
                <a:cs typeface="Kalimati" panose="00000400000000000000" pitchFamily="2"/>
              </a:rPr>
              <a:t>पश्चिममा चितवन कञ्चनपुर प्रखण्ड</a:t>
            </a:r>
            <a:endParaRPr lang="en-US" sz="2200" dirty="0">
              <a:solidFill>
                <a:srgbClr val="FF0000"/>
              </a:solidFill>
              <a:cs typeface="Kalimati" panose="00000400000000000000" pitchFamily="2"/>
            </a:endParaRPr>
          </a:p>
          <a:p>
            <a:pPr lvl="1"/>
            <a:r>
              <a:rPr lang="en-US" sz="2600" dirty="0" err="1">
                <a:solidFill>
                  <a:srgbClr val="FF0000"/>
                </a:solidFill>
                <a:cs typeface="Kalimati" panose="00000400000000000000" pitchFamily="2"/>
              </a:rPr>
              <a:t>ip.post</a:t>
            </a:r>
            <a:r>
              <a:rPr lang="en-US" sz="2600" dirty="0">
                <a:solidFill>
                  <a:srgbClr val="FF0000"/>
                </a:solidFill>
                <a:cs typeface="Kalimati" panose="00000400000000000000" pitchFamily="2"/>
              </a:rPr>
              <a:t> </a:t>
            </a:r>
            <a:r>
              <a:rPr lang="ne-NP" sz="2600" dirty="0">
                <a:solidFill>
                  <a:srgbClr val="FF0000"/>
                </a:solidFill>
                <a:cs typeface="Kalimati" panose="00000400000000000000" pitchFamily="2"/>
              </a:rPr>
              <a:t>मा अनिवार्य </a:t>
            </a:r>
            <a:r>
              <a:rPr lang="ne-NP" sz="2600" dirty="0">
                <a:cs typeface="Kalimati" panose="00000400000000000000" pitchFamily="2"/>
              </a:rPr>
              <a:t>गर्नुपर्ने </a:t>
            </a:r>
            <a:r>
              <a:rPr lang="en-US" sz="2600" dirty="0">
                <a:cs typeface="Kalimati" panose="00000400000000000000" pitchFamily="2"/>
              </a:rPr>
              <a:t>Final Event </a:t>
            </a:r>
            <a:r>
              <a:rPr lang="ne-NP" sz="2600" dirty="0">
                <a:cs typeface="Kalimati" panose="00000400000000000000" pitchFamily="2"/>
              </a:rPr>
              <a:t>लाई प्रभावकारी वनाउन सवै जिल्ला तथा इलाका हुलाक कार्यालयहरुको कर्तव्य रहने</a:t>
            </a:r>
            <a:endParaRPr lang="en-US" sz="2600"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259777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1" dur="500"/>
                                        <p:tgtEl>
                                          <p:spTgt spid="3">
                                            <p:txEl>
                                              <p:pRg st="2" end="2"/>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4" dur="500"/>
                                        <p:tgtEl>
                                          <p:spTgt spid="3">
                                            <p:txEl>
                                              <p:pRg st="3" end="3"/>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0" dur="500"/>
                                        <p:tgtEl>
                                          <p:spTgt spid="3">
                                            <p:txEl>
                                              <p:pRg st="5" end="5"/>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6970"/>
            <a:ext cx="9144000" cy="4953756"/>
          </a:xfrm>
        </p:spPr>
        <p:txBody>
          <a:bodyPr>
            <a:normAutofit/>
          </a:bodyPr>
          <a:lstStyle/>
          <a:p>
            <a:pPr marL="0" indent="0">
              <a:buNone/>
            </a:pPr>
            <a:r>
              <a:rPr lang="ne-NP" sz="3300" b="1" dirty="0">
                <a:solidFill>
                  <a:srgbClr val="FF0000"/>
                </a:solidFill>
                <a:cs typeface="Kalimati" panose="00000400000000000000" pitchFamily="2"/>
              </a:rPr>
              <a:t>हुलाक ऐन २०१९ का व्यवस्थाहरू</a:t>
            </a:r>
            <a:endParaRPr lang="en-US" sz="3300" dirty="0">
              <a:cs typeface="Kalimati" panose="00000400000000000000" pitchFamily="2"/>
            </a:endParaRPr>
          </a:p>
          <a:p>
            <a:pPr lvl="1"/>
            <a:r>
              <a:rPr lang="ne-NP" sz="2100" dirty="0">
                <a:cs typeface="Kalimati" panose="00000400000000000000" pitchFamily="2"/>
              </a:rPr>
              <a:t>चिठी पत्रहरु ओसार्ने अधिकार </a:t>
            </a:r>
            <a:r>
              <a:rPr lang="ne-NP" sz="2100" dirty="0">
                <a:solidFill>
                  <a:srgbClr val="FF0000"/>
                </a:solidFill>
                <a:cs typeface="Kalimati" panose="00000400000000000000" pitchFamily="2"/>
              </a:rPr>
              <a:t>नेपाल सरकारमा सु</a:t>
            </a:r>
            <a:r>
              <a:rPr lang="ne-NP" sz="2100" dirty="0">
                <a:cs typeface="Kalimati" panose="00000400000000000000" pitchFamily="2"/>
              </a:rPr>
              <a:t>रक्षित साथै नेपाल सरकारले कुनै </a:t>
            </a:r>
            <a:r>
              <a:rPr lang="ne-NP" sz="2100" dirty="0">
                <a:solidFill>
                  <a:srgbClr val="FF0000"/>
                </a:solidFill>
                <a:cs typeface="Kalimati" panose="00000400000000000000" pitchFamily="2"/>
              </a:rPr>
              <a:t>व्यक्ती वा संस्थालाई शर्तहरु तोकी </a:t>
            </a:r>
            <a:r>
              <a:rPr lang="ne-NP" sz="2100" dirty="0">
                <a:cs typeface="Kalimati" panose="00000400000000000000" pitchFamily="2"/>
              </a:rPr>
              <a:t>इजाजत दिन सक्ने (दफा ३ र ३ क)</a:t>
            </a:r>
            <a:endParaRPr lang="en-US" sz="2100" dirty="0">
              <a:cs typeface="Kalimati" panose="00000400000000000000" pitchFamily="2"/>
            </a:endParaRPr>
          </a:p>
          <a:p>
            <a:pPr lvl="1"/>
            <a:r>
              <a:rPr lang="ne-NP" sz="2100" dirty="0">
                <a:cs typeface="Kalimati" panose="00000400000000000000" pitchFamily="2"/>
              </a:rPr>
              <a:t>यसरी इजाजत प्राप्त संस्थाले पालना गर्नुपर्ने शर्तहरु पालना नगरे क्षतिको हर्जना भराई कसुरको मात्रा </a:t>
            </a:r>
            <a:r>
              <a:rPr lang="ne-NP" sz="2100" dirty="0">
                <a:solidFill>
                  <a:srgbClr val="FF0000"/>
                </a:solidFill>
                <a:cs typeface="Kalimati" panose="00000400000000000000" pitchFamily="2"/>
              </a:rPr>
              <a:t>हेरी ५ वर्ष कैद वा दुई हजार जरिवना </a:t>
            </a:r>
            <a:r>
              <a:rPr lang="ne-NP" sz="2100" dirty="0">
                <a:cs typeface="Kalimati" panose="00000400000000000000" pitchFamily="2"/>
              </a:rPr>
              <a:t>वा दुवै (दफा ३ र ३ क)</a:t>
            </a:r>
            <a:endParaRPr lang="en-US" sz="2100" dirty="0">
              <a:cs typeface="Kalimati" panose="00000400000000000000" pitchFamily="2"/>
            </a:endParaRPr>
          </a:p>
          <a:p>
            <a:pPr lvl="1"/>
            <a:r>
              <a:rPr lang="ne-NP" sz="2100" dirty="0">
                <a:cs typeface="Kalimati" panose="00000400000000000000" pitchFamily="2"/>
              </a:rPr>
              <a:t>सवारी साधन हरुले विना अधिकार चिठीपत्र ओसारपोसार गर्न नपाउने र सो कार्य गरेमा प्रत्येक चिठी वापात रु ५० जरिवाना र एकपटक सजाए भइसकेपछी प्रत्येक कसुर </a:t>
            </a:r>
            <a:r>
              <a:rPr lang="ne-NP" sz="2100" dirty="0">
                <a:solidFill>
                  <a:srgbClr val="FF0000"/>
                </a:solidFill>
                <a:cs typeface="Kalimati" panose="00000400000000000000" pitchFamily="2"/>
              </a:rPr>
              <a:t>वापत रु २०० जरिवाना हुने</a:t>
            </a:r>
            <a:r>
              <a:rPr lang="ne-NP" sz="2100" dirty="0">
                <a:cs typeface="Kalimati" panose="00000400000000000000" pitchFamily="2"/>
              </a:rPr>
              <a:t>। (दफा ४)</a:t>
            </a:r>
            <a:endParaRPr lang="en-US" sz="2100" dirty="0">
              <a:cs typeface="Kalimati" panose="00000400000000000000" pitchFamily="2"/>
            </a:endParaRPr>
          </a:p>
          <a:p>
            <a:pPr lvl="1"/>
            <a:r>
              <a:rPr lang="ne-NP" sz="2100" dirty="0">
                <a:cs typeface="Kalimati" panose="00000400000000000000" pitchFamily="2"/>
              </a:rPr>
              <a:t>सार्वजनिक यातायात सेवा संचालन गर्ने व्यक्ति वा संस्थालाई नेपाल सरकारले डाँक ढुवानी गर्न अनुरोध गरेमा यात्रु वा मालसामानलाई </a:t>
            </a:r>
            <a:r>
              <a:rPr lang="ne-NP" sz="2100" dirty="0">
                <a:solidFill>
                  <a:srgbClr val="FF0000"/>
                </a:solidFill>
                <a:cs typeface="Kalimati" panose="00000400000000000000" pitchFamily="2"/>
              </a:rPr>
              <a:t>भन्दा वढी प्राथमिकता दिई अनिवार्य ढुवानी </a:t>
            </a:r>
            <a:r>
              <a:rPr lang="ne-NP" sz="2100" dirty="0">
                <a:cs typeface="Kalimati" panose="00000400000000000000" pitchFamily="2"/>
              </a:rPr>
              <a:t>गर्नुपर्ने (मुनासिब भाडा दिइने) (दफा ५ क)</a:t>
            </a:r>
            <a:endParaRPr lang="en-US" sz="2100" dirty="0">
              <a:cs typeface="Kalimati" panose="00000400000000000000" pitchFamily="2"/>
            </a:endParaRPr>
          </a:p>
          <a:p>
            <a:pPr lvl="1"/>
            <a:r>
              <a:rPr lang="ne-NP" sz="2100" dirty="0">
                <a:cs typeface="Kalimati" panose="00000400000000000000" pitchFamily="2"/>
              </a:rPr>
              <a:t>डाँक परिवहनमा </a:t>
            </a:r>
            <a:r>
              <a:rPr lang="ne-NP" sz="2100" dirty="0">
                <a:solidFill>
                  <a:srgbClr val="FF0000"/>
                </a:solidFill>
                <a:cs typeface="Kalimati" panose="00000400000000000000" pitchFamily="2"/>
              </a:rPr>
              <a:t>स्थानिय प्रशासन,प्रहरी तथा गा.पा</a:t>
            </a:r>
            <a:r>
              <a:rPr lang="ne-NP" sz="2100" dirty="0">
                <a:solidFill>
                  <a:srgbClr val="FF0000"/>
                </a:solidFill>
              </a:rPr>
              <a:t> न</a:t>
            </a:r>
            <a:r>
              <a:rPr lang="ne-NP" sz="2100" dirty="0">
                <a:solidFill>
                  <a:srgbClr val="FF0000"/>
                </a:solidFill>
                <a:cs typeface="Kalimati" panose="00000400000000000000" pitchFamily="2"/>
              </a:rPr>
              <a:t>.पा को सहयोग </a:t>
            </a:r>
            <a:r>
              <a:rPr lang="ne-NP" sz="2100" dirty="0">
                <a:cs typeface="Kalimati" panose="00000400000000000000" pitchFamily="2"/>
              </a:rPr>
              <a:t>गर्नुपर्ने कर्तव्य हुनेछ । (दफा ५ घ)</a:t>
            </a:r>
            <a:endParaRPr lang="en-US" sz="2100"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300941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4" dur="500"/>
                                        <p:tgtEl>
                                          <p:spTgt spid="3">
                                            <p:txEl>
                                              <p:pRg st="3" end="3"/>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6970"/>
            <a:ext cx="9144000" cy="4953756"/>
          </a:xfrm>
        </p:spPr>
        <p:txBody>
          <a:bodyPr>
            <a:normAutofit/>
          </a:bodyPr>
          <a:lstStyle/>
          <a:p>
            <a:pPr marL="0" indent="0">
              <a:buNone/>
            </a:pPr>
            <a:r>
              <a:rPr lang="ne-NP" sz="3300" b="1" dirty="0">
                <a:solidFill>
                  <a:srgbClr val="FF0000"/>
                </a:solidFill>
                <a:cs typeface="Kalimati" panose="00000400000000000000" pitchFamily="2"/>
              </a:rPr>
              <a:t>हुलाक ऐन २०१९ का व्यवस्थाहरू</a:t>
            </a:r>
            <a:endParaRPr lang="en-US" sz="3300" dirty="0">
              <a:cs typeface="Kalimati" panose="00000400000000000000" pitchFamily="2"/>
            </a:endParaRPr>
          </a:p>
          <a:p>
            <a:pPr marL="342900" lvl="1" indent="0">
              <a:buNone/>
            </a:pPr>
            <a:r>
              <a:rPr lang="ne-NP" sz="2400" dirty="0">
                <a:cs typeface="Kalimati" panose="00000400000000000000" pitchFamily="2"/>
              </a:rPr>
              <a:t>ठेगानावालाले तिर्नुपर्ने महशुल(दफा ९)</a:t>
            </a:r>
            <a:endParaRPr lang="en-US" sz="2400" dirty="0">
              <a:cs typeface="Kalimati" panose="00000400000000000000" pitchFamily="2"/>
            </a:endParaRPr>
          </a:p>
          <a:p>
            <a:pPr lvl="1"/>
            <a:r>
              <a:rPr lang="ne-NP" sz="2400" dirty="0">
                <a:cs typeface="Kalimati" panose="00000400000000000000" pitchFamily="2"/>
              </a:rPr>
              <a:t>तोकिएको शुल्क लाग्ने हुलाक वस्तु को शुल्क वस्तुको डेलिभरि लिने ठेगानावालाले तिर्नुपर्ने (वहिरंग हुलाक बस्तुः- जसमा प्रेषकले महशुल नतिरेको वा कम तिरेको) तर त्यस्तो </a:t>
            </a:r>
            <a:r>
              <a:rPr lang="ne-NP" sz="2400" dirty="0">
                <a:solidFill>
                  <a:srgbClr val="FF0000"/>
                </a:solidFill>
                <a:cs typeface="Kalimati" panose="00000400000000000000" pitchFamily="2"/>
              </a:rPr>
              <a:t>हुलाक वस्तु नखोली फिर्ता गरेमा </a:t>
            </a:r>
            <a:r>
              <a:rPr lang="ne-NP" sz="2400" dirty="0">
                <a:cs typeface="Kalimati" panose="00000400000000000000" pitchFamily="2"/>
              </a:rPr>
              <a:t>शुल्क नलाग्ने</a:t>
            </a:r>
            <a:endParaRPr lang="en-US" sz="2400" dirty="0">
              <a:cs typeface="Kalimati" panose="00000400000000000000" pitchFamily="2"/>
            </a:endParaRPr>
          </a:p>
          <a:p>
            <a:pPr lvl="1"/>
            <a:r>
              <a:rPr lang="ne-NP" sz="2400" dirty="0">
                <a:cs typeface="Kalimati" panose="00000400000000000000" pitchFamily="2"/>
              </a:rPr>
              <a:t>हुलाक महशुल वा अन्य रकमहरु कसैले तिर्न इन्कार गरेमा हुलाक हाकिमले प्रचलित कानून वमोजिम रकम असुलउपर गर्न सक्ने (दफा १०)</a:t>
            </a:r>
            <a:endParaRPr lang="en-US" sz="2400" dirty="0">
              <a:cs typeface="Kalimati" panose="00000400000000000000" pitchFamily="2"/>
            </a:endParaRPr>
          </a:p>
          <a:p>
            <a:pPr lvl="1"/>
            <a:r>
              <a:rPr lang="ne-NP" sz="2400" dirty="0">
                <a:cs typeface="Kalimati" panose="00000400000000000000" pitchFamily="2"/>
              </a:rPr>
              <a:t>ठेगानावालाले वुझिलिन इन्कार गरेको,मृत्यु भएको र फेला नपरेको व्यहोरा जनाइ हुलाक अड्डाले </a:t>
            </a:r>
            <a:r>
              <a:rPr lang="ne-NP" sz="2400" dirty="0">
                <a:solidFill>
                  <a:srgbClr val="FF0000"/>
                </a:solidFill>
                <a:cs typeface="Kalimati" panose="00000400000000000000" pitchFamily="2"/>
              </a:rPr>
              <a:t>छाप लगाइ पेश भएमा सो को प्रमाण लाग्ने (फिर्ती रसिद) </a:t>
            </a:r>
            <a:r>
              <a:rPr lang="ne-NP" sz="2400" dirty="0">
                <a:cs typeface="Kalimati" panose="00000400000000000000" pitchFamily="2"/>
              </a:rPr>
              <a:t>(दफा १२)</a:t>
            </a:r>
            <a:endParaRPr lang="en-US" sz="2400" dirty="0">
              <a:cs typeface="Kalimati" panose="00000400000000000000" pitchFamily="2"/>
            </a:endParaRPr>
          </a:p>
          <a:p>
            <a:pPr lvl="0"/>
            <a:endParaRPr lang="en-US" sz="1800" dirty="0">
              <a:cs typeface="Kalimati" panose="00000400000000000000" pitchFamily="2"/>
            </a:endParaRPr>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ne-NP" sz="1800" dirty="0"/>
          </a:p>
          <a:p>
            <a:pPr marL="0" indent="0">
              <a:buNone/>
            </a:pPr>
            <a:endParaRPr lang="en-US" sz="1800" dirty="0"/>
          </a:p>
        </p:txBody>
      </p:sp>
    </p:spTree>
    <p:extLst>
      <p:ext uri="{BB962C8B-B14F-4D97-AF65-F5344CB8AC3E}">
        <p14:creationId xmlns:p14="http://schemas.microsoft.com/office/powerpoint/2010/main" val="297025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965</TotalTime>
  <Words>2230</Words>
  <Application>Microsoft Office PowerPoint</Application>
  <PresentationFormat>On-screen Show (16:9)</PresentationFormat>
  <Paragraphs>318</Paragraphs>
  <Slides>23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Arial</vt:lpstr>
      <vt:lpstr>Calibri</vt:lpstr>
      <vt:lpstr>Calibri Light</vt:lpstr>
      <vt:lpstr>Kalimati</vt:lpstr>
      <vt:lpstr>Mangal</vt:lpstr>
      <vt:lpstr>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वित्तीय निती, वित्त निती र मौद्रिक निती</dc:title>
  <dc:creator>NPC</dc:creator>
  <cp:lastModifiedBy>User</cp:lastModifiedBy>
  <cp:revision>119</cp:revision>
  <dcterms:created xsi:type="dcterms:W3CDTF">2021-12-12T08:13:32Z</dcterms:created>
  <dcterms:modified xsi:type="dcterms:W3CDTF">2024-03-03T04:33:57Z</dcterms:modified>
</cp:coreProperties>
</file>