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7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400" r:id="rId12"/>
    <p:sldId id="401" r:id="rId13"/>
    <p:sldId id="402" r:id="rId14"/>
    <p:sldId id="403" r:id="rId15"/>
    <p:sldId id="404" r:id="rId16"/>
    <p:sldId id="266" r:id="rId17"/>
    <p:sldId id="267" r:id="rId18"/>
    <p:sldId id="397" r:id="rId19"/>
    <p:sldId id="399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398" r:id="rId28"/>
    <p:sldId id="391" r:id="rId29"/>
    <p:sldId id="392" r:id="rId30"/>
    <p:sldId id="393" r:id="rId31"/>
    <p:sldId id="395" r:id="rId32"/>
    <p:sldId id="396" r:id="rId33"/>
    <p:sldId id="39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81-82\DHIS2%20Review\Presentated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2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81-82\DHIS2%20Review\Presentated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Reporting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rate!$B$1</c:f>
              <c:strCache>
                <c:ptCount val="1"/>
                <c:pt idx="0">
                  <c:v>Shrawan 2080 to Asar 2081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rate!$A$2:$A$24</c:f>
              <c:strCache>
                <c:ptCount val="23"/>
                <c:pt idx="0">
                  <c:v>01-1 Reporting Status Dataset (NEW) Reporting rate</c:v>
                </c:pt>
                <c:pt idx="1">
                  <c:v>02-1 Immunization Dataset (NEW) Reporting rate</c:v>
                </c:pt>
                <c:pt idx="2">
                  <c:v>02-2 Integrated Management Of Neonatal And Childhood Illnesses (NEW) Reporting rate</c:v>
                </c:pt>
                <c:pt idx="3">
                  <c:v>03-1 Nutrition Dataset - Newly Registered (NEW) Reporting rate</c:v>
                </c:pt>
                <c:pt idx="4">
                  <c:v>03-2 Nutrition Dataset - Acute Malnutrition (NEW) Reporting rate</c:v>
                </c:pt>
                <c:pt idx="5">
                  <c:v>05 Female Community Health Volunteer (NEW) Reporting rate</c:v>
                </c:pt>
                <c:pt idx="6">
                  <c:v>07 Maternal And New-born Health (NEW) Reporting rate</c:v>
                </c:pt>
                <c:pt idx="7">
                  <c:v>08 Family Planning Program (NEW) Reporting rate</c:v>
                </c:pt>
                <c:pt idx="8">
                  <c:v>09 Reproductive Health Morbidity Service (NEW) Reporting rate</c:v>
                </c:pt>
                <c:pt idx="9">
                  <c:v>10-01 Outreach Clinic and Community Health (NEW) Reporting rate</c:v>
                </c:pt>
                <c:pt idx="10">
                  <c:v>11 Malaria Elimination Program (NEW) Reporting rate</c:v>
                </c:pt>
                <c:pt idx="11">
                  <c:v>13 Leprosy Elimination Program (NEW) Reporting rate</c:v>
                </c:pt>
                <c:pt idx="12">
                  <c:v>15-1 TB DSTB Dataset (NEW) Reporting rate</c:v>
                </c:pt>
                <c:pt idx="13">
                  <c:v>15-4 TB Contact Investigation and TPT Dataset (NEW) Reporting rate</c:v>
                </c:pt>
                <c:pt idx="14">
                  <c:v>16-01B - HIV/AIDS - Prevention of Mother-To-Child Transmission (NEW) Reporting rate</c:v>
                </c:pt>
                <c:pt idx="15">
                  <c:v>17 Non Communicable Disease (NEW) Reporting rate</c:v>
                </c:pt>
                <c:pt idx="16">
                  <c:v>18 New Outpatient Morbidity 1 (NEW) Reporting rate</c:v>
                </c:pt>
                <c:pt idx="17">
                  <c:v>18 New Outpatient Morbidity 2 (NEW) Reporting rate</c:v>
                </c:pt>
                <c:pt idx="18">
                  <c:v>18 New Outpatient Morbidity 3 (NEW) Reporting rate</c:v>
                </c:pt>
                <c:pt idx="19">
                  <c:v>18 New Outpatient Morbidity 4 (NEW) Reporting rate</c:v>
                </c:pt>
                <c:pt idx="20">
                  <c:v>18 New Outpatient Morbidity 5 (NEW) Reporting rate</c:v>
                </c:pt>
                <c:pt idx="21">
                  <c:v>19 Laboratory Services (NEW) Reporting rate</c:v>
                </c:pt>
                <c:pt idx="22">
                  <c:v>20 Gender Equity and Social Inclusion (NEW) Reporting rate</c:v>
                </c:pt>
              </c:strCache>
            </c:strRef>
          </c:cat>
          <c:val>
            <c:numRef>
              <c:f>rate!$B$2:$B$24</c:f>
              <c:numCache>
                <c:formatCode>General</c:formatCode>
                <c:ptCount val="23"/>
                <c:pt idx="0">
                  <c:v>92.1</c:v>
                </c:pt>
                <c:pt idx="1">
                  <c:v>94.1</c:v>
                </c:pt>
                <c:pt idx="2">
                  <c:v>92.5</c:v>
                </c:pt>
                <c:pt idx="3">
                  <c:v>92.5</c:v>
                </c:pt>
                <c:pt idx="4">
                  <c:v>92.6</c:v>
                </c:pt>
                <c:pt idx="5">
                  <c:v>94.1</c:v>
                </c:pt>
                <c:pt idx="6">
                  <c:v>92</c:v>
                </c:pt>
                <c:pt idx="7">
                  <c:v>91.2</c:v>
                </c:pt>
                <c:pt idx="8">
                  <c:v>92</c:v>
                </c:pt>
                <c:pt idx="9">
                  <c:v>94</c:v>
                </c:pt>
                <c:pt idx="10">
                  <c:v>92.4</c:v>
                </c:pt>
                <c:pt idx="11">
                  <c:v>94.6</c:v>
                </c:pt>
                <c:pt idx="12">
                  <c:v>93</c:v>
                </c:pt>
                <c:pt idx="13">
                  <c:v>93.2</c:v>
                </c:pt>
                <c:pt idx="14">
                  <c:v>92.4</c:v>
                </c:pt>
                <c:pt idx="15">
                  <c:v>91.4</c:v>
                </c:pt>
                <c:pt idx="16">
                  <c:v>92.5</c:v>
                </c:pt>
                <c:pt idx="17">
                  <c:v>92.4</c:v>
                </c:pt>
                <c:pt idx="18">
                  <c:v>92.3</c:v>
                </c:pt>
                <c:pt idx="19">
                  <c:v>92.4</c:v>
                </c:pt>
                <c:pt idx="20">
                  <c:v>92.5</c:v>
                </c:pt>
                <c:pt idx="21">
                  <c:v>90.7</c:v>
                </c:pt>
                <c:pt idx="22">
                  <c:v>91.8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1E-4A86-94CC-47B2476892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96122127"/>
        <c:axId val="696104847"/>
      </c:barChart>
      <c:catAx>
        <c:axId val="696122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104847"/>
        <c:crosses val="autoZero"/>
        <c:auto val="1"/>
        <c:lblAlgn val="ctr"/>
        <c:lblOffset val="100"/>
        <c:noMultiLvlLbl val="0"/>
      </c:catAx>
      <c:valAx>
        <c:axId val="6961048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122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Sheet2!$A$4</c:f>
              <c:strCache>
                <c:ptCount val="1"/>
                <c:pt idx="0">
                  <c:v>IMNCI &lt;2Months PSBI Cases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Sheet2!$B$3:$L$3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Sheet2!$B$4:$L$4</c:f>
              <c:numCache>
                <c:formatCode>General</c:formatCode>
                <c:ptCount val="11"/>
                <c:pt idx="0">
                  <c:v>6</c:v>
                </c:pt>
                <c:pt idx="1">
                  <c:v>3</c:v>
                </c:pt>
                <c:pt idx="2">
                  <c:v>9</c:v>
                </c:pt>
                <c:pt idx="3">
                  <c:v>5</c:v>
                </c:pt>
                <c:pt idx="4">
                  <c:v>3</c:v>
                </c:pt>
                <c:pt idx="5">
                  <c:v>2</c:v>
                </c:pt>
                <c:pt idx="6">
                  <c:v>3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C6-48D1-9842-8AC1EC9D809A}"/>
            </c:ext>
          </c:extLst>
        </c:ser>
        <c:ser>
          <c:idx val="1"/>
          <c:order val="1"/>
          <c:tx>
            <c:strRef>
              <c:f>Sheet2!$A$5</c:f>
              <c:strCache>
                <c:ptCount val="1"/>
                <c:pt idx="0">
                  <c:v>CBIMCI &lt;2MonthsGentamycin 1st Dose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Sheet2!$B$3:$L$3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Sheet2!$B$5:$L$5</c:f>
              <c:numCache>
                <c:formatCode>General</c:formatCode>
                <c:ptCount val="11"/>
                <c:pt idx="0">
                  <c:v>6</c:v>
                </c:pt>
                <c:pt idx="1">
                  <c:v>3</c:v>
                </c:pt>
                <c:pt idx="2">
                  <c:v>9</c:v>
                </c:pt>
                <c:pt idx="3">
                  <c:v>5</c:v>
                </c:pt>
                <c:pt idx="4">
                  <c:v>3</c:v>
                </c:pt>
                <c:pt idx="5">
                  <c:v>2</c:v>
                </c:pt>
                <c:pt idx="6">
                  <c:v>3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C6-48D1-9842-8AC1EC9D809A}"/>
            </c:ext>
          </c:extLst>
        </c:ser>
        <c:ser>
          <c:idx val="2"/>
          <c:order val="2"/>
          <c:tx>
            <c:strRef>
              <c:f>Sheet2!$A$6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Sheet2!$B$3:$L$3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Sheet2!$B$6:$L$6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2-02C6-48D1-9842-8AC1EC9D80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63296576"/>
        <c:axId val="1954622048"/>
      </c:barChart>
      <c:catAx>
        <c:axId val="196329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endParaRPr lang="en-US"/>
          </a:p>
        </c:txPr>
        <c:crossAx val="1954622048"/>
        <c:crosses val="autoZero"/>
        <c:auto val="1"/>
        <c:lblAlgn val="ctr"/>
        <c:lblOffset val="100"/>
        <c:noMultiLvlLbl val="0"/>
      </c:catAx>
      <c:valAx>
        <c:axId val="1954622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3296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Kokila" panose="020B0604020202020204" pitchFamily="34" charset="0"/>
              <a:ea typeface="+mn-ea"/>
              <a:cs typeface="Kokila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Sheet2!$A$19</c:f>
              <c:strCache>
                <c:ptCount val="1"/>
                <c:pt idx="0">
                  <c:v>CBIMCI-(2-59Months)-Classification-ARI-Total Pneumonia Cases (HF+ORC)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Sheet2!$B$18:$L$18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Sheet2!$B$19:$L$19</c:f>
              <c:numCache>
                <c:formatCode>General</c:formatCode>
                <c:ptCount val="11"/>
                <c:pt idx="0">
                  <c:v>107</c:v>
                </c:pt>
                <c:pt idx="1">
                  <c:v>120</c:v>
                </c:pt>
                <c:pt idx="2">
                  <c:v>193</c:v>
                </c:pt>
                <c:pt idx="3">
                  <c:v>99</c:v>
                </c:pt>
                <c:pt idx="4">
                  <c:v>97</c:v>
                </c:pt>
                <c:pt idx="5">
                  <c:v>114</c:v>
                </c:pt>
                <c:pt idx="6">
                  <c:v>129</c:v>
                </c:pt>
                <c:pt idx="7">
                  <c:v>131</c:v>
                </c:pt>
                <c:pt idx="8">
                  <c:v>95</c:v>
                </c:pt>
                <c:pt idx="9">
                  <c:v>77</c:v>
                </c:pt>
                <c:pt idx="10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53-4A86-B97E-BB40CE7B659E}"/>
            </c:ext>
          </c:extLst>
        </c:ser>
        <c:ser>
          <c:idx val="1"/>
          <c:order val="1"/>
          <c:tx>
            <c:strRef>
              <c:f>Sheet2!$A$20</c:f>
              <c:strCache>
                <c:ptCount val="1"/>
                <c:pt idx="0">
                  <c:v>Pneumonia treated with antibiotics total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Sheet2!$B$18:$L$18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Sheet2!$B$20:$L$20</c:f>
              <c:numCache>
                <c:formatCode>General</c:formatCode>
                <c:ptCount val="11"/>
                <c:pt idx="0">
                  <c:v>107</c:v>
                </c:pt>
                <c:pt idx="1">
                  <c:v>120</c:v>
                </c:pt>
                <c:pt idx="2">
                  <c:v>193</c:v>
                </c:pt>
                <c:pt idx="3">
                  <c:v>96</c:v>
                </c:pt>
                <c:pt idx="4">
                  <c:v>97</c:v>
                </c:pt>
                <c:pt idx="5">
                  <c:v>113</c:v>
                </c:pt>
                <c:pt idx="6">
                  <c:v>124</c:v>
                </c:pt>
                <c:pt idx="7">
                  <c:v>131</c:v>
                </c:pt>
                <c:pt idx="8">
                  <c:v>94</c:v>
                </c:pt>
                <c:pt idx="9">
                  <c:v>77</c:v>
                </c:pt>
                <c:pt idx="10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53-4A86-B97E-BB40CE7B659E}"/>
            </c:ext>
          </c:extLst>
        </c:ser>
        <c:ser>
          <c:idx val="2"/>
          <c:order val="2"/>
          <c:tx>
            <c:strRef>
              <c:f>Sheet2!$A$21</c:f>
              <c:strCache>
                <c:ptCount val="1"/>
                <c:pt idx="0">
                  <c:v>fx : Total Pneumonia Cases (2-59Months) (HF+ORC)= Pneumonia treated with antibiotics 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Sheet2!$B$18:$L$18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Sheet2!$B$21:$L$21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53-4A86-B97E-BB40CE7B65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63257376"/>
        <c:axId val="2040997664"/>
      </c:barChart>
      <c:catAx>
        <c:axId val="196325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endParaRPr lang="en-US"/>
          </a:p>
        </c:txPr>
        <c:crossAx val="2040997664"/>
        <c:crosses val="autoZero"/>
        <c:auto val="1"/>
        <c:lblAlgn val="ctr"/>
        <c:lblOffset val="100"/>
        <c:noMultiLvlLbl val="0"/>
      </c:catAx>
      <c:valAx>
        <c:axId val="204099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3257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Kokila" panose="020B0604020202020204" pitchFamily="34" charset="0"/>
              <a:ea typeface="+mn-ea"/>
              <a:cs typeface="Kokila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Sheet2!$A$26</c:f>
              <c:strCache>
                <c:ptCount val="1"/>
                <c:pt idx="0">
                  <c:v>CBIMCI-(2-59Months)Total Diarrhoea Cases (HF+ORC)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Sheet2!$B$25:$L$25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Sheet2!$B$26:$L$26</c:f>
              <c:numCache>
                <c:formatCode>General</c:formatCode>
                <c:ptCount val="11"/>
                <c:pt idx="0">
                  <c:v>415</c:v>
                </c:pt>
                <c:pt idx="1">
                  <c:v>267</c:v>
                </c:pt>
                <c:pt idx="2">
                  <c:v>219</c:v>
                </c:pt>
                <c:pt idx="3">
                  <c:v>92</c:v>
                </c:pt>
                <c:pt idx="4">
                  <c:v>142</c:v>
                </c:pt>
                <c:pt idx="5">
                  <c:v>189</c:v>
                </c:pt>
                <c:pt idx="6">
                  <c:v>231</c:v>
                </c:pt>
                <c:pt idx="7">
                  <c:v>240</c:v>
                </c:pt>
                <c:pt idx="8">
                  <c:v>305</c:v>
                </c:pt>
                <c:pt idx="9">
                  <c:v>441</c:v>
                </c:pt>
                <c:pt idx="10">
                  <c:v>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24-4993-9C64-252784602C6C}"/>
            </c:ext>
          </c:extLst>
        </c:ser>
        <c:ser>
          <c:idx val="1"/>
          <c:order val="1"/>
          <c:tx>
            <c:strRef>
              <c:f>Sheet2!$A$27</c:f>
              <c:strCache>
                <c:ptCount val="1"/>
                <c:pt idx="0">
                  <c:v>CBIMCI-(2-59Months)-Treatment-ORS &amp; Zinc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Sheet2!$B$25:$L$25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Sheet2!$B$27:$L$27</c:f>
              <c:numCache>
                <c:formatCode>General</c:formatCode>
                <c:ptCount val="11"/>
                <c:pt idx="0">
                  <c:v>415</c:v>
                </c:pt>
                <c:pt idx="1">
                  <c:v>267</c:v>
                </c:pt>
                <c:pt idx="2">
                  <c:v>219</c:v>
                </c:pt>
                <c:pt idx="3">
                  <c:v>92</c:v>
                </c:pt>
                <c:pt idx="4">
                  <c:v>142</c:v>
                </c:pt>
                <c:pt idx="5">
                  <c:v>189</c:v>
                </c:pt>
                <c:pt idx="6">
                  <c:v>231</c:v>
                </c:pt>
                <c:pt idx="7">
                  <c:v>240</c:v>
                </c:pt>
                <c:pt idx="8">
                  <c:v>305</c:v>
                </c:pt>
                <c:pt idx="9">
                  <c:v>441</c:v>
                </c:pt>
                <c:pt idx="10">
                  <c:v>545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24-4993-9C64-252784602C6C}"/>
            </c:ext>
          </c:extLst>
        </c:ser>
        <c:ser>
          <c:idx val="2"/>
          <c:order val="2"/>
          <c:tx>
            <c:strRef>
              <c:f>Sheet2!$A$28</c:f>
              <c:strCache>
                <c:ptCount val="1"/>
                <c:pt idx="0">
                  <c:v>fx : Total Diarrhoea Cases  (2-59Months) (HF+ORC) = Treated with ORS &amp; Zinc (HF+ORC)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Sheet2!$B$25:$L$25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Sheet2!$B$28:$L$28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24-4993-9C64-252784602C6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63272576"/>
        <c:axId val="2041001408"/>
      </c:barChart>
      <c:catAx>
        <c:axId val="196327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endParaRPr lang="en-US"/>
          </a:p>
        </c:txPr>
        <c:crossAx val="2041001408"/>
        <c:crosses val="autoZero"/>
        <c:auto val="1"/>
        <c:lblAlgn val="ctr"/>
        <c:lblOffset val="100"/>
        <c:noMultiLvlLbl val="0"/>
      </c:catAx>
      <c:valAx>
        <c:axId val="2041001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3272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2908364885903949E-3"/>
          <c:y val="0.80970430969597251"/>
          <c:w val="0.9661208415965995"/>
          <c:h val="0.175521451148260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Kokila" panose="020B0604020202020204" pitchFamily="34" charset="0"/>
              <a:ea typeface="+mn-ea"/>
              <a:cs typeface="Kokila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Sheet2!$A$37</c:f>
              <c:strCache>
                <c:ptCount val="1"/>
                <c:pt idx="0">
                  <c:v>CBIMCI &lt;2Months-Total Cases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Sheet2!$B$36:$L$36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Sheet2!$B$37:$L$37</c:f>
              <c:numCache>
                <c:formatCode>General</c:formatCode>
                <c:ptCount val="11"/>
                <c:pt idx="0">
                  <c:v>87</c:v>
                </c:pt>
                <c:pt idx="1">
                  <c:v>60</c:v>
                </c:pt>
                <c:pt idx="2">
                  <c:v>69</c:v>
                </c:pt>
                <c:pt idx="3">
                  <c:v>32</c:v>
                </c:pt>
                <c:pt idx="4">
                  <c:v>53</c:v>
                </c:pt>
                <c:pt idx="5">
                  <c:v>27</c:v>
                </c:pt>
                <c:pt idx="6">
                  <c:v>25</c:v>
                </c:pt>
                <c:pt idx="7">
                  <c:v>40</c:v>
                </c:pt>
                <c:pt idx="8">
                  <c:v>66</c:v>
                </c:pt>
                <c:pt idx="9">
                  <c:v>65</c:v>
                </c:pt>
                <c:pt idx="10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6C-4F52-95EB-4E570BAA9754}"/>
            </c:ext>
          </c:extLst>
        </c:ser>
        <c:ser>
          <c:idx val="1"/>
          <c:order val="1"/>
          <c:tx>
            <c:strRef>
              <c:f>Sheet2!$A$38</c:f>
              <c:strCache>
                <c:ptCount val="1"/>
                <c:pt idx="0">
                  <c:v>GESI-IMCI Service received (&lt;2 month childern)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Sheet2!$B$36:$L$36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Sheet2!$B$38:$L$38</c:f>
              <c:numCache>
                <c:formatCode>General</c:formatCode>
                <c:ptCount val="11"/>
                <c:pt idx="0">
                  <c:v>87</c:v>
                </c:pt>
                <c:pt idx="1">
                  <c:v>60</c:v>
                </c:pt>
                <c:pt idx="2">
                  <c:v>69</c:v>
                </c:pt>
                <c:pt idx="3">
                  <c:v>32</c:v>
                </c:pt>
                <c:pt idx="4">
                  <c:v>53</c:v>
                </c:pt>
                <c:pt idx="5">
                  <c:v>27</c:v>
                </c:pt>
                <c:pt idx="6">
                  <c:v>25</c:v>
                </c:pt>
                <c:pt idx="7">
                  <c:v>40</c:v>
                </c:pt>
                <c:pt idx="8">
                  <c:v>66</c:v>
                </c:pt>
                <c:pt idx="9">
                  <c:v>89</c:v>
                </c:pt>
                <c:pt idx="10">
                  <c:v>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6C-4F52-95EB-4E570BAA9754}"/>
            </c:ext>
          </c:extLst>
        </c:ser>
        <c:ser>
          <c:idx val="2"/>
          <c:order val="2"/>
          <c:tx>
            <c:strRef>
              <c:f>Sheet2!$A$39</c:f>
              <c:strCache>
                <c:ptCount val="1"/>
                <c:pt idx="0">
                  <c:v>fx : Total Cases in CBIMNCI (&lt;2 Months) (HF+ORC) = Total CBIMNCI (&lt;2 month childern) GESI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highlight>
                      <a:srgbClr val="FFFF00"/>
                    </a:highligh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Sheet2!$B$36:$L$36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Sheet2!$B$39:$L$39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6C-4F52-95EB-4E570BAA975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66358720"/>
        <c:axId val="1965849216"/>
      </c:barChart>
      <c:catAx>
        <c:axId val="196635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endParaRPr lang="en-US"/>
          </a:p>
        </c:txPr>
        <c:crossAx val="1965849216"/>
        <c:crosses val="autoZero"/>
        <c:auto val="1"/>
        <c:lblAlgn val="ctr"/>
        <c:lblOffset val="100"/>
        <c:noMultiLvlLbl val="0"/>
      </c:catAx>
      <c:valAx>
        <c:axId val="1965849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6358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Kokila" panose="020B0604020202020204" pitchFamily="34" charset="0"/>
              <a:ea typeface="+mn-ea"/>
              <a:cs typeface="Kokila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Sheet2!$A$46</c:f>
              <c:strCache>
                <c:ptCount val="1"/>
                <c:pt idx="0">
                  <c:v>IMCI-Total sick childre- 2 to 59 Months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Sheet2!$B$45:$L$45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Sheet2!$B$46:$L$46</c:f>
              <c:numCache>
                <c:formatCode>General</c:formatCode>
                <c:ptCount val="11"/>
                <c:pt idx="0">
                  <c:v>2689</c:v>
                </c:pt>
                <c:pt idx="1">
                  <c:v>2304</c:v>
                </c:pt>
                <c:pt idx="2">
                  <c:v>2773</c:v>
                </c:pt>
                <c:pt idx="3">
                  <c:v>1268</c:v>
                </c:pt>
                <c:pt idx="4">
                  <c:v>1477</c:v>
                </c:pt>
                <c:pt idx="5">
                  <c:v>1541</c:v>
                </c:pt>
                <c:pt idx="6">
                  <c:v>1862</c:v>
                </c:pt>
                <c:pt idx="7">
                  <c:v>1962</c:v>
                </c:pt>
                <c:pt idx="8">
                  <c:v>1995</c:v>
                </c:pt>
                <c:pt idx="9">
                  <c:v>2184</c:v>
                </c:pt>
                <c:pt idx="10">
                  <c:v>2290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7B-455F-900F-7E00EF1722AA}"/>
            </c:ext>
          </c:extLst>
        </c:ser>
        <c:ser>
          <c:idx val="1"/>
          <c:order val="1"/>
          <c:tx>
            <c:strRef>
              <c:f>Sheet2!$A$47</c:f>
              <c:strCache>
                <c:ptCount val="1"/>
                <c:pt idx="0">
                  <c:v>GESI-IMCI Service received (2-59 month childern)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Sheet2!$B$45:$L$45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Sheet2!$B$47:$L$47</c:f>
              <c:numCache>
                <c:formatCode>General</c:formatCode>
                <c:ptCount val="11"/>
                <c:pt idx="0">
                  <c:v>2689</c:v>
                </c:pt>
                <c:pt idx="1">
                  <c:v>2304</c:v>
                </c:pt>
                <c:pt idx="2">
                  <c:v>2773</c:v>
                </c:pt>
                <c:pt idx="3">
                  <c:v>1268</c:v>
                </c:pt>
                <c:pt idx="4">
                  <c:v>1477</c:v>
                </c:pt>
                <c:pt idx="5">
                  <c:v>1541</c:v>
                </c:pt>
                <c:pt idx="6">
                  <c:v>1862</c:v>
                </c:pt>
                <c:pt idx="7">
                  <c:v>1962</c:v>
                </c:pt>
                <c:pt idx="8">
                  <c:v>1995</c:v>
                </c:pt>
                <c:pt idx="9">
                  <c:v>2135</c:v>
                </c:pt>
                <c:pt idx="10">
                  <c:v>2280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7B-455F-900F-7E00EF1722AA}"/>
            </c:ext>
          </c:extLst>
        </c:ser>
        <c:ser>
          <c:idx val="2"/>
          <c:order val="2"/>
          <c:tx>
            <c:strRef>
              <c:f>Sheet2!$A$48</c:f>
              <c:strCache>
                <c:ptCount val="1"/>
                <c:pt idx="0">
                  <c:v>fx : Total Cases in CBIMNCI (2-59 month childern) HF+ORC = Total CBIMNCI (2-59 month childern) GESI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Sheet2!$B$45:$L$45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Sheet2!$B$48:$L$48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7B-455F-900F-7E00EF1722A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203424"/>
        <c:axId val="2052217824"/>
      </c:barChart>
      <c:catAx>
        <c:axId val="3820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endParaRPr lang="en-US"/>
          </a:p>
        </c:txPr>
        <c:crossAx val="2052217824"/>
        <c:crosses val="autoZero"/>
        <c:auto val="1"/>
        <c:lblAlgn val="ctr"/>
        <c:lblOffset val="100"/>
        <c:noMultiLvlLbl val="0"/>
      </c:catAx>
      <c:valAx>
        <c:axId val="2052217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203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Kokila" panose="020B0604020202020204" pitchFamily="34" charset="0"/>
              <a:ea typeface="+mn-ea"/>
              <a:cs typeface="Kokila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SHM!$A$4</c:f>
              <c:strCache>
                <c:ptCount val="1"/>
                <c:pt idx="0">
                  <c:v>Safe Motherhood Program-Delivery Outcome-live Births (Single + Twin + ≥ Triplet)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SHM!$B$3:$L$3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SHM!$B$4:$L$4</c:f>
              <c:numCache>
                <c:formatCode>General</c:formatCode>
                <c:ptCount val="11"/>
                <c:pt idx="0">
                  <c:v>477</c:v>
                </c:pt>
                <c:pt idx="1">
                  <c:v>467</c:v>
                </c:pt>
                <c:pt idx="2">
                  <c:v>301</c:v>
                </c:pt>
                <c:pt idx="3">
                  <c:v>279</c:v>
                </c:pt>
                <c:pt idx="4">
                  <c:v>229</c:v>
                </c:pt>
                <c:pt idx="5">
                  <c:v>197</c:v>
                </c:pt>
                <c:pt idx="6">
                  <c:v>244</c:v>
                </c:pt>
                <c:pt idx="7">
                  <c:v>231</c:v>
                </c:pt>
                <c:pt idx="8">
                  <c:v>192</c:v>
                </c:pt>
                <c:pt idx="9">
                  <c:v>178</c:v>
                </c:pt>
                <c:pt idx="10">
                  <c:v>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25-447F-928E-4C09B468887B}"/>
            </c:ext>
          </c:extLst>
        </c:ser>
        <c:ser>
          <c:idx val="1"/>
          <c:order val="1"/>
          <c:tx>
            <c:strRef>
              <c:f>SHM!$A$5</c:f>
              <c:strCache>
                <c:ptCount val="1"/>
                <c:pt idx="0">
                  <c:v>Safe Motherhood Program-Birth Weight (Normal + Low + Very Low)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SHM!$B$3:$L$3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SHM!$B$5:$L$5</c:f>
              <c:numCache>
                <c:formatCode>General</c:formatCode>
                <c:ptCount val="11"/>
                <c:pt idx="0">
                  <c:v>477</c:v>
                </c:pt>
                <c:pt idx="1">
                  <c:v>467</c:v>
                </c:pt>
                <c:pt idx="2">
                  <c:v>301</c:v>
                </c:pt>
                <c:pt idx="3">
                  <c:v>279</c:v>
                </c:pt>
                <c:pt idx="4">
                  <c:v>229</c:v>
                </c:pt>
                <c:pt idx="5">
                  <c:v>197</c:v>
                </c:pt>
                <c:pt idx="6">
                  <c:v>244</c:v>
                </c:pt>
                <c:pt idx="7">
                  <c:v>231</c:v>
                </c:pt>
                <c:pt idx="8">
                  <c:v>192</c:v>
                </c:pt>
                <c:pt idx="9">
                  <c:v>178</c:v>
                </c:pt>
                <c:pt idx="10">
                  <c:v>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25-447F-928E-4C09B468887B}"/>
            </c:ext>
          </c:extLst>
        </c:ser>
        <c:ser>
          <c:idx val="2"/>
          <c:order val="2"/>
          <c:tx>
            <c:strRef>
              <c:f>SHM!$A$6</c:f>
              <c:strCache>
                <c:ptCount val="1"/>
                <c:pt idx="0">
                  <c:v>fx : Delivery Outcome-live Births (Single + Twin + ≥ Triplet) = Birth Weight (Normal + Low + Very Low)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0B05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SHM!$B$3:$L$3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SHM!$B$6:$L$6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25-447F-928E-4C09B46888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6439696"/>
        <c:axId val="186441136"/>
      </c:barChart>
      <c:catAx>
        <c:axId val="18643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endParaRPr lang="en-US"/>
          </a:p>
        </c:txPr>
        <c:crossAx val="186441136"/>
        <c:crosses val="autoZero"/>
        <c:auto val="1"/>
        <c:lblAlgn val="ctr"/>
        <c:lblOffset val="100"/>
        <c:noMultiLvlLbl val="0"/>
      </c:catAx>
      <c:valAx>
        <c:axId val="186441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endParaRPr lang="en-US"/>
          </a:p>
        </c:txPr>
        <c:crossAx val="186439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358760856197568E-2"/>
          <c:y val="0.83906393281853742"/>
          <c:w val="0.93361572618239219"/>
          <c:h val="0.147226886402165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Kokila" panose="020B0604020202020204" pitchFamily="34" charset="0"/>
              <a:ea typeface="+mn-ea"/>
              <a:cs typeface="Kokila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SHM!$A$10</c:f>
              <c:strCache>
                <c:ptCount val="1"/>
                <c:pt idx="0">
                  <c:v>MNH-Total Delivery (By SBA+SHP+Other HW)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SHM!$B$9:$L$9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SHM!$B$10:$L$10</c:f>
              <c:numCache>
                <c:formatCode>General</c:formatCode>
                <c:ptCount val="11"/>
                <c:pt idx="0">
                  <c:v>478</c:v>
                </c:pt>
                <c:pt idx="1">
                  <c:v>469</c:v>
                </c:pt>
                <c:pt idx="2">
                  <c:v>300</c:v>
                </c:pt>
                <c:pt idx="3">
                  <c:v>280</c:v>
                </c:pt>
                <c:pt idx="4">
                  <c:v>229</c:v>
                </c:pt>
                <c:pt idx="5">
                  <c:v>199</c:v>
                </c:pt>
                <c:pt idx="6">
                  <c:v>245</c:v>
                </c:pt>
                <c:pt idx="7">
                  <c:v>232</c:v>
                </c:pt>
                <c:pt idx="8">
                  <c:v>195</c:v>
                </c:pt>
                <c:pt idx="9">
                  <c:v>177</c:v>
                </c:pt>
                <c:pt idx="10">
                  <c:v>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64-4F36-A990-557F13E57652}"/>
            </c:ext>
          </c:extLst>
        </c:ser>
        <c:ser>
          <c:idx val="1"/>
          <c:order val="1"/>
          <c:tx>
            <c:strRef>
              <c:f>SHM!$A$11</c:f>
              <c:strCache>
                <c:ptCount val="1"/>
                <c:pt idx="0">
                  <c:v>Disaggregation by Sex &amp; Caste/Ethnicity-Institutional Delivery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SHM!$B$9:$L$9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SHM!$B$11:$L$11</c:f>
              <c:numCache>
                <c:formatCode>General</c:formatCode>
                <c:ptCount val="11"/>
                <c:pt idx="0">
                  <c:v>478</c:v>
                </c:pt>
                <c:pt idx="1">
                  <c:v>469</c:v>
                </c:pt>
                <c:pt idx="2">
                  <c:v>300</c:v>
                </c:pt>
                <c:pt idx="3">
                  <c:v>280</c:v>
                </c:pt>
                <c:pt idx="4">
                  <c:v>229</c:v>
                </c:pt>
                <c:pt idx="5">
                  <c:v>199</c:v>
                </c:pt>
                <c:pt idx="6">
                  <c:v>245</c:v>
                </c:pt>
                <c:pt idx="7">
                  <c:v>232</c:v>
                </c:pt>
                <c:pt idx="8">
                  <c:v>195</c:v>
                </c:pt>
                <c:pt idx="9">
                  <c:v>177</c:v>
                </c:pt>
                <c:pt idx="10">
                  <c:v>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64-4F36-A990-557F13E57652}"/>
            </c:ext>
          </c:extLst>
        </c:ser>
        <c:ser>
          <c:idx val="2"/>
          <c:order val="2"/>
          <c:tx>
            <c:strRef>
              <c:f>SHM!$A$12</c:f>
              <c:strCache>
                <c:ptCount val="1"/>
                <c:pt idx="0">
                  <c:v>fx : Total Deliveries (HF) =  Institutional Deliveries GESI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0B05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SHM!$B$9:$L$9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SHM!$B$12:$L$12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64-4F36-A990-557F13E5765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51761488"/>
        <c:axId val="1951759568"/>
      </c:barChart>
      <c:catAx>
        <c:axId val="195176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endParaRPr lang="en-US"/>
          </a:p>
        </c:txPr>
        <c:crossAx val="1951759568"/>
        <c:crosses val="autoZero"/>
        <c:auto val="1"/>
        <c:lblAlgn val="ctr"/>
        <c:lblOffset val="100"/>
        <c:noMultiLvlLbl val="0"/>
      </c:catAx>
      <c:valAx>
        <c:axId val="1951759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1761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Kokila" panose="020B0604020202020204" pitchFamily="34" charset="0"/>
              <a:ea typeface="+mn-ea"/>
              <a:cs typeface="Kokila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SHM!$F$59</c:f>
              <c:strCache>
                <c:ptCount val="1"/>
                <c:pt idx="0">
                  <c:v>live Births (Single + Twin + ≥ Triplet)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SHM!$G$58:$Q$58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SHM!$G$59:$Q$59</c:f>
              <c:numCache>
                <c:formatCode>General</c:formatCode>
                <c:ptCount val="11"/>
                <c:pt idx="0">
                  <c:v>477</c:v>
                </c:pt>
                <c:pt idx="1">
                  <c:v>467</c:v>
                </c:pt>
                <c:pt idx="2">
                  <c:v>301</c:v>
                </c:pt>
                <c:pt idx="3">
                  <c:v>279</c:v>
                </c:pt>
                <c:pt idx="4">
                  <c:v>229</c:v>
                </c:pt>
                <c:pt idx="5">
                  <c:v>197</c:v>
                </c:pt>
                <c:pt idx="6">
                  <c:v>244</c:v>
                </c:pt>
                <c:pt idx="7">
                  <c:v>231</c:v>
                </c:pt>
                <c:pt idx="8">
                  <c:v>192</c:v>
                </c:pt>
                <c:pt idx="9">
                  <c:v>178</c:v>
                </c:pt>
                <c:pt idx="10">
                  <c:v>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3B-4A60-AAEF-7B3802B34138}"/>
            </c:ext>
          </c:extLst>
        </c:ser>
        <c:ser>
          <c:idx val="1"/>
          <c:order val="1"/>
          <c:tx>
            <c:strRef>
              <c:f>SHM!$F$60</c:f>
              <c:strCache>
                <c:ptCount val="1"/>
                <c:pt idx="0">
                  <c:v>CHX applied in Cord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SHM!$G$58:$Q$58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SHM!$G$60:$Q$60</c:f>
              <c:numCache>
                <c:formatCode>General</c:formatCode>
                <c:ptCount val="11"/>
                <c:pt idx="0">
                  <c:v>477</c:v>
                </c:pt>
                <c:pt idx="1">
                  <c:v>467</c:v>
                </c:pt>
                <c:pt idx="2">
                  <c:v>301</c:v>
                </c:pt>
                <c:pt idx="3">
                  <c:v>279</c:v>
                </c:pt>
                <c:pt idx="4">
                  <c:v>229</c:v>
                </c:pt>
                <c:pt idx="5">
                  <c:v>197</c:v>
                </c:pt>
                <c:pt idx="6">
                  <c:v>244</c:v>
                </c:pt>
                <c:pt idx="7">
                  <c:v>231</c:v>
                </c:pt>
                <c:pt idx="8">
                  <c:v>192</c:v>
                </c:pt>
                <c:pt idx="9">
                  <c:v>178</c:v>
                </c:pt>
                <c:pt idx="10">
                  <c:v>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3B-4A60-AAEF-7B3802B34138}"/>
            </c:ext>
          </c:extLst>
        </c:ser>
        <c:ser>
          <c:idx val="2"/>
          <c:order val="2"/>
          <c:tx>
            <c:strRef>
              <c:f>SHM!$F$61</c:f>
              <c:strCache>
                <c:ptCount val="1"/>
                <c:pt idx="0">
                  <c:v>MNH-Breastfeeding-Within 1 Hour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SHM!$G$58:$Q$58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SHM!$G$61:$Q$61</c:f>
              <c:numCache>
                <c:formatCode>General</c:formatCode>
                <c:ptCount val="11"/>
                <c:pt idx="0">
                  <c:v>474</c:v>
                </c:pt>
                <c:pt idx="1">
                  <c:v>462</c:v>
                </c:pt>
                <c:pt idx="2">
                  <c:v>296</c:v>
                </c:pt>
                <c:pt idx="3">
                  <c:v>277</c:v>
                </c:pt>
                <c:pt idx="4">
                  <c:v>225</c:v>
                </c:pt>
                <c:pt idx="5">
                  <c:v>196</c:v>
                </c:pt>
                <c:pt idx="6">
                  <c:v>242</c:v>
                </c:pt>
                <c:pt idx="7">
                  <c:v>229</c:v>
                </c:pt>
                <c:pt idx="8">
                  <c:v>190</c:v>
                </c:pt>
                <c:pt idx="9">
                  <c:v>173</c:v>
                </c:pt>
                <c:pt idx="10">
                  <c:v>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3B-4A60-AAEF-7B3802B3413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99185983"/>
        <c:axId val="861298543"/>
      </c:barChart>
      <c:catAx>
        <c:axId val="899185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endParaRPr lang="en-US"/>
          </a:p>
        </c:txPr>
        <c:crossAx val="861298543"/>
        <c:crosses val="autoZero"/>
        <c:auto val="1"/>
        <c:lblAlgn val="ctr"/>
        <c:lblOffset val="100"/>
        <c:noMultiLvlLbl val="0"/>
      </c:catAx>
      <c:valAx>
        <c:axId val="8612985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endParaRPr lang="en-US"/>
          </a:p>
        </c:txPr>
        <c:crossAx val="899185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Kokila" panose="020B0604020202020204" pitchFamily="34" charset="0"/>
              <a:ea typeface="+mn-ea"/>
              <a:cs typeface="Kokila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SHM!$B$38</c:f>
              <c:strCache>
                <c:ptCount val="1"/>
                <c:pt idx="0">
                  <c:v>MNH-Total Delivery (By SBA+SHP+Other HW)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SHM!$C$37:$M$37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SHM!$C$38:$M$38</c:f>
              <c:numCache>
                <c:formatCode>General</c:formatCode>
                <c:ptCount val="11"/>
                <c:pt idx="0">
                  <c:v>478</c:v>
                </c:pt>
                <c:pt idx="1">
                  <c:v>469</c:v>
                </c:pt>
                <c:pt idx="2">
                  <c:v>300</c:v>
                </c:pt>
                <c:pt idx="3">
                  <c:v>280</c:v>
                </c:pt>
                <c:pt idx="4">
                  <c:v>229</c:v>
                </c:pt>
                <c:pt idx="5">
                  <c:v>199</c:v>
                </c:pt>
                <c:pt idx="6">
                  <c:v>245</c:v>
                </c:pt>
                <c:pt idx="7">
                  <c:v>232</c:v>
                </c:pt>
                <c:pt idx="8">
                  <c:v>195</c:v>
                </c:pt>
                <c:pt idx="9">
                  <c:v>177</c:v>
                </c:pt>
                <c:pt idx="10">
                  <c:v>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23-4D18-BEEA-B38B54549B00}"/>
            </c:ext>
          </c:extLst>
        </c:ser>
        <c:ser>
          <c:idx val="1"/>
          <c:order val="1"/>
          <c:tx>
            <c:strRef>
              <c:f>SHM!$B$39</c:f>
              <c:strCache>
                <c:ptCount val="1"/>
                <c:pt idx="0">
                  <c:v>Incentive-Transport-No of Women Eligible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SHM!$C$37:$M$37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SHM!$C$39:$M$39</c:f>
              <c:numCache>
                <c:formatCode>General</c:formatCode>
                <c:ptCount val="11"/>
                <c:pt idx="0">
                  <c:v>479</c:v>
                </c:pt>
                <c:pt idx="1">
                  <c:v>473</c:v>
                </c:pt>
                <c:pt idx="2">
                  <c:v>301</c:v>
                </c:pt>
                <c:pt idx="3">
                  <c:v>285</c:v>
                </c:pt>
                <c:pt idx="4">
                  <c:v>230</c:v>
                </c:pt>
                <c:pt idx="5">
                  <c:v>200</c:v>
                </c:pt>
                <c:pt idx="6">
                  <c:v>247</c:v>
                </c:pt>
                <c:pt idx="7">
                  <c:v>235</c:v>
                </c:pt>
                <c:pt idx="8">
                  <c:v>204</c:v>
                </c:pt>
                <c:pt idx="9">
                  <c:v>179</c:v>
                </c:pt>
                <c:pt idx="10">
                  <c:v>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23-4D18-BEEA-B38B54549B00}"/>
            </c:ext>
          </c:extLst>
        </c:ser>
        <c:ser>
          <c:idx val="2"/>
          <c:order val="2"/>
          <c:tx>
            <c:strRef>
              <c:f>SHM!$B$40</c:f>
              <c:strCache>
                <c:ptCount val="1"/>
                <c:pt idx="0">
                  <c:v>Pregnant Women Received Incentive on Transportation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SHM!$C$37:$M$37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SHM!$C$40:$M$40</c:f>
              <c:numCache>
                <c:formatCode>General</c:formatCode>
                <c:ptCount val="11"/>
                <c:pt idx="0">
                  <c:v>479</c:v>
                </c:pt>
                <c:pt idx="1">
                  <c:v>473</c:v>
                </c:pt>
                <c:pt idx="2">
                  <c:v>301</c:v>
                </c:pt>
                <c:pt idx="3">
                  <c:v>285</c:v>
                </c:pt>
                <c:pt idx="4">
                  <c:v>230</c:v>
                </c:pt>
                <c:pt idx="5">
                  <c:v>200</c:v>
                </c:pt>
                <c:pt idx="6">
                  <c:v>247</c:v>
                </c:pt>
                <c:pt idx="7">
                  <c:v>235</c:v>
                </c:pt>
                <c:pt idx="8">
                  <c:v>204</c:v>
                </c:pt>
                <c:pt idx="9">
                  <c:v>179</c:v>
                </c:pt>
                <c:pt idx="10">
                  <c:v>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23-4D18-BEEA-B38B54549B0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49688624"/>
        <c:axId val="1965821344"/>
      </c:barChart>
      <c:catAx>
        <c:axId val="204968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endParaRPr lang="en-US"/>
          </a:p>
        </c:txPr>
        <c:crossAx val="1965821344"/>
        <c:crosses val="autoZero"/>
        <c:auto val="1"/>
        <c:lblAlgn val="ctr"/>
        <c:lblOffset val="100"/>
        <c:noMultiLvlLbl val="0"/>
      </c:catAx>
      <c:valAx>
        <c:axId val="1965821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9688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Kokila" panose="020B0604020202020204" pitchFamily="34" charset="0"/>
              <a:ea typeface="+mn-ea"/>
              <a:cs typeface="Kokila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SHM!$A$18</c:f>
              <c:strCache>
                <c:ptCount val="1"/>
                <c:pt idx="0">
                  <c:v>IUCD New Users 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SHM!$B$17:$L$17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SHM!$B$18:$L$18</c:f>
              <c:numCache>
                <c:formatCode>General</c:formatCode>
                <c:ptCount val="11"/>
                <c:pt idx="0">
                  <c:v>4</c:v>
                </c:pt>
                <c:pt idx="1">
                  <c:v>3</c:v>
                </c:pt>
                <c:pt idx="2">
                  <c:v>4</c:v>
                </c:pt>
                <c:pt idx="3">
                  <c:v>2</c:v>
                </c:pt>
                <c:pt idx="4">
                  <c:v>2</c:v>
                </c:pt>
                <c:pt idx="5">
                  <c:v>4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5</c:v>
                </c:pt>
                <c:pt idx="10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55-43CE-8269-E10A59FCFBF6}"/>
            </c:ext>
          </c:extLst>
        </c:ser>
        <c:ser>
          <c:idx val="1"/>
          <c:order val="1"/>
          <c:tx>
            <c:strRef>
              <c:f>SHM!$A$19</c:f>
              <c:strCache>
                <c:ptCount val="1"/>
                <c:pt idx="0">
                  <c:v>Family Planning Program-Temporary FP Method-IUCD-Set Qty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SHM!$B$17:$L$17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SHM!$B$19:$L$19</c:f>
              <c:numCache>
                <c:formatCode>General</c:formatCode>
                <c:ptCount val="11"/>
                <c:pt idx="0">
                  <c:v>4</c:v>
                </c:pt>
                <c:pt idx="1">
                  <c:v>3</c:v>
                </c:pt>
                <c:pt idx="2">
                  <c:v>4</c:v>
                </c:pt>
                <c:pt idx="3">
                  <c:v>11</c:v>
                </c:pt>
                <c:pt idx="4">
                  <c:v>2</c:v>
                </c:pt>
                <c:pt idx="5">
                  <c:v>4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5</c:v>
                </c:pt>
                <c:pt idx="1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55-43CE-8269-E10A59FCFBF6}"/>
            </c:ext>
          </c:extLst>
        </c:ser>
        <c:ser>
          <c:idx val="2"/>
          <c:order val="2"/>
          <c:tx>
            <c:strRef>
              <c:f>SHM!$A$20</c:f>
              <c:strCache>
                <c:ptCount val="1"/>
                <c:pt idx="0">
                  <c:v>fx : IUCD Set Qty &gt;= IUCD New Users 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SHM!$B$17:$L$17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SHM!$B$20:$L$20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55-43CE-8269-E10A59FCFBF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90649360"/>
        <c:axId val="590650320"/>
      </c:barChart>
      <c:catAx>
        <c:axId val="59064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endParaRPr lang="en-US"/>
          </a:p>
        </c:txPr>
        <c:crossAx val="590650320"/>
        <c:crosses val="autoZero"/>
        <c:auto val="1"/>
        <c:lblAlgn val="ctr"/>
        <c:lblOffset val="100"/>
        <c:noMultiLvlLbl val="0"/>
      </c:catAx>
      <c:valAx>
        <c:axId val="590650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64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Kokila" panose="020B0604020202020204" pitchFamily="34" charset="0"/>
              <a:ea typeface="+mn-ea"/>
              <a:cs typeface="Kokila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ontime!$B$1</c:f>
              <c:strCache>
                <c:ptCount val="1"/>
                <c:pt idx="0">
                  <c:v>Reporting Rate on time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ontime!$A$2:$A$22</c:f>
              <c:strCache>
                <c:ptCount val="21"/>
                <c:pt idx="0">
                  <c:v>01-1 Reporting Status Dataset (NEW) Reporting rate on time</c:v>
                </c:pt>
                <c:pt idx="1">
                  <c:v>02-1 Immunization Dataset (NEW) Reporting rate on time</c:v>
                </c:pt>
                <c:pt idx="2">
                  <c:v>02-2 Integrated Management Of Neonatal And Childhood Illnesses (NEW) Reporting rate on time</c:v>
                </c:pt>
                <c:pt idx="3">
                  <c:v>03-1 Nutrition Dataset - Newly Registered (NEW) Reporting rate on time</c:v>
                </c:pt>
                <c:pt idx="4">
                  <c:v>03-2 Nutrition Dataset - Acute Malnutrition (NEW) Reporting rate on time</c:v>
                </c:pt>
                <c:pt idx="5">
                  <c:v>05 Female Community Health Volunteer (NEW) Reporting rate on time</c:v>
                </c:pt>
                <c:pt idx="6">
                  <c:v>07 Maternal And New-born Health (NEW) Reporting rate on time</c:v>
                </c:pt>
                <c:pt idx="7">
                  <c:v>08 Family Planning Program (NEW) Reporting rate on time</c:v>
                </c:pt>
                <c:pt idx="8">
                  <c:v>09 Reproductive Health Morbidity Service (NEW) Reporting rate on time</c:v>
                </c:pt>
                <c:pt idx="9">
                  <c:v>10-01 Outreach Clinic and Community Health (NEW) Reporting rate on time</c:v>
                </c:pt>
                <c:pt idx="10">
                  <c:v>11 Malaria Elimination Program (NEW) Reporting rate on time</c:v>
                </c:pt>
                <c:pt idx="11">
                  <c:v>13 Leprosy Elimination Program (NEW) Reporting rate on time</c:v>
                </c:pt>
                <c:pt idx="12">
                  <c:v>15-1 TB DSTB Dataset (NEW) Reporting rate on time</c:v>
                </c:pt>
                <c:pt idx="13">
                  <c:v>15-4 TB Contact Investigation and TPT Dataset (NEW) Reporting rate on time</c:v>
                </c:pt>
                <c:pt idx="14">
                  <c:v>18 New Outpatient Morbidity 1 (NEW) Reporting rate on time</c:v>
                </c:pt>
                <c:pt idx="15">
                  <c:v>18 New Outpatient Morbidity 2 (NEW) Reporting rate on time</c:v>
                </c:pt>
                <c:pt idx="16">
                  <c:v>18 New Outpatient Morbidity 3 (NEW) Reporting rate on time</c:v>
                </c:pt>
                <c:pt idx="17">
                  <c:v>18 New Outpatient Morbidity 4 (NEW) Reporting rate on time</c:v>
                </c:pt>
                <c:pt idx="18">
                  <c:v>18 New Outpatient Morbidity 5 (NEW) Reporting rate on time</c:v>
                </c:pt>
                <c:pt idx="19">
                  <c:v>19 Laboratory Services (NEW) Reporting rate on time</c:v>
                </c:pt>
                <c:pt idx="20">
                  <c:v>20 Gender Equity and Social Inclusion (NEW) Reporting rate on time</c:v>
                </c:pt>
              </c:strCache>
            </c:strRef>
          </c:cat>
          <c:val>
            <c:numRef>
              <c:f>ontime!$B$2:$B$22</c:f>
              <c:numCache>
                <c:formatCode>General</c:formatCode>
                <c:ptCount val="21"/>
                <c:pt idx="0">
                  <c:v>91.4</c:v>
                </c:pt>
                <c:pt idx="1">
                  <c:v>93.8</c:v>
                </c:pt>
                <c:pt idx="2">
                  <c:v>92</c:v>
                </c:pt>
                <c:pt idx="3">
                  <c:v>92.3</c:v>
                </c:pt>
                <c:pt idx="4">
                  <c:v>92.2</c:v>
                </c:pt>
                <c:pt idx="5">
                  <c:v>93.9</c:v>
                </c:pt>
                <c:pt idx="6">
                  <c:v>91.7</c:v>
                </c:pt>
                <c:pt idx="7">
                  <c:v>90.9</c:v>
                </c:pt>
                <c:pt idx="8">
                  <c:v>91.7</c:v>
                </c:pt>
                <c:pt idx="9">
                  <c:v>93.7</c:v>
                </c:pt>
                <c:pt idx="10">
                  <c:v>92.2</c:v>
                </c:pt>
                <c:pt idx="11">
                  <c:v>94.4</c:v>
                </c:pt>
                <c:pt idx="12">
                  <c:v>91.8</c:v>
                </c:pt>
                <c:pt idx="13">
                  <c:v>92</c:v>
                </c:pt>
                <c:pt idx="14">
                  <c:v>92.3</c:v>
                </c:pt>
                <c:pt idx="15">
                  <c:v>92.3</c:v>
                </c:pt>
                <c:pt idx="16">
                  <c:v>92.2</c:v>
                </c:pt>
                <c:pt idx="17">
                  <c:v>92.3</c:v>
                </c:pt>
                <c:pt idx="18">
                  <c:v>92.3</c:v>
                </c:pt>
                <c:pt idx="19">
                  <c:v>84</c:v>
                </c:pt>
                <c:pt idx="20">
                  <c:v>91.6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72-4EB1-8907-6F3EE4D061F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96102447"/>
        <c:axId val="696103407"/>
      </c:barChart>
      <c:catAx>
        <c:axId val="696102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103407"/>
        <c:crosses val="autoZero"/>
        <c:auto val="1"/>
        <c:lblAlgn val="ctr"/>
        <c:lblOffset val="100"/>
        <c:noMultiLvlLbl val="0"/>
      </c:catAx>
      <c:valAx>
        <c:axId val="6961034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1024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SHM!$A$27</c:f>
              <c:strCache>
                <c:ptCount val="1"/>
                <c:pt idx="0">
                  <c:v>Implant New Users 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SHM!$B$26:$L$26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SHM!$B$27:$L$27</c:f>
              <c:numCache>
                <c:formatCode>General</c:formatCode>
                <c:ptCount val="11"/>
                <c:pt idx="0">
                  <c:v>73</c:v>
                </c:pt>
                <c:pt idx="1">
                  <c:v>53</c:v>
                </c:pt>
                <c:pt idx="2">
                  <c:v>46</c:v>
                </c:pt>
                <c:pt idx="3">
                  <c:v>60</c:v>
                </c:pt>
                <c:pt idx="4">
                  <c:v>114</c:v>
                </c:pt>
                <c:pt idx="5">
                  <c:v>100</c:v>
                </c:pt>
                <c:pt idx="6">
                  <c:v>61</c:v>
                </c:pt>
                <c:pt idx="7">
                  <c:v>65</c:v>
                </c:pt>
                <c:pt idx="8">
                  <c:v>82</c:v>
                </c:pt>
                <c:pt idx="9">
                  <c:v>70</c:v>
                </c:pt>
                <c:pt idx="10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2B-43C5-8A2C-135A30652A4B}"/>
            </c:ext>
          </c:extLst>
        </c:ser>
        <c:ser>
          <c:idx val="1"/>
          <c:order val="1"/>
          <c:tx>
            <c:strRef>
              <c:f>SHM!$A$28</c:f>
              <c:strCache>
                <c:ptCount val="1"/>
                <c:pt idx="0">
                  <c:v>Family Planning Program-Implant-Set Qty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SHM!$B$26:$L$26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SHM!$B$28:$L$28</c:f>
              <c:numCache>
                <c:formatCode>General</c:formatCode>
                <c:ptCount val="11"/>
                <c:pt idx="0">
                  <c:v>88</c:v>
                </c:pt>
                <c:pt idx="1">
                  <c:v>62</c:v>
                </c:pt>
                <c:pt idx="2">
                  <c:v>56</c:v>
                </c:pt>
                <c:pt idx="3">
                  <c:v>71</c:v>
                </c:pt>
                <c:pt idx="4">
                  <c:v>182</c:v>
                </c:pt>
                <c:pt idx="5">
                  <c:v>131</c:v>
                </c:pt>
                <c:pt idx="6">
                  <c:v>128</c:v>
                </c:pt>
                <c:pt idx="7">
                  <c:v>92</c:v>
                </c:pt>
                <c:pt idx="8">
                  <c:v>107</c:v>
                </c:pt>
                <c:pt idx="9">
                  <c:v>96</c:v>
                </c:pt>
                <c:pt idx="10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2B-43C5-8A2C-135A30652A4B}"/>
            </c:ext>
          </c:extLst>
        </c:ser>
        <c:ser>
          <c:idx val="2"/>
          <c:order val="2"/>
          <c:tx>
            <c:strRef>
              <c:f>SHM!$A$29</c:f>
              <c:strCache>
                <c:ptCount val="1"/>
                <c:pt idx="0">
                  <c:v>fx : Implant Set Qty &gt;= Implant New Users 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highlight>
                      <a:srgbClr val="FFFF00"/>
                    </a:highlight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SHM!$B$26:$L$26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SHM!$B$29:$L$29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2B-43C5-8A2C-135A30652A4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60858048"/>
        <c:axId val="2060859008"/>
      </c:barChart>
      <c:catAx>
        <c:axId val="206085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endParaRPr lang="en-US"/>
          </a:p>
        </c:txPr>
        <c:crossAx val="2060859008"/>
        <c:crosses val="autoZero"/>
        <c:auto val="1"/>
        <c:lblAlgn val="ctr"/>
        <c:lblOffset val="100"/>
        <c:noMultiLvlLbl val="0"/>
      </c:catAx>
      <c:valAx>
        <c:axId val="2060859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endParaRPr lang="en-US"/>
          </a:p>
        </c:txPr>
        <c:crossAx val="2060858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Kokila" panose="020B0604020202020204" pitchFamily="34" charset="0"/>
              <a:ea typeface="+mn-ea"/>
              <a:cs typeface="Kokila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malaria!$A$2</c:f>
              <c:strCache>
                <c:ptCount val="1"/>
                <c:pt idx="0">
                  <c:v>Total malaria Slide collection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malaria!$B$1:$L$1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malaria!$B$2:$L$2</c:f>
              <c:numCache>
                <c:formatCode>General</c:formatCode>
                <c:ptCount val="11"/>
                <c:pt idx="0">
                  <c:v>220</c:v>
                </c:pt>
                <c:pt idx="1">
                  <c:v>306</c:v>
                </c:pt>
                <c:pt idx="2">
                  <c:v>314</c:v>
                </c:pt>
                <c:pt idx="3">
                  <c:v>127</c:v>
                </c:pt>
                <c:pt idx="4">
                  <c:v>198</c:v>
                </c:pt>
                <c:pt idx="5">
                  <c:v>280</c:v>
                </c:pt>
                <c:pt idx="6">
                  <c:v>136</c:v>
                </c:pt>
                <c:pt idx="7">
                  <c:v>106</c:v>
                </c:pt>
                <c:pt idx="8">
                  <c:v>111</c:v>
                </c:pt>
                <c:pt idx="9">
                  <c:v>129</c:v>
                </c:pt>
                <c:pt idx="10">
                  <c:v>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8D-49CD-8128-68AF3EF3E68C}"/>
            </c:ext>
          </c:extLst>
        </c:ser>
        <c:ser>
          <c:idx val="1"/>
          <c:order val="1"/>
          <c:tx>
            <c:strRef>
              <c:f>malaria!$A$3</c:f>
              <c:strCache>
                <c:ptCount val="1"/>
                <c:pt idx="0">
                  <c:v>Total malaria slide examination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malaria!$B$1:$L$1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malaria!$B$3:$L$3</c:f>
              <c:numCache>
                <c:formatCode>General</c:formatCode>
                <c:ptCount val="11"/>
                <c:pt idx="0">
                  <c:v>220</c:v>
                </c:pt>
                <c:pt idx="1">
                  <c:v>306</c:v>
                </c:pt>
                <c:pt idx="2">
                  <c:v>314</c:v>
                </c:pt>
                <c:pt idx="3">
                  <c:v>127</c:v>
                </c:pt>
                <c:pt idx="4">
                  <c:v>198</c:v>
                </c:pt>
                <c:pt idx="5">
                  <c:v>280</c:v>
                </c:pt>
                <c:pt idx="6">
                  <c:v>136</c:v>
                </c:pt>
                <c:pt idx="7">
                  <c:v>106</c:v>
                </c:pt>
                <c:pt idx="8">
                  <c:v>111</c:v>
                </c:pt>
                <c:pt idx="9">
                  <c:v>129</c:v>
                </c:pt>
                <c:pt idx="10">
                  <c:v>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8D-49CD-8128-68AF3EF3E68C}"/>
            </c:ext>
          </c:extLst>
        </c:ser>
        <c:ser>
          <c:idx val="2"/>
          <c:order val="2"/>
          <c:tx>
            <c:strRef>
              <c:f>malaria!$A$4</c:f>
              <c:strCache>
                <c:ptCount val="1"/>
                <c:pt idx="0">
                  <c:v>fx : Blood Slide Collection (ACD + PCD) = Slide examination (RDT + Microscopy + Both)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0B05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malaria!$B$1:$L$1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malaria!$B$4:$L$4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8D-49CD-8128-68AF3EF3E68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7788272"/>
        <c:axId val="177784912"/>
      </c:barChart>
      <c:catAx>
        <c:axId val="17778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endParaRPr lang="en-US"/>
          </a:p>
        </c:txPr>
        <c:crossAx val="177784912"/>
        <c:crosses val="autoZero"/>
        <c:auto val="1"/>
        <c:lblAlgn val="ctr"/>
        <c:lblOffset val="100"/>
        <c:noMultiLvlLbl val="0"/>
      </c:catAx>
      <c:valAx>
        <c:axId val="177784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788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Kokila" panose="020B0604020202020204" pitchFamily="34" charset="0"/>
              <a:ea typeface="+mn-ea"/>
              <a:cs typeface="Kokila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r>
              <a:rPr lang="en-US" sz="2000" b="1">
                <a:latin typeface="Kokila" panose="020B0604020202020204" pitchFamily="34" charset="0"/>
                <a:cs typeface="Kokila" panose="020B0604020202020204" pitchFamily="34" charset="0"/>
              </a:rPr>
              <a:t>Malaraia slide positive vs classification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Kokila" panose="020B0604020202020204" pitchFamily="34" charset="0"/>
              <a:ea typeface="+mn-ea"/>
              <a:cs typeface="Kokila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8327061325698684E-2"/>
          <c:y val="0.13420273591314441"/>
          <c:w val="0.95979763531002871"/>
          <c:h val="0.580146387495538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malaria!$A$19</c:f>
              <c:strCache>
                <c:ptCount val="1"/>
                <c:pt idx="0">
                  <c:v>Total Malaria positive Cases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malaria!$B$18:$L$18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malaria!$B$19:$L$19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52-489F-AC3D-BEF4C778B2E7}"/>
            </c:ext>
          </c:extLst>
        </c:ser>
        <c:ser>
          <c:idx val="1"/>
          <c:order val="1"/>
          <c:tx>
            <c:strRef>
              <c:f>malaria!$A$20</c:f>
              <c:strCache>
                <c:ptCount val="1"/>
                <c:pt idx="0">
                  <c:v>Total malaria positive (sum of test methods)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malaria!$B$18:$L$18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malaria!$B$20:$L$20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52-489F-AC3D-BEF4C778B2E7}"/>
            </c:ext>
          </c:extLst>
        </c:ser>
        <c:ser>
          <c:idx val="2"/>
          <c:order val="2"/>
          <c:tx>
            <c:strRef>
              <c:f>malaria!$A$21</c:f>
              <c:strCache>
                <c:ptCount val="1"/>
                <c:pt idx="0">
                  <c:v>Malaria-Treatment-Total Cases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malaria!$B$18:$L$18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malaria!$B$21:$L$21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52-489F-AC3D-BEF4C778B2E7}"/>
            </c:ext>
          </c:extLst>
        </c:ser>
        <c:ser>
          <c:idx val="3"/>
          <c:order val="3"/>
          <c:tx>
            <c:strRef>
              <c:f>malaria!$A$22</c:f>
              <c:strCache>
                <c:ptCount val="1"/>
                <c:pt idx="0">
                  <c:v>Total malaria cases (sum of classification)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malaria!$B$18:$L$18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malaria!$B$22:$L$22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52-489F-AC3D-BEF4C778B2E7}"/>
            </c:ext>
          </c:extLst>
        </c:ser>
        <c:ser>
          <c:idx val="4"/>
          <c:order val="4"/>
          <c:tx>
            <c:strRef>
              <c:f>malaria!$A$23</c:f>
              <c:strCache>
                <c:ptCount val="1"/>
                <c:pt idx="0">
                  <c:v>fx : Total Malaria Positive Cases = Sum of Test Methods = Total Treatment = Sum of Classification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malaria!$B$18:$L$18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malaria!$B$23:$L$23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52-489F-AC3D-BEF4C778B2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3973104"/>
        <c:axId val="934435568"/>
      </c:barChart>
      <c:catAx>
        <c:axId val="18397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endParaRPr lang="en-US"/>
          </a:p>
        </c:txPr>
        <c:crossAx val="934435568"/>
        <c:crosses val="autoZero"/>
        <c:auto val="1"/>
        <c:lblAlgn val="ctr"/>
        <c:lblOffset val="100"/>
        <c:noMultiLvlLbl val="0"/>
      </c:catAx>
      <c:valAx>
        <c:axId val="934435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97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190526789137285E-2"/>
          <c:y val="0.83925539946453698"/>
          <c:w val="0.91073580127695641"/>
          <c:h val="0.145577593274606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Kokila" panose="020B0604020202020204" pitchFamily="34" charset="0"/>
              <a:ea typeface="+mn-ea"/>
              <a:cs typeface="Kokila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TB!$A$2</c:f>
              <c:strCache>
                <c:ptCount val="1"/>
                <c:pt idx="0">
                  <c:v>Total  new TB cases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TB!$B$1:$L$1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TB!$B$2:$L$2</c:f>
              <c:numCache>
                <c:formatCode>General</c:formatCode>
                <c:ptCount val="11"/>
                <c:pt idx="0">
                  <c:v>27</c:v>
                </c:pt>
                <c:pt idx="1">
                  <c:v>15</c:v>
                </c:pt>
                <c:pt idx="2">
                  <c:v>33</c:v>
                </c:pt>
                <c:pt idx="3">
                  <c:v>13</c:v>
                </c:pt>
                <c:pt idx="4">
                  <c:v>17</c:v>
                </c:pt>
                <c:pt idx="5">
                  <c:v>26</c:v>
                </c:pt>
                <c:pt idx="6">
                  <c:v>23</c:v>
                </c:pt>
                <c:pt idx="7">
                  <c:v>30</c:v>
                </c:pt>
                <c:pt idx="8">
                  <c:v>33</c:v>
                </c:pt>
                <c:pt idx="9">
                  <c:v>31</c:v>
                </c:pt>
                <c:pt idx="10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9B-482D-80DB-751F146B8D5B}"/>
            </c:ext>
          </c:extLst>
        </c:ser>
        <c:ser>
          <c:idx val="1"/>
          <c:order val="1"/>
          <c:tx>
            <c:strRef>
              <c:f>TB!$A$3</c:f>
              <c:strCache>
                <c:ptCount val="1"/>
                <c:pt idx="0">
                  <c:v>Age group-All New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TB!$B$1:$L$1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TB!$B$3:$L$3</c:f>
              <c:numCache>
                <c:formatCode>General</c:formatCode>
                <c:ptCount val="11"/>
                <c:pt idx="0">
                  <c:v>27</c:v>
                </c:pt>
                <c:pt idx="1">
                  <c:v>15</c:v>
                </c:pt>
                <c:pt idx="2">
                  <c:v>33</c:v>
                </c:pt>
                <c:pt idx="3">
                  <c:v>13</c:v>
                </c:pt>
                <c:pt idx="4">
                  <c:v>17</c:v>
                </c:pt>
                <c:pt idx="5">
                  <c:v>26</c:v>
                </c:pt>
                <c:pt idx="6">
                  <c:v>23</c:v>
                </c:pt>
                <c:pt idx="7">
                  <c:v>30</c:v>
                </c:pt>
                <c:pt idx="8">
                  <c:v>33</c:v>
                </c:pt>
                <c:pt idx="9">
                  <c:v>31</c:v>
                </c:pt>
                <c:pt idx="10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9B-482D-80DB-751F146B8D5B}"/>
            </c:ext>
          </c:extLst>
        </c:ser>
        <c:ser>
          <c:idx val="2"/>
          <c:order val="2"/>
          <c:tx>
            <c:strRef>
              <c:f>TB!$A$4</c:f>
              <c:strCache>
                <c:ptCount val="1"/>
                <c:pt idx="0">
                  <c:v>Total new TB cases= Age group total new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0B05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TB!$B$1:$L$1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TB!$B$4:$L$4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9B-482D-80DB-751F146B8D5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25727248"/>
        <c:axId val="625730128"/>
      </c:barChart>
      <c:catAx>
        <c:axId val="62572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endParaRPr lang="en-US"/>
          </a:p>
        </c:txPr>
        <c:crossAx val="625730128"/>
        <c:crosses val="autoZero"/>
        <c:auto val="1"/>
        <c:lblAlgn val="ctr"/>
        <c:lblOffset val="100"/>
        <c:noMultiLvlLbl val="0"/>
      </c:catAx>
      <c:valAx>
        <c:axId val="625730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endParaRPr lang="en-US"/>
          </a:p>
        </c:txPr>
        <c:crossAx val="625727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Kokila" panose="020B0604020202020204" pitchFamily="34" charset="0"/>
              <a:ea typeface="+mn-ea"/>
              <a:cs typeface="Kokila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TB!$A$27</c:f>
              <c:strCache>
                <c:ptCount val="1"/>
                <c:pt idx="0">
                  <c:v>Total number  TB cases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TB!$B$26:$L$26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TB!$B$27:$L$27</c:f>
              <c:numCache>
                <c:formatCode>General</c:formatCode>
                <c:ptCount val="11"/>
                <c:pt idx="0">
                  <c:v>32</c:v>
                </c:pt>
                <c:pt idx="1">
                  <c:v>18</c:v>
                </c:pt>
                <c:pt idx="2">
                  <c:v>37</c:v>
                </c:pt>
                <c:pt idx="3">
                  <c:v>15</c:v>
                </c:pt>
                <c:pt idx="4">
                  <c:v>22</c:v>
                </c:pt>
                <c:pt idx="5">
                  <c:v>32</c:v>
                </c:pt>
                <c:pt idx="6">
                  <c:v>29</c:v>
                </c:pt>
                <c:pt idx="7">
                  <c:v>33</c:v>
                </c:pt>
                <c:pt idx="8">
                  <c:v>37</c:v>
                </c:pt>
                <c:pt idx="9">
                  <c:v>36</c:v>
                </c:pt>
                <c:pt idx="10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E4-4BD3-A730-D5D7814886D1}"/>
            </c:ext>
          </c:extLst>
        </c:ser>
        <c:ser>
          <c:idx val="1"/>
          <c:order val="1"/>
          <c:tx>
            <c:strRef>
              <c:f>TB!$A$28</c:f>
              <c:strCache>
                <c:ptCount val="1"/>
                <c:pt idx="0">
                  <c:v>TB Regimen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TB!$B$26:$L$26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TB!$B$28:$L$28</c:f>
              <c:numCache>
                <c:formatCode>General</c:formatCode>
                <c:ptCount val="11"/>
                <c:pt idx="0">
                  <c:v>32</c:v>
                </c:pt>
                <c:pt idx="1">
                  <c:v>18</c:v>
                </c:pt>
                <c:pt idx="2">
                  <c:v>37</c:v>
                </c:pt>
                <c:pt idx="3">
                  <c:v>15</c:v>
                </c:pt>
                <c:pt idx="4">
                  <c:v>22</c:v>
                </c:pt>
                <c:pt idx="5">
                  <c:v>32</c:v>
                </c:pt>
                <c:pt idx="6">
                  <c:v>29</c:v>
                </c:pt>
                <c:pt idx="7">
                  <c:v>33</c:v>
                </c:pt>
                <c:pt idx="8">
                  <c:v>37</c:v>
                </c:pt>
                <c:pt idx="9">
                  <c:v>36</c:v>
                </c:pt>
                <c:pt idx="10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E4-4BD3-A730-D5D7814886D1}"/>
            </c:ext>
          </c:extLst>
        </c:ser>
        <c:ser>
          <c:idx val="2"/>
          <c:order val="2"/>
          <c:tx>
            <c:strRef>
              <c:f>TB!$A$29</c:f>
              <c:strCache>
                <c:ptCount val="1"/>
                <c:pt idx="0">
                  <c:v>TB cases=TB regimen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0B05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TB!$B$26:$L$26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TB!$B$29:$L$29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E4-4BD3-A730-D5D7814886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28083760"/>
        <c:axId val="932828544"/>
      </c:barChart>
      <c:catAx>
        <c:axId val="62808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endParaRPr lang="en-US"/>
          </a:p>
        </c:txPr>
        <c:crossAx val="932828544"/>
        <c:crosses val="autoZero"/>
        <c:auto val="1"/>
        <c:lblAlgn val="ctr"/>
        <c:lblOffset val="100"/>
        <c:noMultiLvlLbl val="0"/>
      </c:catAx>
      <c:valAx>
        <c:axId val="932828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083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866564421262405"/>
          <c:y val="0.89977040096271288"/>
          <c:w val="0.75041082752094812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Kokila" panose="020B0604020202020204" pitchFamily="34" charset="0"/>
              <a:ea typeface="+mn-ea"/>
              <a:cs typeface="Kokila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TB!$A$33</c:f>
              <c:strCache>
                <c:ptCount val="1"/>
                <c:pt idx="0">
                  <c:v>TB-Presumptive-Total Cases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TB!$B$32:$L$32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TB!$B$33:$L$33</c:f>
              <c:numCache>
                <c:formatCode>General</c:formatCode>
                <c:ptCount val="11"/>
                <c:pt idx="0">
                  <c:v>178</c:v>
                </c:pt>
                <c:pt idx="1">
                  <c:v>216</c:v>
                </c:pt>
                <c:pt idx="2">
                  <c:v>250</c:v>
                </c:pt>
                <c:pt idx="3">
                  <c:v>149</c:v>
                </c:pt>
                <c:pt idx="4">
                  <c:v>309</c:v>
                </c:pt>
                <c:pt idx="5">
                  <c:v>214</c:v>
                </c:pt>
                <c:pt idx="6">
                  <c:v>207</c:v>
                </c:pt>
                <c:pt idx="7">
                  <c:v>232</c:v>
                </c:pt>
                <c:pt idx="8">
                  <c:v>330</c:v>
                </c:pt>
                <c:pt idx="9">
                  <c:v>388</c:v>
                </c:pt>
                <c:pt idx="10">
                  <c:v>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68-4472-B518-1B4FA05E8D77}"/>
            </c:ext>
          </c:extLst>
        </c:ser>
        <c:ser>
          <c:idx val="1"/>
          <c:order val="1"/>
          <c:tx>
            <c:strRef>
              <c:f>TB!$A$34</c:f>
              <c:strCache>
                <c:ptCount val="1"/>
                <c:pt idx="0">
                  <c:v>TB-Presumptive-Screened (Symptoms)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TB!$B$32:$L$32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TB!$B$34:$L$34</c:f>
            </c:numRef>
          </c:val>
          <c:extLst>
            <c:ext xmlns:c16="http://schemas.microsoft.com/office/drawing/2014/chart" uri="{C3380CC4-5D6E-409C-BE32-E72D297353CC}">
              <c16:uniqueId val="{00000001-DE68-4472-B518-1B4FA05E8D77}"/>
            </c:ext>
          </c:extLst>
        </c:ser>
        <c:ser>
          <c:idx val="2"/>
          <c:order val="2"/>
          <c:tx>
            <c:strRef>
              <c:f>TB!$A$35</c:f>
              <c:strCache>
                <c:ptCount val="1"/>
                <c:pt idx="0">
                  <c:v>TB-Presumptive-Screened (X-Ray)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TB!$B$32:$L$32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TB!$B$35:$L$35</c:f>
            </c:numRef>
          </c:val>
          <c:extLst>
            <c:ext xmlns:c16="http://schemas.microsoft.com/office/drawing/2014/chart" uri="{C3380CC4-5D6E-409C-BE32-E72D297353CC}">
              <c16:uniqueId val="{00000002-DE68-4472-B518-1B4FA05E8D77}"/>
            </c:ext>
          </c:extLst>
        </c:ser>
        <c:ser>
          <c:idx val="3"/>
          <c:order val="3"/>
          <c:tx>
            <c:strRef>
              <c:f>TB!$A$36</c:f>
              <c:strCache>
                <c:ptCount val="1"/>
                <c:pt idx="0">
                  <c:v>TB-Presumptive-Screened (Symptoms+Xray)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TB!$B$32:$L$32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TB!$B$36:$L$36</c:f>
              <c:numCache>
                <c:formatCode>General</c:formatCode>
                <c:ptCount val="11"/>
                <c:pt idx="0">
                  <c:v>178</c:v>
                </c:pt>
                <c:pt idx="1">
                  <c:v>216</c:v>
                </c:pt>
                <c:pt idx="2">
                  <c:v>250</c:v>
                </c:pt>
                <c:pt idx="3">
                  <c:v>149</c:v>
                </c:pt>
                <c:pt idx="4">
                  <c:v>309</c:v>
                </c:pt>
                <c:pt idx="5">
                  <c:v>214</c:v>
                </c:pt>
                <c:pt idx="6">
                  <c:v>207</c:v>
                </c:pt>
                <c:pt idx="7">
                  <c:v>232</c:v>
                </c:pt>
                <c:pt idx="8">
                  <c:v>330</c:v>
                </c:pt>
                <c:pt idx="9">
                  <c:v>357</c:v>
                </c:pt>
                <c:pt idx="10">
                  <c:v>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68-4472-B518-1B4FA05E8D77}"/>
            </c:ext>
          </c:extLst>
        </c:ser>
        <c:ser>
          <c:idx val="4"/>
          <c:order val="4"/>
          <c:tx>
            <c:strRef>
              <c:f>TB!$A$37</c:f>
              <c:strCache>
                <c:ptCount val="1"/>
                <c:pt idx="0">
                  <c:v>fx : TB-Presumptive-Total Cases = Screened by Symptoms + X-Ray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TB!$B$32:$L$32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TB!$B$37:$L$37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68-4472-B518-1B4FA05E8D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32226896"/>
        <c:axId val="932224496"/>
      </c:barChart>
      <c:catAx>
        <c:axId val="93222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endParaRPr lang="en-US"/>
          </a:p>
        </c:txPr>
        <c:crossAx val="932224496"/>
        <c:crosses val="autoZero"/>
        <c:auto val="1"/>
        <c:lblAlgn val="ctr"/>
        <c:lblOffset val="100"/>
        <c:noMultiLvlLbl val="0"/>
      </c:catAx>
      <c:valAx>
        <c:axId val="932224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2226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Kokila" panose="020B0604020202020204" pitchFamily="34" charset="0"/>
              <a:ea typeface="+mn-ea"/>
              <a:cs typeface="Kokila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TB!$A$58</c:f>
              <c:strCache>
                <c:ptCount val="1"/>
                <c:pt idx="0">
                  <c:v>TB - Total number of new TB cases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TB!$B$57:$L$57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TB!$B$58:$L$58</c:f>
              <c:numCache>
                <c:formatCode>General</c:formatCode>
                <c:ptCount val="11"/>
                <c:pt idx="0">
                  <c:v>27</c:v>
                </c:pt>
                <c:pt idx="1">
                  <c:v>15</c:v>
                </c:pt>
                <c:pt idx="2">
                  <c:v>33</c:v>
                </c:pt>
                <c:pt idx="3">
                  <c:v>13</c:v>
                </c:pt>
                <c:pt idx="4">
                  <c:v>17</c:v>
                </c:pt>
                <c:pt idx="5">
                  <c:v>26</c:v>
                </c:pt>
                <c:pt idx="6">
                  <c:v>23</c:v>
                </c:pt>
                <c:pt idx="7">
                  <c:v>30</c:v>
                </c:pt>
                <c:pt idx="8">
                  <c:v>33</c:v>
                </c:pt>
                <c:pt idx="9">
                  <c:v>31</c:v>
                </c:pt>
                <c:pt idx="10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CB-4F5B-8AE9-A1FFDEC3D191}"/>
            </c:ext>
          </c:extLst>
        </c:ser>
        <c:ser>
          <c:idx val="1"/>
          <c:order val="1"/>
          <c:tx>
            <c:strRef>
              <c:f>TB!$A$59</c:f>
              <c:strCache>
                <c:ptCount val="1"/>
                <c:pt idx="0">
                  <c:v>Disaggregation by Sex &amp; Caste/Ethnicity-New TB Cases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TB!$B$57:$L$57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TB!$B$59:$L$59</c:f>
              <c:numCache>
                <c:formatCode>General</c:formatCode>
                <c:ptCount val="11"/>
                <c:pt idx="0">
                  <c:v>27</c:v>
                </c:pt>
                <c:pt idx="1">
                  <c:v>15</c:v>
                </c:pt>
                <c:pt idx="2">
                  <c:v>33</c:v>
                </c:pt>
                <c:pt idx="3">
                  <c:v>13</c:v>
                </c:pt>
                <c:pt idx="4">
                  <c:v>17</c:v>
                </c:pt>
                <c:pt idx="5">
                  <c:v>26</c:v>
                </c:pt>
                <c:pt idx="6">
                  <c:v>23</c:v>
                </c:pt>
                <c:pt idx="7">
                  <c:v>30</c:v>
                </c:pt>
                <c:pt idx="8">
                  <c:v>33</c:v>
                </c:pt>
                <c:pt idx="9">
                  <c:v>28</c:v>
                </c:pt>
                <c:pt idx="1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CB-4F5B-8AE9-A1FFDEC3D191}"/>
            </c:ext>
          </c:extLst>
        </c:ser>
        <c:ser>
          <c:idx val="2"/>
          <c:order val="2"/>
          <c:tx>
            <c:strRef>
              <c:f>TB!$A$60</c:f>
              <c:strCache>
                <c:ptCount val="1"/>
                <c:pt idx="0">
                  <c:v>fx : Total TB New Cases = TB New Cases GESI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highlight>
                      <a:srgbClr val="FFFF00"/>
                    </a:highligh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TB!$B$57:$L$57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TB!$B$60:$L$60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CB-4F5B-8AE9-A1FFDEC3D19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11342959"/>
        <c:axId val="907217183"/>
      </c:barChart>
      <c:catAx>
        <c:axId val="911342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endParaRPr lang="en-US"/>
          </a:p>
        </c:txPr>
        <c:crossAx val="907217183"/>
        <c:crosses val="autoZero"/>
        <c:auto val="1"/>
        <c:lblAlgn val="ctr"/>
        <c:lblOffset val="100"/>
        <c:noMultiLvlLbl val="0"/>
      </c:catAx>
      <c:valAx>
        <c:axId val="9072171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342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Kokila" panose="020B0604020202020204" pitchFamily="34" charset="0"/>
              <a:ea typeface="+mn-ea"/>
              <a:cs typeface="Kokila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ORC!$A$2</c:f>
              <c:strCache>
                <c:ptCount val="1"/>
                <c:pt idx="0">
                  <c:v>Outreach Clinics-Planned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ORC!$B$1:$L$1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ORC!$B$2:$L$2</c:f>
              <c:numCache>
                <c:formatCode>General</c:formatCode>
                <c:ptCount val="11"/>
                <c:pt idx="0">
                  <c:v>170</c:v>
                </c:pt>
                <c:pt idx="1">
                  <c:v>170</c:v>
                </c:pt>
                <c:pt idx="2">
                  <c:v>170</c:v>
                </c:pt>
                <c:pt idx="3">
                  <c:v>170</c:v>
                </c:pt>
                <c:pt idx="4">
                  <c:v>170</c:v>
                </c:pt>
                <c:pt idx="5">
                  <c:v>170</c:v>
                </c:pt>
                <c:pt idx="6">
                  <c:v>170</c:v>
                </c:pt>
                <c:pt idx="7">
                  <c:v>170</c:v>
                </c:pt>
                <c:pt idx="8">
                  <c:v>170</c:v>
                </c:pt>
                <c:pt idx="9">
                  <c:v>170</c:v>
                </c:pt>
                <c:pt idx="10">
                  <c:v>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E1-4290-B334-D82A004B8EE1}"/>
            </c:ext>
          </c:extLst>
        </c:ser>
        <c:ser>
          <c:idx val="1"/>
          <c:order val="1"/>
          <c:tx>
            <c:strRef>
              <c:f>ORC!$A$3</c:f>
              <c:strCache>
                <c:ptCount val="1"/>
                <c:pt idx="0">
                  <c:v>Outreach Clinics-Conducted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ORC!$B$1:$L$1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ORC!$B$3:$L$3</c:f>
              <c:numCache>
                <c:formatCode>General</c:formatCode>
                <c:ptCount val="11"/>
                <c:pt idx="0">
                  <c:v>167</c:v>
                </c:pt>
                <c:pt idx="1">
                  <c:v>169</c:v>
                </c:pt>
                <c:pt idx="2">
                  <c:v>169</c:v>
                </c:pt>
                <c:pt idx="3">
                  <c:v>167</c:v>
                </c:pt>
                <c:pt idx="4">
                  <c:v>166</c:v>
                </c:pt>
                <c:pt idx="5">
                  <c:v>170</c:v>
                </c:pt>
                <c:pt idx="6">
                  <c:v>170</c:v>
                </c:pt>
                <c:pt idx="7">
                  <c:v>170</c:v>
                </c:pt>
                <c:pt idx="8">
                  <c:v>168</c:v>
                </c:pt>
                <c:pt idx="9">
                  <c:v>170</c:v>
                </c:pt>
                <c:pt idx="10">
                  <c:v>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E1-4290-B334-D82A004B8EE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96126447"/>
        <c:axId val="696125487"/>
      </c:barChart>
      <c:catAx>
        <c:axId val="696126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endParaRPr lang="en-US"/>
          </a:p>
        </c:txPr>
        <c:crossAx val="696125487"/>
        <c:crosses val="autoZero"/>
        <c:auto val="1"/>
        <c:lblAlgn val="ctr"/>
        <c:lblOffset val="100"/>
        <c:noMultiLvlLbl val="0"/>
      </c:catAx>
      <c:valAx>
        <c:axId val="696125487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126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Kokila" panose="020B0604020202020204" pitchFamily="34" charset="0"/>
              <a:ea typeface="+mn-ea"/>
              <a:cs typeface="Kokila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ORC!$A$6</c:f>
              <c:strCache>
                <c:ptCount val="1"/>
                <c:pt idx="0">
                  <c:v>Immunization Clinics-Planned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ORC!$B$5:$L$5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ORC!$B$6:$L$6</c:f>
              <c:numCache>
                <c:formatCode>General</c:formatCode>
                <c:ptCount val="11"/>
                <c:pt idx="0">
                  <c:v>269</c:v>
                </c:pt>
                <c:pt idx="1">
                  <c:v>269</c:v>
                </c:pt>
                <c:pt idx="2">
                  <c:v>269</c:v>
                </c:pt>
                <c:pt idx="3">
                  <c:v>269</c:v>
                </c:pt>
                <c:pt idx="4">
                  <c:v>269</c:v>
                </c:pt>
                <c:pt idx="5">
                  <c:v>269</c:v>
                </c:pt>
                <c:pt idx="6">
                  <c:v>269</c:v>
                </c:pt>
                <c:pt idx="7">
                  <c:v>269</c:v>
                </c:pt>
                <c:pt idx="8">
                  <c:v>269</c:v>
                </c:pt>
                <c:pt idx="9">
                  <c:v>269</c:v>
                </c:pt>
                <c:pt idx="10">
                  <c:v>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D4-4C80-ACC4-4837D3C97106}"/>
            </c:ext>
          </c:extLst>
        </c:ser>
        <c:ser>
          <c:idx val="1"/>
          <c:order val="1"/>
          <c:tx>
            <c:strRef>
              <c:f>ORC!$A$7</c:f>
              <c:strCache>
                <c:ptCount val="1"/>
                <c:pt idx="0">
                  <c:v>Immunization Clinics-Conducted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ORC!$B$5:$L$5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ORC!$B$7:$L$7</c:f>
              <c:numCache>
                <c:formatCode>General</c:formatCode>
                <c:ptCount val="11"/>
                <c:pt idx="0">
                  <c:v>269</c:v>
                </c:pt>
                <c:pt idx="1">
                  <c:v>269</c:v>
                </c:pt>
                <c:pt idx="2">
                  <c:v>269</c:v>
                </c:pt>
                <c:pt idx="3">
                  <c:v>1</c:v>
                </c:pt>
                <c:pt idx="4">
                  <c:v>269</c:v>
                </c:pt>
                <c:pt idx="5">
                  <c:v>269</c:v>
                </c:pt>
                <c:pt idx="6">
                  <c:v>269</c:v>
                </c:pt>
                <c:pt idx="7">
                  <c:v>269</c:v>
                </c:pt>
                <c:pt idx="8">
                  <c:v>269</c:v>
                </c:pt>
                <c:pt idx="9">
                  <c:v>269</c:v>
                </c:pt>
                <c:pt idx="10">
                  <c:v>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D4-4C80-ACC4-4837D3C971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96108687"/>
        <c:axId val="696117327"/>
      </c:barChart>
      <c:catAx>
        <c:axId val="696108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endParaRPr lang="en-US"/>
          </a:p>
        </c:txPr>
        <c:crossAx val="696117327"/>
        <c:crosses val="autoZero"/>
        <c:auto val="1"/>
        <c:lblAlgn val="ctr"/>
        <c:lblOffset val="100"/>
        <c:noMultiLvlLbl val="0"/>
      </c:catAx>
      <c:valAx>
        <c:axId val="6961173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1086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Kokila" panose="020B0604020202020204" pitchFamily="34" charset="0"/>
              <a:ea typeface="+mn-ea"/>
              <a:cs typeface="Kokila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972058863108811E-2"/>
          <c:y val="2.7331101325998607E-2"/>
          <c:w val="0.95570044990489655"/>
          <c:h val="0.713665335457477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ORC!$A$10</c:f>
              <c:strCache>
                <c:ptCount val="1"/>
                <c:pt idx="0">
                  <c:v>Total FCHVs within Catchment Area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ORC!$B$9:$L$9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ORC!$B$10:$L$10</c:f>
              <c:numCache>
                <c:formatCode>General</c:formatCode>
                <c:ptCount val="11"/>
                <c:pt idx="0">
                  <c:v>443</c:v>
                </c:pt>
                <c:pt idx="1">
                  <c:v>443</c:v>
                </c:pt>
                <c:pt idx="2">
                  <c:v>443</c:v>
                </c:pt>
                <c:pt idx="3">
                  <c:v>443</c:v>
                </c:pt>
                <c:pt idx="4">
                  <c:v>443</c:v>
                </c:pt>
                <c:pt idx="5">
                  <c:v>443</c:v>
                </c:pt>
                <c:pt idx="6">
                  <c:v>443</c:v>
                </c:pt>
                <c:pt idx="7">
                  <c:v>443</c:v>
                </c:pt>
                <c:pt idx="8">
                  <c:v>443</c:v>
                </c:pt>
                <c:pt idx="9">
                  <c:v>443</c:v>
                </c:pt>
                <c:pt idx="10">
                  <c:v>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BC-4157-81C6-CC063CA33305}"/>
            </c:ext>
          </c:extLst>
        </c:ser>
        <c:ser>
          <c:idx val="1"/>
          <c:order val="1"/>
          <c:tx>
            <c:strRef>
              <c:f>ORC!$A$11</c:f>
              <c:strCache>
                <c:ptCount val="1"/>
                <c:pt idx="0">
                  <c:v>Total no.of FCHVs Report submitted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ORC!$B$9:$L$9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ORC!$B$11:$L$11</c:f>
              <c:numCache>
                <c:formatCode>General</c:formatCode>
                <c:ptCount val="11"/>
                <c:pt idx="0">
                  <c:v>442</c:v>
                </c:pt>
                <c:pt idx="1">
                  <c:v>443</c:v>
                </c:pt>
                <c:pt idx="2">
                  <c:v>441</c:v>
                </c:pt>
                <c:pt idx="3">
                  <c:v>442</c:v>
                </c:pt>
                <c:pt idx="4">
                  <c:v>439</c:v>
                </c:pt>
                <c:pt idx="5">
                  <c:v>442</c:v>
                </c:pt>
                <c:pt idx="6">
                  <c:v>442</c:v>
                </c:pt>
                <c:pt idx="7">
                  <c:v>441</c:v>
                </c:pt>
                <c:pt idx="8">
                  <c:v>438</c:v>
                </c:pt>
                <c:pt idx="9">
                  <c:v>441</c:v>
                </c:pt>
                <c:pt idx="10">
                  <c:v>440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BC-4157-81C6-CC063CA3330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58553871"/>
        <c:axId val="658549551"/>
      </c:barChart>
      <c:catAx>
        <c:axId val="658553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endParaRPr lang="en-US"/>
          </a:p>
        </c:txPr>
        <c:crossAx val="658549551"/>
        <c:crosses val="autoZero"/>
        <c:auto val="1"/>
        <c:lblAlgn val="ctr"/>
        <c:lblOffset val="100"/>
        <c:noMultiLvlLbl val="0"/>
      </c:catAx>
      <c:valAx>
        <c:axId val="658549551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endParaRPr lang="en-US"/>
          </a:p>
        </c:txPr>
        <c:crossAx val="65855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Kokila" panose="020B0604020202020204" pitchFamily="34" charset="0"/>
              <a:ea typeface="+mn-ea"/>
              <a:cs typeface="Kokila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ORC!$A$14</c:f>
              <c:strCache>
                <c:ptCount val="1"/>
                <c:pt idx="0">
                  <c:v>Rota-1st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ORC!$B$13:$L$13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ORC!$B$14:$L$14</c:f>
              <c:numCache>
                <c:formatCode>General</c:formatCode>
                <c:ptCount val="11"/>
                <c:pt idx="0">
                  <c:v>278</c:v>
                </c:pt>
                <c:pt idx="1">
                  <c:v>369</c:v>
                </c:pt>
                <c:pt idx="2">
                  <c:v>439</c:v>
                </c:pt>
                <c:pt idx="3">
                  <c:v>10</c:v>
                </c:pt>
                <c:pt idx="4">
                  <c:v>685</c:v>
                </c:pt>
                <c:pt idx="5">
                  <c:v>427</c:v>
                </c:pt>
                <c:pt idx="6">
                  <c:v>311</c:v>
                </c:pt>
                <c:pt idx="7">
                  <c:v>255</c:v>
                </c:pt>
                <c:pt idx="8">
                  <c:v>280</c:v>
                </c:pt>
                <c:pt idx="9">
                  <c:v>256</c:v>
                </c:pt>
                <c:pt idx="10">
                  <c:v>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2C-4F56-81D4-4756FAA4A00D}"/>
            </c:ext>
          </c:extLst>
        </c:ser>
        <c:ser>
          <c:idx val="1"/>
          <c:order val="1"/>
          <c:tx>
            <c:strRef>
              <c:f>ORC!$A$15</c:f>
              <c:strCache>
                <c:ptCount val="1"/>
                <c:pt idx="0">
                  <c:v>OPV-1st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ORC!$B$13:$L$13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ORC!$B$15:$L$15</c:f>
              <c:numCache>
                <c:formatCode>General</c:formatCode>
                <c:ptCount val="11"/>
                <c:pt idx="0">
                  <c:v>278</c:v>
                </c:pt>
                <c:pt idx="1">
                  <c:v>369</c:v>
                </c:pt>
                <c:pt idx="2">
                  <c:v>439</c:v>
                </c:pt>
                <c:pt idx="3">
                  <c:v>10</c:v>
                </c:pt>
                <c:pt idx="4">
                  <c:v>686</c:v>
                </c:pt>
                <c:pt idx="5">
                  <c:v>426</c:v>
                </c:pt>
                <c:pt idx="6">
                  <c:v>311</c:v>
                </c:pt>
                <c:pt idx="7">
                  <c:v>255</c:v>
                </c:pt>
                <c:pt idx="8">
                  <c:v>285</c:v>
                </c:pt>
                <c:pt idx="9">
                  <c:v>259</c:v>
                </c:pt>
                <c:pt idx="10">
                  <c:v>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2C-4F56-81D4-4756FAA4A00D}"/>
            </c:ext>
          </c:extLst>
        </c:ser>
        <c:ser>
          <c:idx val="2"/>
          <c:order val="2"/>
          <c:tx>
            <c:strRef>
              <c:f>ORC!$A$16</c:f>
              <c:strCache>
                <c:ptCount val="1"/>
                <c:pt idx="0">
                  <c:v>PCV-1st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ORC!$B$13:$L$13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ORC!$B$16:$L$16</c:f>
              <c:numCache>
                <c:formatCode>General</c:formatCode>
                <c:ptCount val="11"/>
                <c:pt idx="0">
                  <c:v>278</c:v>
                </c:pt>
                <c:pt idx="1">
                  <c:v>369</c:v>
                </c:pt>
                <c:pt idx="2">
                  <c:v>439</c:v>
                </c:pt>
                <c:pt idx="3">
                  <c:v>10</c:v>
                </c:pt>
                <c:pt idx="4">
                  <c:v>686</c:v>
                </c:pt>
                <c:pt idx="5">
                  <c:v>426</c:v>
                </c:pt>
                <c:pt idx="6">
                  <c:v>313</c:v>
                </c:pt>
                <c:pt idx="7">
                  <c:v>255</c:v>
                </c:pt>
                <c:pt idx="8">
                  <c:v>282</c:v>
                </c:pt>
                <c:pt idx="9">
                  <c:v>259</c:v>
                </c:pt>
                <c:pt idx="10">
                  <c:v>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2C-4F56-81D4-4756FAA4A00D}"/>
            </c:ext>
          </c:extLst>
        </c:ser>
        <c:ser>
          <c:idx val="3"/>
          <c:order val="3"/>
          <c:tx>
            <c:strRef>
              <c:f>ORC!$A$17</c:f>
              <c:strCache>
                <c:ptCount val="1"/>
                <c:pt idx="0">
                  <c:v>DPT-HepB-Hib-1st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ORC!$B$13:$L$13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ORC!$B$17:$L$17</c:f>
              <c:numCache>
                <c:formatCode>General</c:formatCode>
                <c:ptCount val="11"/>
                <c:pt idx="0">
                  <c:v>278</c:v>
                </c:pt>
                <c:pt idx="1">
                  <c:v>369</c:v>
                </c:pt>
                <c:pt idx="2">
                  <c:v>439</c:v>
                </c:pt>
                <c:pt idx="3">
                  <c:v>10</c:v>
                </c:pt>
                <c:pt idx="4">
                  <c:v>686</c:v>
                </c:pt>
                <c:pt idx="5">
                  <c:v>426</c:v>
                </c:pt>
                <c:pt idx="6">
                  <c:v>311</c:v>
                </c:pt>
                <c:pt idx="7">
                  <c:v>255</c:v>
                </c:pt>
                <c:pt idx="8">
                  <c:v>285</c:v>
                </c:pt>
                <c:pt idx="9">
                  <c:v>259</c:v>
                </c:pt>
                <c:pt idx="10">
                  <c:v>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2C-4F56-81D4-4756FAA4A00D}"/>
            </c:ext>
          </c:extLst>
        </c:ser>
        <c:ser>
          <c:idx val="4"/>
          <c:order val="4"/>
          <c:tx>
            <c:strRef>
              <c:f>ORC!$A$18</c:f>
              <c:strCache>
                <c:ptCount val="1"/>
                <c:pt idx="0">
                  <c:v>fx : Rota 1st = OPV 1st = PCV 1st = Penta 1st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highlight>
                      <a:srgbClr val="FFFF00"/>
                    </a:highligh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ORC!$B$13:$L$13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ORC!$B$18:$L$18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2C-4F56-81D4-4756FAA4A0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14697151"/>
        <c:axId val="714698591"/>
      </c:barChart>
      <c:catAx>
        <c:axId val="714697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endParaRPr lang="en-US"/>
          </a:p>
        </c:txPr>
        <c:crossAx val="714698591"/>
        <c:crosses val="autoZero"/>
        <c:auto val="1"/>
        <c:lblAlgn val="ctr"/>
        <c:lblOffset val="100"/>
        <c:noMultiLvlLbl val="0"/>
      </c:catAx>
      <c:valAx>
        <c:axId val="714698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4697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Kokila" panose="020B0604020202020204" pitchFamily="34" charset="0"/>
              <a:ea typeface="+mn-ea"/>
              <a:cs typeface="Kokila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ORC!$A$22</c:f>
              <c:strCache>
                <c:ptCount val="1"/>
                <c:pt idx="0">
                  <c:v>Rota-2nd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ORC!$B$21:$L$21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ORC!$B$22:$L$22</c:f>
              <c:numCache>
                <c:formatCode>General</c:formatCode>
                <c:ptCount val="11"/>
                <c:pt idx="0">
                  <c:v>290</c:v>
                </c:pt>
                <c:pt idx="1">
                  <c:v>290</c:v>
                </c:pt>
                <c:pt idx="2">
                  <c:v>344</c:v>
                </c:pt>
                <c:pt idx="3">
                  <c:v>12</c:v>
                </c:pt>
                <c:pt idx="4">
                  <c:v>429</c:v>
                </c:pt>
                <c:pt idx="5">
                  <c:v>661</c:v>
                </c:pt>
                <c:pt idx="6">
                  <c:v>427</c:v>
                </c:pt>
                <c:pt idx="7">
                  <c:v>324</c:v>
                </c:pt>
                <c:pt idx="8">
                  <c:v>265</c:v>
                </c:pt>
                <c:pt idx="9">
                  <c:v>272</c:v>
                </c:pt>
                <c:pt idx="10">
                  <c:v>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66-47A2-9107-0467181F524A}"/>
            </c:ext>
          </c:extLst>
        </c:ser>
        <c:ser>
          <c:idx val="1"/>
          <c:order val="1"/>
          <c:tx>
            <c:strRef>
              <c:f>ORC!$A$23</c:f>
              <c:strCache>
                <c:ptCount val="1"/>
                <c:pt idx="0">
                  <c:v>OPV-2nd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ORC!$B$21:$L$21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ORC!$B$23:$L$23</c:f>
              <c:numCache>
                <c:formatCode>General</c:formatCode>
                <c:ptCount val="11"/>
                <c:pt idx="0">
                  <c:v>290</c:v>
                </c:pt>
                <c:pt idx="1">
                  <c:v>290</c:v>
                </c:pt>
                <c:pt idx="2">
                  <c:v>344</c:v>
                </c:pt>
                <c:pt idx="3">
                  <c:v>12</c:v>
                </c:pt>
                <c:pt idx="4">
                  <c:v>430</c:v>
                </c:pt>
                <c:pt idx="5">
                  <c:v>661</c:v>
                </c:pt>
                <c:pt idx="6">
                  <c:v>426</c:v>
                </c:pt>
                <c:pt idx="7">
                  <c:v>324</c:v>
                </c:pt>
                <c:pt idx="8">
                  <c:v>265</c:v>
                </c:pt>
                <c:pt idx="9">
                  <c:v>271</c:v>
                </c:pt>
                <c:pt idx="10">
                  <c:v>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66-47A2-9107-0467181F524A}"/>
            </c:ext>
          </c:extLst>
        </c:ser>
        <c:ser>
          <c:idx val="2"/>
          <c:order val="2"/>
          <c:tx>
            <c:strRef>
              <c:f>ORC!$A$24</c:f>
              <c:strCache>
                <c:ptCount val="1"/>
                <c:pt idx="0">
                  <c:v>PCV-2nd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ORC!$B$21:$L$21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ORC!$B$24:$L$24</c:f>
              <c:numCache>
                <c:formatCode>General</c:formatCode>
                <c:ptCount val="11"/>
                <c:pt idx="0">
                  <c:v>290</c:v>
                </c:pt>
                <c:pt idx="1">
                  <c:v>290</c:v>
                </c:pt>
                <c:pt idx="2">
                  <c:v>344</c:v>
                </c:pt>
                <c:pt idx="3">
                  <c:v>12</c:v>
                </c:pt>
                <c:pt idx="4">
                  <c:v>430</c:v>
                </c:pt>
                <c:pt idx="5">
                  <c:v>661</c:v>
                </c:pt>
                <c:pt idx="6">
                  <c:v>424</c:v>
                </c:pt>
                <c:pt idx="7">
                  <c:v>337</c:v>
                </c:pt>
                <c:pt idx="8">
                  <c:v>268</c:v>
                </c:pt>
                <c:pt idx="9">
                  <c:v>275</c:v>
                </c:pt>
                <c:pt idx="10">
                  <c:v>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66-47A2-9107-0467181F524A}"/>
            </c:ext>
          </c:extLst>
        </c:ser>
        <c:ser>
          <c:idx val="3"/>
          <c:order val="3"/>
          <c:tx>
            <c:strRef>
              <c:f>ORC!$A$25</c:f>
              <c:strCache>
                <c:ptCount val="1"/>
                <c:pt idx="0">
                  <c:v>DPT-HepB-Hib-2nd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ORC!$B$21:$L$21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ORC!$B$25:$L$25</c:f>
              <c:numCache>
                <c:formatCode>General</c:formatCode>
                <c:ptCount val="11"/>
                <c:pt idx="0">
                  <c:v>290</c:v>
                </c:pt>
                <c:pt idx="1">
                  <c:v>290</c:v>
                </c:pt>
                <c:pt idx="2">
                  <c:v>344</c:v>
                </c:pt>
                <c:pt idx="3">
                  <c:v>12</c:v>
                </c:pt>
                <c:pt idx="4">
                  <c:v>430</c:v>
                </c:pt>
                <c:pt idx="5">
                  <c:v>661</c:v>
                </c:pt>
                <c:pt idx="6">
                  <c:v>426</c:v>
                </c:pt>
                <c:pt idx="7">
                  <c:v>324</c:v>
                </c:pt>
                <c:pt idx="8">
                  <c:v>265</c:v>
                </c:pt>
                <c:pt idx="9">
                  <c:v>273</c:v>
                </c:pt>
                <c:pt idx="10">
                  <c:v>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66-47A2-9107-0467181F524A}"/>
            </c:ext>
          </c:extLst>
        </c:ser>
        <c:ser>
          <c:idx val="4"/>
          <c:order val="4"/>
          <c:tx>
            <c:strRef>
              <c:f>ORC!$A$26</c:f>
              <c:strCache>
                <c:ptCount val="1"/>
                <c:pt idx="0">
                  <c:v>fx : Rota 2nd = OPV 2nd = PCV 2nd = Penta 2nd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ORC!$B$21:$L$21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ORC!$B$26:$L$26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66-47A2-9107-0467181F52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85237007"/>
        <c:axId val="1885237487"/>
      </c:barChart>
      <c:catAx>
        <c:axId val="1885237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endParaRPr lang="en-US"/>
          </a:p>
        </c:txPr>
        <c:crossAx val="1885237487"/>
        <c:crosses val="autoZero"/>
        <c:auto val="1"/>
        <c:lblAlgn val="ctr"/>
        <c:lblOffset val="100"/>
        <c:noMultiLvlLbl val="0"/>
      </c:catAx>
      <c:valAx>
        <c:axId val="1885237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endParaRPr lang="en-US"/>
          </a:p>
        </c:txPr>
        <c:crossAx val="18852370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Kokila" panose="020B0604020202020204" pitchFamily="34" charset="0"/>
              <a:ea typeface="+mn-ea"/>
              <a:cs typeface="Kokila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ORC!$A$29</c:f>
              <c:strCache>
                <c:ptCount val="1"/>
                <c:pt idx="0">
                  <c:v>FIPV-1st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ORC!$B$28:$L$28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ORC!$B$29:$L$29</c:f>
              <c:numCache>
                <c:formatCode>General</c:formatCode>
                <c:ptCount val="11"/>
                <c:pt idx="0">
                  <c:v>307</c:v>
                </c:pt>
                <c:pt idx="1">
                  <c:v>296</c:v>
                </c:pt>
                <c:pt idx="2">
                  <c:v>264</c:v>
                </c:pt>
                <c:pt idx="3">
                  <c:v>6</c:v>
                </c:pt>
                <c:pt idx="4">
                  <c:v>355</c:v>
                </c:pt>
                <c:pt idx="5">
                  <c:v>405</c:v>
                </c:pt>
                <c:pt idx="6">
                  <c:v>706</c:v>
                </c:pt>
                <c:pt idx="7">
                  <c:v>425</c:v>
                </c:pt>
                <c:pt idx="8">
                  <c:v>322</c:v>
                </c:pt>
                <c:pt idx="9">
                  <c:v>272</c:v>
                </c:pt>
                <c:pt idx="10">
                  <c:v>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C2-4C46-AA40-368FD91D5A8F}"/>
            </c:ext>
          </c:extLst>
        </c:ser>
        <c:ser>
          <c:idx val="1"/>
          <c:order val="1"/>
          <c:tx>
            <c:strRef>
              <c:f>ORC!$A$30</c:f>
              <c:strCache>
                <c:ptCount val="1"/>
                <c:pt idx="0">
                  <c:v>OPV-3rd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ORC!$B$28:$L$28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ORC!$B$30:$L$30</c:f>
              <c:numCache>
                <c:formatCode>General</c:formatCode>
                <c:ptCount val="11"/>
                <c:pt idx="0">
                  <c:v>307</c:v>
                </c:pt>
                <c:pt idx="1">
                  <c:v>296</c:v>
                </c:pt>
                <c:pt idx="2">
                  <c:v>264</c:v>
                </c:pt>
                <c:pt idx="3">
                  <c:v>6</c:v>
                </c:pt>
                <c:pt idx="4">
                  <c:v>356</c:v>
                </c:pt>
                <c:pt idx="5">
                  <c:v>405</c:v>
                </c:pt>
                <c:pt idx="6">
                  <c:v>608</c:v>
                </c:pt>
                <c:pt idx="7">
                  <c:v>426</c:v>
                </c:pt>
                <c:pt idx="8">
                  <c:v>322</c:v>
                </c:pt>
                <c:pt idx="9">
                  <c:v>274</c:v>
                </c:pt>
                <c:pt idx="10">
                  <c:v>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C2-4C46-AA40-368FD91D5A8F}"/>
            </c:ext>
          </c:extLst>
        </c:ser>
        <c:ser>
          <c:idx val="2"/>
          <c:order val="2"/>
          <c:tx>
            <c:strRef>
              <c:f>ORC!$A$31</c:f>
              <c:strCache>
                <c:ptCount val="1"/>
                <c:pt idx="0">
                  <c:v>DPT-HepB-Hib-3rd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ORC!$B$28:$L$28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ORC!$B$31:$L$31</c:f>
              <c:numCache>
                <c:formatCode>General</c:formatCode>
                <c:ptCount val="11"/>
                <c:pt idx="0">
                  <c:v>307</c:v>
                </c:pt>
                <c:pt idx="1">
                  <c:v>296</c:v>
                </c:pt>
                <c:pt idx="2">
                  <c:v>264</c:v>
                </c:pt>
                <c:pt idx="3">
                  <c:v>6</c:v>
                </c:pt>
                <c:pt idx="4">
                  <c:v>356</c:v>
                </c:pt>
                <c:pt idx="5">
                  <c:v>405</c:v>
                </c:pt>
                <c:pt idx="6">
                  <c:v>608</c:v>
                </c:pt>
                <c:pt idx="7">
                  <c:v>426</c:v>
                </c:pt>
                <c:pt idx="8">
                  <c:v>322</c:v>
                </c:pt>
                <c:pt idx="9">
                  <c:v>274</c:v>
                </c:pt>
                <c:pt idx="10">
                  <c:v>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C2-4C46-AA40-368FD91D5A8F}"/>
            </c:ext>
          </c:extLst>
        </c:ser>
        <c:ser>
          <c:idx val="3"/>
          <c:order val="3"/>
          <c:tx>
            <c:strRef>
              <c:f>ORC!$A$32</c:f>
              <c:strCache>
                <c:ptCount val="1"/>
                <c:pt idx="0">
                  <c:v>fx : OPV 3rd = fIPV 1st = Penta 3rd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highlight>
                      <a:srgbClr val="FFFF00"/>
                    </a:highlight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ORC!$B$28:$L$28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ORC!$B$32:$L$32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EC2-4C46-AA40-368FD91D5A8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14715391"/>
        <c:axId val="714711551"/>
      </c:barChart>
      <c:catAx>
        <c:axId val="71471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endParaRPr lang="en-US"/>
          </a:p>
        </c:txPr>
        <c:crossAx val="714711551"/>
        <c:crosses val="autoZero"/>
        <c:auto val="1"/>
        <c:lblAlgn val="ctr"/>
        <c:lblOffset val="100"/>
        <c:noMultiLvlLbl val="0"/>
      </c:catAx>
      <c:valAx>
        <c:axId val="714711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endParaRPr lang="en-US"/>
          </a:p>
        </c:txPr>
        <c:crossAx val="71471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Kokila" panose="020B0604020202020204" pitchFamily="34" charset="0"/>
              <a:ea typeface="+mn-ea"/>
              <a:cs typeface="Kokila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ORC!$A$35</c:f>
              <c:strCache>
                <c:ptCount val="1"/>
                <c:pt idx="0">
                  <c:v>Measles/Rubella-12-23 Months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ORC!$B$34:$L$34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ORC!$B$35:$L$35</c:f>
              <c:numCache>
                <c:formatCode>General</c:formatCode>
                <c:ptCount val="11"/>
                <c:pt idx="0">
                  <c:v>284</c:v>
                </c:pt>
                <c:pt idx="1">
                  <c:v>326</c:v>
                </c:pt>
                <c:pt idx="2">
                  <c:v>297</c:v>
                </c:pt>
                <c:pt idx="3">
                  <c:v>7</c:v>
                </c:pt>
                <c:pt idx="4">
                  <c:v>697</c:v>
                </c:pt>
                <c:pt idx="5">
                  <c:v>454</c:v>
                </c:pt>
                <c:pt idx="6">
                  <c:v>384</c:v>
                </c:pt>
                <c:pt idx="7">
                  <c:v>396</c:v>
                </c:pt>
                <c:pt idx="8">
                  <c:v>31</c:v>
                </c:pt>
                <c:pt idx="9">
                  <c:v>301</c:v>
                </c:pt>
                <c:pt idx="10">
                  <c:v>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0F-4C61-A842-642B19E17562}"/>
            </c:ext>
          </c:extLst>
        </c:ser>
        <c:ser>
          <c:idx val="1"/>
          <c:order val="1"/>
          <c:tx>
            <c:strRef>
              <c:f>ORC!$A$36</c:f>
              <c:strCache>
                <c:ptCount val="1"/>
                <c:pt idx="0">
                  <c:v>Fully Immunized Children -GESI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ORC!$B$34:$L$34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ORC!$B$36:$L$36</c:f>
              <c:numCache>
                <c:formatCode>General</c:formatCode>
                <c:ptCount val="11"/>
                <c:pt idx="0">
                  <c:v>284</c:v>
                </c:pt>
                <c:pt idx="1">
                  <c:v>326</c:v>
                </c:pt>
                <c:pt idx="2">
                  <c:v>297</c:v>
                </c:pt>
                <c:pt idx="3">
                  <c:v>7</c:v>
                </c:pt>
                <c:pt idx="4">
                  <c:v>697</c:v>
                </c:pt>
                <c:pt idx="5">
                  <c:v>454</c:v>
                </c:pt>
                <c:pt idx="6">
                  <c:v>384</c:v>
                </c:pt>
                <c:pt idx="7">
                  <c:v>396</c:v>
                </c:pt>
                <c:pt idx="8">
                  <c:v>31</c:v>
                </c:pt>
                <c:pt idx="9">
                  <c:v>301</c:v>
                </c:pt>
                <c:pt idx="10">
                  <c:v>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0F-4C61-A842-642B19E17562}"/>
            </c:ext>
          </c:extLst>
        </c:ser>
        <c:ser>
          <c:idx val="2"/>
          <c:order val="2"/>
          <c:tx>
            <c:strRef>
              <c:f>ORC!$A$37</c:f>
              <c:strCache>
                <c:ptCount val="1"/>
                <c:pt idx="0">
                  <c:v>fx : MR 2nd = Fully Immunized Children GESI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0B05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Kokila" panose="020B0604020202020204" pitchFamily="34" charset="0"/>
                    <a:ea typeface="+mn-ea"/>
                    <a:cs typeface="Kokil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ORC!$B$34:$L$34</c:f>
              <c:strCache>
                <c:ptCount val="11"/>
                <c:pt idx="0">
                  <c:v>श्रावण</c:v>
                </c:pt>
                <c:pt idx="1">
                  <c:v>भाद्र</c:v>
                </c:pt>
                <c:pt idx="2">
                  <c:v>असोज</c:v>
                </c:pt>
                <c:pt idx="3">
                  <c:v>कार्तिक</c:v>
                </c:pt>
                <c:pt idx="4">
                  <c:v>मंसिर</c:v>
                </c:pt>
                <c:pt idx="5">
                  <c:v>पौष</c:v>
                </c:pt>
                <c:pt idx="6">
                  <c:v>माघ</c:v>
                </c:pt>
                <c:pt idx="7">
                  <c:v>फाल्गुण</c:v>
                </c:pt>
                <c:pt idx="8">
                  <c:v>चैत्र</c:v>
                </c:pt>
                <c:pt idx="9">
                  <c:v>बैशाख </c:v>
                </c:pt>
                <c:pt idx="10">
                  <c:v>जेष्ठ</c:v>
                </c:pt>
              </c:strCache>
            </c:strRef>
          </c:cat>
          <c:val>
            <c:numRef>
              <c:f>ORC!$B$37:$L$37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0F-4C61-A842-642B19E1756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58559151"/>
        <c:axId val="658563951"/>
      </c:barChart>
      <c:catAx>
        <c:axId val="658559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endParaRPr lang="en-US"/>
          </a:p>
        </c:txPr>
        <c:crossAx val="658563951"/>
        <c:crosses val="autoZero"/>
        <c:auto val="1"/>
        <c:lblAlgn val="ctr"/>
        <c:lblOffset val="100"/>
        <c:noMultiLvlLbl val="0"/>
      </c:catAx>
      <c:valAx>
        <c:axId val="6585639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Kokila" panose="020B0604020202020204" pitchFamily="34" charset="0"/>
                <a:ea typeface="+mn-ea"/>
                <a:cs typeface="Kokila" panose="020B0604020202020204" pitchFamily="34" charset="0"/>
              </a:defRPr>
            </a:pPr>
            <a:endParaRPr lang="en-US"/>
          </a:p>
        </c:txPr>
        <c:crossAx val="658559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Kokila" panose="020B0604020202020204" pitchFamily="34" charset="0"/>
              <a:ea typeface="+mn-ea"/>
              <a:cs typeface="Kokila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93E6-C4D7-444C-967D-B166C7BDB0A3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6216A-E431-4066-9E60-86AA9E51A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67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 review is for enhancing the quality of data produced in HMIS/DHIS2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D6216A-E431-4066-9E60-86AA9E51AC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2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06EEC-683D-E787-27FB-3B3A15579B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859BF3-A21A-3929-60E3-4CE653ED74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CA33F-B652-9D43-0A51-923114430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2B9B-4604-4A9B-B1B3-7789627DC635}" type="datetimeFigureOut">
              <a:rPr lang="en-US" smtClean="0"/>
              <a:t>6/28/2024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D4E7B-36D2-4652-836A-277400AC3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E131B-FFDF-BA6C-CCCD-53FD788A5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77A1-A7C9-41D0-BD62-DF961117E0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920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0148C-A706-90E3-AD22-9CA975082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BD8951-03B0-F453-1E7E-E1681D93F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D565D-90A3-9CE8-3BFC-F49CE123C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2B9B-4604-4A9B-B1B3-7789627DC635}" type="datetimeFigureOut">
              <a:rPr lang="en-US" smtClean="0"/>
              <a:t>6/28/2024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6CE5D-2B2D-1838-E133-543792CD1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7780A-685F-DB2E-80EA-B5B332ED6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77A1-A7C9-41D0-BD62-DF961117E0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340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4FCE32-5B68-D6F0-86E9-0717DE2882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A76F70-76C9-AF6C-9369-E34CFD6BD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A6F43-B03A-2841-65F2-E3535E910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2B9B-4604-4A9B-B1B3-7789627DC635}" type="datetimeFigureOut">
              <a:rPr lang="en-US" smtClean="0"/>
              <a:t>6/28/2024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82AC8-E256-0041-4B73-36D581037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23498-38BC-A526-F7C5-131D1A3B1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77A1-A7C9-41D0-BD62-DF961117E0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25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465E0-C776-C7D1-C3A3-083D44BF2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10216-AB35-6916-0FE4-41B65124E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925FE-0AF1-F8FC-0AA9-CE4B8E83C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2B9B-4604-4A9B-B1B3-7789627DC635}" type="datetimeFigureOut">
              <a:rPr lang="en-US" smtClean="0"/>
              <a:t>6/28/2024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17476-0673-5B1E-82DC-1962A41FC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C8E27-808A-67EB-29EF-7F4ACB056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77A1-A7C9-41D0-BD62-DF961117E0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31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7E1F5-A74F-7BB9-14E2-A7EE00048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0CA1-9AD0-8A50-8982-183A25D74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76C30-D24C-B2EB-686E-AC781C8C7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2B9B-4604-4A9B-B1B3-7789627DC635}" type="datetimeFigureOut">
              <a:rPr lang="en-US" smtClean="0"/>
              <a:t>6/28/2024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FFB29-97D0-435E-6634-ADD2F4233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E6D29-3616-CD41-D4D4-A5A2EF535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77A1-A7C9-41D0-BD62-DF961117E0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882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6B3F4-31DF-6214-3E31-8CC828394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02F17-1776-C183-95A4-310F35310E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B3D8F5-D4B7-7F41-B69A-4BFEAAFC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71CAD1-65EB-AF01-2533-524A27941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2B9B-4604-4A9B-B1B3-7789627DC635}" type="datetimeFigureOut">
              <a:rPr lang="en-US" smtClean="0"/>
              <a:t>6/28/2024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2A5773-6C0C-E4B5-0034-3DBBBAE46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9504E8-C75B-2C92-9C0A-7D7652CB6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77A1-A7C9-41D0-BD62-DF961117E0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581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EE527-94EA-6F3B-7E70-30D957A5A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75EFE-B8F2-5BE8-F29D-2C531BD40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053EB9-E797-F94F-9986-253B284B2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60544F-E2B8-A642-26DC-06CA931488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FB4F1D-DA3B-54D2-F765-381C3C97D0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B4D7C9-5594-543F-57E0-0058C06A1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2B9B-4604-4A9B-B1B3-7789627DC635}" type="datetimeFigureOut">
              <a:rPr lang="en-US" smtClean="0"/>
              <a:t>6/28/2024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20567B-5665-A025-A6AA-72DAFA418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88FC3F-2439-F3C1-3ECA-3502C0A3F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77A1-A7C9-41D0-BD62-DF961117E0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752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23803-BD80-9FEA-4C9A-4DA62D320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980899-5EF1-0B97-0876-1CB95098A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2B9B-4604-4A9B-B1B3-7789627DC635}" type="datetimeFigureOut">
              <a:rPr lang="en-US" smtClean="0"/>
              <a:t>6/28/2024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02570D-6F2D-FFBE-6018-D48D1BEC6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51B2C6-A772-998C-2E8C-AC8346153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77A1-A7C9-41D0-BD62-DF961117E0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65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C990E7-CFAB-5DAC-88DE-81CE3CB0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2B9B-4604-4A9B-B1B3-7789627DC635}" type="datetimeFigureOut">
              <a:rPr lang="en-US" smtClean="0"/>
              <a:t>6/28/2024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E91A1B-34E3-B47E-E243-DB5AA3A10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1E113F-1F52-DB4F-EAEA-1B6B0C1E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77A1-A7C9-41D0-BD62-DF961117E0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88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9E273-C8C7-BB00-EE21-FA1AF7B58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C649F-CFF6-81E5-39AA-C85A542D3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B4473D-2A9F-09F0-151D-F81CC7067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0EFAF-51BF-EAE2-F3A0-FC77B56F0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2B9B-4604-4A9B-B1B3-7789627DC635}" type="datetimeFigureOut">
              <a:rPr lang="en-US" smtClean="0"/>
              <a:t>6/28/2024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FF7C9D-42BD-8C7E-5385-731F9D651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AB52C0-E3DC-0583-4576-62D74A5FA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77A1-A7C9-41D0-BD62-DF961117E0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152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2E6F-DFAC-5FDE-013F-2E4DFC108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0027D9-BA11-5798-72D6-D1CE2753B3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81DDB5-0618-BF07-5B62-FF30F6779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51C05D-32CE-8272-987C-0D397831D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2B9B-4604-4A9B-B1B3-7789627DC635}" type="datetimeFigureOut">
              <a:rPr lang="en-US" smtClean="0"/>
              <a:t>6/28/2024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BAAE9-9B32-27EA-5F26-E672BFD2A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AA2FE-5B5A-17C7-458C-008E6807D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77A1-A7C9-41D0-BD62-DF961117E0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95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E0DAD3-D2A5-D924-88D9-20F5F951B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85236-16F3-89D7-B068-179AC1E27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3334D-C2BB-0DE5-E679-C4CC66DEA8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CB2B9B-4604-4A9B-B1B3-7789627DC635}" type="datetimeFigureOut">
              <a:rPr lang="en-US" smtClean="0"/>
              <a:t>6/28/2024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EE538-3D5F-00D8-4E36-B7C009FD7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47627-D5B1-CFC9-12E3-6BD3529712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F177A1-A7C9-41D0-BD62-DF961117E07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BCEFB8-9848-08FD-90CA-282B032BB67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7262" cy="1009533"/>
          </a:xfrm>
          <a:prstGeom prst="rect">
            <a:avLst/>
          </a:prstGeom>
        </p:spPr>
      </p:pic>
      <p:pic>
        <p:nvPicPr>
          <p:cNvPr id="8" name="Picture 7" descr="nepal-logo">
            <a:extLst>
              <a:ext uri="{FF2B5EF4-FFF2-40B4-BE49-F238E27FC236}">
                <a16:creationId xmlns:a16="http://schemas.microsoft.com/office/drawing/2014/main" id="{BC17E849-C317-FA85-BA3C-F7B1D10330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60604"/>
            <a:ext cx="1066800" cy="94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28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F93E0-8C12-F6E7-5036-98D42C9F1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1652" y="1762433"/>
            <a:ext cx="9144000" cy="2494935"/>
          </a:xfrm>
        </p:spPr>
        <p:txBody>
          <a:bodyPr>
            <a:normAutofit fontScale="90000"/>
          </a:bodyPr>
          <a:lstStyle/>
          <a:p>
            <a:r>
              <a:rPr lang="en-US" dirty="0"/>
              <a:t>DHIS2-HMIS</a:t>
            </a:r>
            <a:r>
              <a:rPr lang="ne-NP" dirty="0"/>
              <a:t> तथा अन्य सूचनाहरुको एकिकृत समिक्षा कार्यक्रम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3658D-8993-C699-C33E-D3A9A53F72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21161"/>
            <a:ext cx="9144000" cy="2035278"/>
          </a:xfrm>
        </p:spPr>
        <p:txBody>
          <a:bodyPr anchor="ctr">
            <a:normAutofit/>
          </a:bodyPr>
          <a:lstStyle/>
          <a:p>
            <a:r>
              <a:rPr lang="en-US" sz="3600" dirty="0"/>
              <a:t>Data consistency status</a:t>
            </a:r>
          </a:p>
          <a:p>
            <a:r>
              <a:rPr lang="ne-NP" sz="3600" dirty="0"/>
              <a:t>आ ब २०८०।८१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87574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3B2105E-97F8-3577-B217-1181B019FD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54366"/>
              </p:ext>
            </p:extLst>
          </p:nvPr>
        </p:nvGraphicFramePr>
        <p:xfrm>
          <a:off x="205483" y="1510301"/>
          <a:ext cx="11527605" cy="4982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4D36E07-58B2-486A-942C-D6C9FFBD1024}"/>
              </a:ext>
            </a:extLst>
          </p:cNvPr>
          <p:cNvSpPr/>
          <p:nvPr/>
        </p:nvSpPr>
        <p:spPr>
          <a:xfrm>
            <a:off x="1068513" y="256854"/>
            <a:ext cx="9914562" cy="883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Data consistency in immunization MR 2 and GESI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( </a:t>
            </a:r>
            <a:r>
              <a:rPr lang="ne-NP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आ व २०८०।८१ श्रावण देखि २०८१ जेष्ठ सम्म</a:t>
            </a:r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71562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9066E02-3034-422F-B20C-7C9159F063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085964"/>
              </p:ext>
            </p:extLst>
          </p:nvPr>
        </p:nvGraphicFramePr>
        <p:xfrm>
          <a:off x="102742" y="1191803"/>
          <a:ext cx="11774184" cy="514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274E5DD-8B18-4718-843F-E31BE0CFCC4A}"/>
              </a:ext>
            </a:extLst>
          </p:cNvPr>
          <p:cNvSpPr/>
          <p:nvPr/>
        </p:nvSpPr>
        <p:spPr>
          <a:xfrm>
            <a:off x="1068513" y="256854"/>
            <a:ext cx="9914562" cy="883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Data consistency in IMNCI &lt;2 months PSBI and Gentamycin 1 dose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( </a:t>
            </a:r>
            <a:r>
              <a:rPr lang="ne-NP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आ व २०८०।८१ श्रावण देखि २०८१ जेष्ठ सम्म</a:t>
            </a:r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04431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3BA870E-5E4F-45B0-B9A8-8E159FFE7D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188463"/>
              </p:ext>
            </p:extLst>
          </p:nvPr>
        </p:nvGraphicFramePr>
        <p:xfrm>
          <a:off x="195209" y="1027417"/>
          <a:ext cx="11568701" cy="5537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293316A-7D17-47FE-B664-F26B9DDBE3A4}"/>
              </a:ext>
            </a:extLst>
          </p:cNvPr>
          <p:cNvSpPr/>
          <p:nvPr/>
        </p:nvSpPr>
        <p:spPr>
          <a:xfrm>
            <a:off x="1068512" y="205483"/>
            <a:ext cx="10017304" cy="1058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Data consistency in IMNCI 2-59 months Pneumonia and </a:t>
            </a:r>
            <a:r>
              <a:rPr lang="en-US" sz="2800" b="1" dirty="0" err="1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Treatmet</a:t>
            </a:r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with Amoxicillin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( </a:t>
            </a:r>
            <a:r>
              <a:rPr lang="ne-NP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आ व २०८०।८१ श्रावण देखि २०८१ जेष्ठ सम्म</a:t>
            </a:r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94155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6A760F7-23BE-42B2-A112-BB1ECAE47F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1436267"/>
              </p:ext>
            </p:extLst>
          </p:nvPr>
        </p:nvGraphicFramePr>
        <p:xfrm>
          <a:off x="143838" y="1417835"/>
          <a:ext cx="11846103" cy="5157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BF97601-E676-4F22-AF4E-E83B98C9D69C}"/>
              </a:ext>
            </a:extLst>
          </p:cNvPr>
          <p:cNvSpPr/>
          <p:nvPr/>
        </p:nvSpPr>
        <p:spPr>
          <a:xfrm>
            <a:off x="1068513" y="256854"/>
            <a:ext cx="9914562" cy="883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Data consistency in IMNCI &lt;2-59 months </a:t>
            </a:r>
            <a:r>
              <a:rPr lang="en-US" sz="2800" b="1" dirty="0" err="1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Diarrhoea</a:t>
            </a:r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and Zinc ORS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( </a:t>
            </a:r>
            <a:r>
              <a:rPr lang="ne-NP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आ व २०८०।८१ श्रावण देखि २०८१ जेष्ठ सम्म</a:t>
            </a:r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20764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29606CA-399E-4013-BDE7-71902248CC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6485329"/>
              </p:ext>
            </p:extLst>
          </p:nvPr>
        </p:nvGraphicFramePr>
        <p:xfrm>
          <a:off x="133565" y="1263721"/>
          <a:ext cx="11918022" cy="5435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216509B-B444-4F84-8B7B-C1E598E223A6}"/>
              </a:ext>
            </a:extLst>
          </p:cNvPr>
          <p:cNvSpPr/>
          <p:nvPr/>
        </p:nvSpPr>
        <p:spPr>
          <a:xfrm>
            <a:off x="1068513" y="256854"/>
            <a:ext cx="9914562" cy="883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Data consistency in IMNCI &lt; 2 months total </a:t>
            </a:r>
            <a:r>
              <a:rPr lang="en-US" sz="2800" b="1" dirty="0" err="1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childs</a:t>
            </a:r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and GESI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( </a:t>
            </a:r>
            <a:r>
              <a:rPr lang="ne-NP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आ व २०८०।८१ श्रावण देखि २०८१ जेष्ठ सम्म</a:t>
            </a:r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90529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9DA61E7-1040-47C5-8ACF-16AB0AA67A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3498378"/>
              </p:ext>
            </p:extLst>
          </p:nvPr>
        </p:nvGraphicFramePr>
        <p:xfrm>
          <a:off x="154113" y="1284270"/>
          <a:ext cx="11691990" cy="5291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47B9587-C6E4-4CB9-B1AE-2FFEE73409C5}"/>
              </a:ext>
            </a:extLst>
          </p:cNvPr>
          <p:cNvSpPr/>
          <p:nvPr/>
        </p:nvSpPr>
        <p:spPr>
          <a:xfrm>
            <a:off x="1068513" y="256854"/>
            <a:ext cx="9914562" cy="883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Data consistency in IMNCI &lt;2-59 months sick </a:t>
            </a:r>
            <a:r>
              <a:rPr lang="en-US" sz="2800" b="1" dirty="0" err="1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childs</a:t>
            </a:r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and GESI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( </a:t>
            </a:r>
            <a:r>
              <a:rPr lang="ne-NP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आ व २०८०।८१ श्रावण देखि २०८१ जेष्ठ सम्म</a:t>
            </a:r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9676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2093A70-A836-F0D4-22DC-7EDC31CB63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3929708"/>
              </p:ext>
            </p:extLst>
          </p:nvPr>
        </p:nvGraphicFramePr>
        <p:xfrm>
          <a:off x="0" y="1089061"/>
          <a:ext cx="12191999" cy="5558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2208D7E-1BD4-4078-96CF-EA209E11912D}"/>
              </a:ext>
            </a:extLst>
          </p:cNvPr>
          <p:cNvSpPr/>
          <p:nvPr/>
        </p:nvSpPr>
        <p:spPr>
          <a:xfrm>
            <a:off x="1068513" y="287676"/>
            <a:ext cx="9575514" cy="801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Data consistency in </a:t>
            </a:r>
            <a:r>
              <a:rPr lang="en-US" sz="2800" b="1" dirty="0">
                <a:latin typeface="Kokila" panose="020B0604020202020204" pitchFamily="34" charset="0"/>
                <a:cs typeface="Kokila" panose="020B0604020202020204" pitchFamily="34" charset="0"/>
              </a:rPr>
              <a:t>Birth weight and live birth</a:t>
            </a:r>
            <a:endParaRPr lang="en-US" sz="28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( </a:t>
            </a:r>
            <a:r>
              <a:rPr lang="ne-NP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आ व २०८०।८१ श्रावण देखि २०८१ जेष्ठ सम्म</a:t>
            </a:r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90343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0BC73C2-8528-9260-A561-658C446393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9098407"/>
              </p:ext>
            </p:extLst>
          </p:nvPr>
        </p:nvGraphicFramePr>
        <p:xfrm>
          <a:off x="297951" y="1253447"/>
          <a:ext cx="11712539" cy="5373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AD08DA1-6D36-4825-ABAD-333762E0C1BF}"/>
              </a:ext>
            </a:extLst>
          </p:cNvPr>
          <p:cNvSpPr/>
          <p:nvPr/>
        </p:nvSpPr>
        <p:spPr>
          <a:xfrm>
            <a:off x="1068513" y="287676"/>
            <a:ext cx="9575514" cy="801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Data consistency in </a:t>
            </a:r>
            <a:r>
              <a:rPr lang="en-US" sz="2800" b="1" dirty="0" err="1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Institiutional</a:t>
            </a:r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delivery </a:t>
            </a:r>
            <a:r>
              <a:rPr lang="en-US" sz="2800" b="1" dirty="0">
                <a:latin typeface="Kokila" panose="020B0604020202020204" pitchFamily="34" charset="0"/>
                <a:cs typeface="Kokila" panose="020B0604020202020204" pitchFamily="34" charset="0"/>
              </a:rPr>
              <a:t>and GESI</a:t>
            </a:r>
            <a:endParaRPr lang="en-US" sz="28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( </a:t>
            </a:r>
            <a:r>
              <a:rPr lang="ne-NP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आ व २०८०।८१ श्रावण देखि २०८१ जेष्ठ सम्म</a:t>
            </a:r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57860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9D2BE6B-35BA-44BD-8DCE-C3D4BEA3B4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1159752"/>
              </p:ext>
            </p:extLst>
          </p:nvPr>
        </p:nvGraphicFramePr>
        <p:xfrm>
          <a:off x="215757" y="883578"/>
          <a:ext cx="11281025" cy="5640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A9B9766-D628-480C-A098-A6AA12FB981F}"/>
              </a:ext>
            </a:extLst>
          </p:cNvPr>
          <p:cNvSpPr/>
          <p:nvPr/>
        </p:nvSpPr>
        <p:spPr>
          <a:xfrm>
            <a:off x="1068513" y="287676"/>
            <a:ext cx="9575514" cy="801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Data consistency in Live birth applied CHX and feeding within 1 hour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( </a:t>
            </a:r>
            <a:r>
              <a:rPr lang="ne-NP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आ व २०८०।८१ श्रावण देखि २०८१ जेष्ठ सम्म</a:t>
            </a:r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68942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4286170-91D7-4577-88A9-55513CBAFF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0104301"/>
              </p:ext>
            </p:extLst>
          </p:nvPr>
        </p:nvGraphicFramePr>
        <p:xfrm>
          <a:off x="174661" y="1089061"/>
          <a:ext cx="11887200" cy="5383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51B27A0-D11C-4740-AF3E-FAB692BB5E7C}"/>
              </a:ext>
            </a:extLst>
          </p:cNvPr>
          <p:cNvSpPr/>
          <p:nvPr/>
        </p:nvSpPr>
        <p:spPr>
          <a:xfrm>
            <a:off x="1068513" y="287676"/>
            <a:ext cx="9575514" cy="801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Data consistency in </a:t>
            </a:r>
            <a:r>
              <a:rPr lang="en-US" sz="2800" b="1" dirty="0" err="1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Institiutional</a:t>
            </a:r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delivery </a:t>
            </a:r>
            <a:r>
              <a:rPr lang="en-US" sz="2800" b="1" dirty="0">
                <a:latin typeface="Kokila" panose="020B0604020202020204" pitchFamily="34" charset="0"/>
                <a:cs typeface="Kokila" panose="020B0604020202020204" pitchFamily="34" charset="0"/>
              </a:rPr>
              <a:t>and Transport eligible </a:t>
            </a:r>
            <a:r>
              <a:rPr lang="en-US" sz="2800" b="1" dirty="0" err="1">
                <a:latin typeface="Kokila" panose="020B0604020202020204" pitchFamily="34" charset="0"/>
                <a:cs typeface="Kokila" panose="020B0604020202020204" pitchFamily="34" charset="0"/>
              </a:rPr>
              <a:t>recieved</a:t>
            </a:r>
            <a:endParaRPr lang="en-US" sz="28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( </a:t>
            </a:r>
            <a:r>
              <a:rPr lang="ne-NP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आ व २०८०।८१ श्रावण देखि २०८१ जेष्ठ सम्म</a:t>
            </a:r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3222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6B9623A-92B1-20BF-D1BD-1B3CECA02D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551304"/>
              </p:ext>
            </p:extLst>
          </p:nvPr>
        </p:nvGraphicFramePr>
        <p:xfrm>
          <a:off x="412955" y="235974"/>
          <a:ext cx="11061289" cy="6243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4496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A0818BF-B17C-75F5-2347-C8399ED7CF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0305620"/>
              </p:ext>
            </p:extLst>
          </p:nvPr>
        </p:nvGraphicFramePr>
        <p:xfrm>
          <a:off x="215758" y="1160980"/>
          <a:ext cx="11486508" cy="5568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D5D241F-9A2A-4EC3-9292-17CEB73E8C1E}"/>
              </a:ext>
            </a:extLst>
          </p:cNvPr>
          <p:cNvSpPr/>
          <p:nvPr/>
        </p:nvSpPr>
        <p:spPr>
          <a:xfrm>
            <a:off x="1078787" y="236305"/>
            <a:ext cx="9575514" cy="801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Data consistency in IUCD new user and set Qty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( </a:t>
            </a:r>
            <a:r>
              <a:rPr lang="ne-NP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आ व २०८०।८१ श्रावण देखि २०८१ जेष्ठ सम्म</a:t>
            </a:r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46778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FA1984C-D363-36BA-C767-FE339AF61E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105761"/>
              </p:ext>
            </p:extLst>
          </p:nvPr>
        </p:nvGraphicFramePr>
        <p:xfrm>
          <a:off x="184935" y="1273996"/>
          <a:ext cx="11794731" cy="5373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4299508-5E41-49B6-883F-EBCAC6C3852A}"/>
              </a:ext>
            </a:extLst>
          </p:cNvPr>
          <p:cNvSpPr/>
          <p:nvPr/>
        </p:nvSpPr>
        <p:spPr>
          <a:xfrm>
            <a:off x="1078787" y="236305"/>
            <a:ext cx="9575514" cy="801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Data consistency in IMPLANT new user and set Qty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( </a:t>
            </a:r>
            <a:r>
              <a:rPr lang="ne-NP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आ व २०८०।८१ श्रावण देखि २०८१ जेष्ठ सम्म</a:t>
            </a:r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84902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8ADE9D1-9B85-9D4A-EE1D-1EADC172C2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7470286"/>
              </p:ext>
            </p:extLst>
          </p:nvPr>
        </p:nvGraphicFramePr>
        <p:xfrm>
          <a:off x="267129" y="1222625"/>
          <a:ext cx="11568700" cy="5424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9322138-562B-448E-A8FB-423EF99AAE29}"/>
              </a:ext>
            </a:extLst>
          </p:cNvPr>
          <p:cNvSpPr/>
          <p:nvPr/>
        </p:nvSpPr>
        <p:spPr>
          <a:xfrm>
            <a:off x="1078787" y="236305"/>
            <a:ext cx="9575514" cy="801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Data consistency in malaria </a:t>
            </a:r>
            <a:r>
              <a:rPr lang="en-US" sz="2800" b="1" dirty="0" err="1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programme</a:t>
            </a:r>
            <a:endParaRPr lang="en-US" sz="28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( </a:t>
            </a:r>
            <a:r>
              <a:rPr lang="ne-NP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आ व २०८०।८१ श्रावण देखि २०८१ जेष्ठ सम्म</a:t>
            </a:r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09803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9E8EEF6-B722-2FED-270F-02EADE340B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3046315"/>
              </p:ext>
            </p:extLst>
          </p:nvPr>
        </p:nvGraphicFramePr>
        <p:xfrm>
          <a:off x="123290" y="1541123"/>
          <a:ext cx="11763910" cy="5024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1D7F4EE-8081-4FEE-BB5F-27E19F1A152B}"/>
              </a:ext>
            </a:extLst>
          </p:cNvPr>
          <p:cNvSpPr/>
          <p:nvPr/>
        </p:nvSpPr>
        <p:spPr>
          <a:xfrm>
            <a:off x="1078787" y="184934"/>
            <a:ext cx="9575514" cy="801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Data consistency in malaria </a:t>
            </a:r>
            <a:r>
              <a:rPr lang="en-US" sz="2800" b="1" dirty="0" err="1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programme</a:t>
            </a:r>
            <a:endParaRPr lang="en-US" sz="28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( </a:t>
            </a:r>
            <a:r>
              <a:rPr lang="ne-NP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आ व २०८०।८१ श्रावण देखि २०८१ जेष्ठ सम्म</a:t>
            </a:r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52722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D49CC6C-EFC7-54C8-BACA-6648300B96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5609509"/>
              </p:ext>
            </p:extLst>
          </p:nvPr>
        </p:nvGraphicFramePr>
        <p:xfrm>
          <a:off x="318499" y="1150705"/>
          <a:ext cx="11630345" cy="5578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8E3FD14-9C42-4560-A25C-2C6F67076A08}"/>
              </a:ext>
            </a:extLst>
          </p:cNvPr>
          <p:cNvSpPr/>
          <p:nvPr/>
        </p:nvSpPr>
        <p:spPr>
          <a:xfrm>
            <a:off x="1078787" y="133564"/>
            <a:ext cx="9575514" cy="801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Data consistency in total TB new case and age group all new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( </a:t>
            </a:r>
            <a:r>
              <a:rPr lang="ne-NP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आ व २०८०।८१ श्रावण देखि २०८१ जेष्ठ सम्म</a:t>
            </a:r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71220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917C629-B955-72BC-7B9F-84BB0EB93D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4704436"/>
              </p:ext>
            </p:extLst>
          </p:nvPr>
        </p:nvGraphicFramePr>
        <p:xfrm>
          <a:off x="215757" y="1273996"/>
          <a:ext cx="11640621" cy="5270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789052F-8B42-4430-8B2B-83EB7BDEF84C}"/>
              </a:ext>
            </a:extLst>
          </p:cNvPr>
          <p:cNvSpPr/>
          <p:nvPr/>
        </p:nvSpPr>
        <p:spPr>
          <a:xfrm>
            <a:off x="1078787" y="133564"/>
            <a:ext cx="9575514" cy="801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Data consistency in total TB case and TB Regimen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( </a:t>
            </a:r>
            <a:r>
              <a:rPr lang="ne-NP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आ व २०८०।८१ श्रावण देखि २०८१ जेष्ठ सम्म</a:t>
            </a:r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25052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D678BC1-824C-9781-FB31-2D5E30C471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0371460"/>
              </p:ext>
            </p:extLst>
          </p:nvPr>
        </p:nvGraphicFramePr>
        <p:xfrm>
          <a:off x="184935" y="1171254"/>
          <a:ext cx="11753636" cy="5465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4B5E759-DD23-4B56-9583-0D0DDB340354}"/>
              </a:ext>
            </a:extLst>
          </p:cNvPr>
          <p:cNvSpPr/>
          <p:nvPr/>
        </p:nvSpPr>
        <p:spPr>
          <a:xfrm>
            <a:off x="1078787" y="82193"/>
            <a:ext cx="9575514" cy="801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Data consistency in total TB presumptive case and Screened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( </a:t>
            </a:r>
            <a:r>
              <a:rPr lang="ne-NP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आ व २०८०।८१ श्रावण देखि २०८१ जेष्ठ सम्म</a:t>
            </a:r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945148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699787C-D9E6-4A8E-A6A3-E396AA407D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0414807"/>
              </p:ext>
            </p:extLst>
          </p:nvPr>
        </p:nvGraphicFramePr>
        <p:xfrm>
          <a:off x="184935" y="1294543"/>
          <a:ext cx="11455685" cy="5280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ED77CBC-2A73-4429-9110-FF5DE4A32947}"/>
              </a:ext>
            </a:extLst>
          </p:cNvPr>
          <p:cNvSpPr/>
          <p:nvPr/>
        </p:nvSpPr>
        <p:spPr>
          <a:xfrm>
            <a:off x="1078787" y="82193"/>
            <a:ext cx="9575514" cy="801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Data consistency in total TB new case and GESI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( </a:t>
            </a:r>
            <a:r>
              <a:rPr lang="ne-NP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आ व २०८०।८१ श्रावण देखि २०८१ जेष्ठ सम्म</a:t>
            </a:r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918306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50E8E-F460-C08D-D729-7271BBB2A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52400"/>
            <a:ext cx="10515600" cy="39687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2800" b="1" dirty="0">
                <a:solidFill>
                  <a:schemeClr val="tx1"/>
                </a:solidFill>
              </a:rPr>
              <a:t>Vector Borne Diseases For 2022-2024</a:t>
            </a:r>
            <a:endParaRPr lang="en-US" sz="28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AAE797D-C3CB-2C42-2FE8-04239B3E3A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6996336"/>
              </p:ext>
            </p:extLst>
          </p:nvPr>
        </p:nvGraphicFramePr>
        <p:xfrm>
          <a:off x="304800" y="685800"/>
          <a:ext cx="11385755" cy="5832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1394">
                  <a:extLst>
                    <a:ext uri="{9D8B030D-6E8A-4147-A177-3AD203B41FA5}">
                      <a16:colId xmlns:a16="http://schemas.microsoft.com/office/drawing/2014/main" val="2621260364"/>
                    </a:ext>
                  </a:extLst>
                </a:gridCol>
                <a:gridCol w="3018503">
                  <a:extLst>
                    <a:ext uri="{9D8B030D-6E8A-4147-A177-3AD203B41FA5}">
                      <a16:colId xmlns:a16="http://schemas.microsoft.com/office/drawing/2014/main" val="923829264"/>
                    </a:ext>
                  </a:extLst>
                </a:gridCol>
                <a:gridCol w="4345858">
                  <a:extLst>
                    <a:ext uri="{9D8B030D-6E8A-4147-A177-3AD203B41FA5}">
                      <a16:colId xmlns:a16="http://schemas.microsoft.com/office/drawing/2014/main" val="3044536927"/>
                    </a:ext>
                  </a:extLst>
                </a:gridCol>
              </a:tblGrid>
              <a:tr h="56765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Indicators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266384"/>
                  </a:ext>
                </a:extLst>
              </a:tr>
              <a:tr h="84765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Number of 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EWARS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HMIS (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Poush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2080-Jestha 2081)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122243"/>
                  </a:ext>
                </a:extLst>
              </a:tr>
              <a:tr h="88353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Malaria Total</a:t>
                      </a: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3119575"/>
                  </a:ext>
                </a:extLst>
              </a:tr>
              <a:tr h="88353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Malaria PF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9348887"/>
                  </a:ext>
                </a:extLst>
              </a:tr>
              <a:tr h="88353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Malaria PV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0468926"/>
                  </a:ext>
                </a:extLst>
              </a:tr>
              <a:tr h="88353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1920585"/>
                  </a:ext>
                </a:extLst>
              </a:tr>
              <a:tr h="88353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Kala-azar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1098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25690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50E8E-F460-C08D-D729-7271BBB2A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1" y="152400"/>
            <a:ext cx="10515600" cy="625475"/>
          </a:xfrm>
        </p:spPr>
        <p:txBody>
          <a:bodyPr>
            <a:noAutofit/>
          </a:bodyPr>
          <a:lstStyle/>
          <a:p>
            <a:pPr algn="ctr"/>
            <a:r>
              <a:rPr lang="en-US" altLang="en-US" sz="2400" b="1" dirty="0"/>
              <a:t>Epidemic Potential Diseases/Syndromes-2024</a:t>
            </a:r>
            <a:endParaRPr lang="en-US" sz="24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AAE797D-C3CB-2C42-2FE8-04239B3E3A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691514"/>
              </p:ext>
            </p:extLst>
          </p:nvPr>
        </p:nvGraphicFramePr>
        <p:xfrm>
          <a:off x="533401" y="914400"/>
          <a:ext cx="11147322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7873">
                  <a:extLst>
                    <a:ext uri="{9D8B030D-6E8A-4147-A177-3AD203B41FA5}">
                      <a16:colId xmlns:a16="http://schemas.microsoft.com/office/drawing/2014/main" val="2621260364"/>
                    </a:ext>
                  </a:extLst>
                </a:gridCol>
                <a:gridCol w="1996537">
                  <a:extLst>
                    <a:ext uri="{9D8B030D-6E8A-4147-A177-3AD203B41FA5}">
                      <a16:colId xmlns:a16="http://schemas.microsoft.com/office/drawing/2014/main" val="923829264"/>
                    </a:ext>
                  </a:extLst>
                </a:gridCol>
                <a:gridCol w="2162912">
                  <a:extLst>
                    <a:ext uri="{9D8B030D-6E8A-4147-A177-3AD203B41FA5}">
                      <a16:colId xmlns:a16="http://schemas.microsoft.com/office/drawing/2014/main" val="3044536927"/>
                    </a:ext>
                  </a:extLst>
                </a:gridCol>
              </a:tblGrid>
              <a:tr h="1075701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Indicators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266384"/>
                  </a:ext>
                </a:extLst>
              </a:tr>
              <a:tr h="121904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Number of 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EWARS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HMIS (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Poush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2080-Jestha 2081)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122243"/>
                  </a:ext>
                </a:extLst>
              </a:tr>
              <a:tr h="1505981">
                <a:tc>
                  <a:txBody>
                    <a:bodyPr/>
                    <a:lstStyle/>
                    <a:p>
                      <a:pPr marL="857250" lvl="3" indent="-305435" algn="l">
                        <a:lnSpc>
                          <a:spcPct val="90000"/>
                        </a:lnSpc>
                        <a:defRPr/>
                      </a:pPr>
                      <a:r>
                        <a:rPr lang="en-US" altLang="en-US" sz="2400" dirty="0"/>
                        <a:t>Acute Gastroenteritis (AGE) </a:t>
                      </a:r>
                    </a:p>
                  </a:txBody>
                  <a:tcPr marL="61232" marR="6123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2639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3119575"/>
                  </a:ext>
                </a:extLst>
              </a:tr>
              <a:tr h="1685674">
                <a:tc>
                  <a:txBody>
                    <a:bodyPr/>
                    <a:lstStyle/>
                    <a:p>
                      <a:pPr marL="857250" lvl="3" indent="-305435" algn="l">
                        <a:lnSpc>
                          <a:spcPct val="90000"/>
                        </a:lnSpc>
                        <a:defRPr/>
                      </a:pPr>
                      <a:r>
                        <a:rPr lang="en-US" altLang="en-US" sz="2400" dirty="0"/>
                        <a:t>Cholera </a:t>
                      </a:r>
                    </a:p>
                  </a:txBody>
                  <a:tcPr marL="61232" marR="6123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9348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5446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836FF6A-F347-BF08-8960-3BF2D80655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2736895"/>
              </p:ext>
            </p:extLst>
          </p:nvPr>
        </p:nvGraphicFramePr>
        <p:xfrm>
          <a:off x="265471" y="255639"/>
          <a:ext cx="11041625" cy="6341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9605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50E8E-F460-C08D-D729-7271BBB2A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>
            <a:noAutofit/>
          </a:bodyPr>
          <a:lstStyle/>
          <a:p>
            <a:pPr algn="ctr"/>
            <a:r>
              <a:rPr lang="en-US" altLang="en-US" sz="2400" b="1" dirty="0"/>
              <a:t>Outbreak of other diseases-2024</a:t>
            </a:r>
            <a:endParaRPr lang="en-US" sz="24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AAE797D-C3CB-2C42-2FE8-04239B3E3A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9147088"/>
              </p:ext>
            </p:extLst>
          </p:nvPr>
        </p:nvGraphicFramePr>
        <p:xfrm>
          <a:off x="806245" y="1317523"/>
          <a:ext cx="10896600" cy="5273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8413">
                  <a:extLst>
                    <a:ext uri="{9D8B030D-6E8A-4147-A177-3AD203B41FA5}">
                      <a16:colId xmlns:a16="http://schemas.microsoft.com/office/drawing/2014/main" val="2621260364"/>
                    </a:ext>
                  </a:extLst>
                </a:gridCol>
                <a:gridCol w="3413921">
                  <a:extLst>
                    <a:ext uri="{9D8B030D-6E8A-4147-A177-3AD203B41FA5}">
                      <a16:colId xmlns:a16="http://schemas.microsoft.com/office/drawing/2014/main" val="923829264"/>
                    </a:ext>
                  </a:extLst>
                </a:gridCol>
                <a:gridCol w="2114266">
                  <a:extLst>
                    <a:ext uri="{9D8B030D-6E8A-4147-A177-3AD203B41FA5}">
                      <a16:colId xmlns:a16="http://schemas.microsoft.com/office/drawing/2014/main" val="3044536927"/>
                    </a:ext>
                  </a:extLst>
                </a:gridCol>
              </a:tblGrid>
              <a:tr h="89188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Indicators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266384"/>
                  </a:ext>
                </a:extLst>
              </a:tr>
              <a:tr h="160539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Number of 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EWARS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HMIS (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Poush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2080-Jestha 2081)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122243"/>
                  </a:ext>
                </a:extLst>
              </a:tr>
              <a:tr h="1388196">
                <a:tc>
                  <a:txBody>
                    <a:bodyPr/>
                    <a:lstStyle/>
                    <a:p>
                      <a:pPr marL="857250" lvl="3" indent="-305435" algn="l">
                        <a:lnSpc>
                          <a:spcPct val="90000"/>
                        </a:lnSpc>
                        <a:defRPr/>
                      </a:pPr>
                      <a:r>
                        <a:rPr lang="en-US" altLang="en-US" sz="2400" dirty="0"/>
                        <a:t>Scrub</a:t>
                      </a:r>
                      <a:r>
                        <a:rPr lang="en-US" altLang="en-US" sz="2400" baseline="0" dirty="0"/>
                        <a:t> </a:t>
                      </a:r>
                      <a:r>
                        <a:rPr lang="en-US" altLang="en-US" sz="2400" dirty="0"/>
                        <a:t>typhus</a:t>
                      </a:r>
                    </a:p>
                  </a:txBody>
                  <a:tcPr marL="61232" marR="6123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9348887"/>
                  </a:ext>
                </a:extLst>
              </a:tr>
              <a:tr h="1388196">
                <a:tc>
                  <a:txBody>
                    <a:bodyPr/>
                    <a:lstStyle/>
                    <a:p>
                      <a:pPr marL="857250" lvl="3" indent="-305435" algn="l">
                        <a:lnSpc>
                          <a:spcPct val="90000"/>
                        </a:lnSpc>
                        <a:defRPr/>
                      </a:pPr>
                      <a:r>
                        <a:rPr lang="en-US" altLang="en-US" sz="2400" dirty="0"/>
                        <a:t> Enteric Fever </a:t>
                      </a:r>
                    </a:p>
                  </a:txBody>
                  <a:tcPr marL="61232" marR="6123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0468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0048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902D0-BE79-3860-B5C1-47E0846A4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5249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Data quality </a:t>
            </a:r>
            <a:r>
              <a:rPr lang="ne-NP" sz="3200" dirty="0">
                <a:solidFill>
                  <a:schemeClr val="bg1"/>
                </a:solidFill>
              </a:rPr>
              <a:t>सुधारका लागि गरिएका प्रयासहरु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3E7B6-7FA6-4B35-CA1C-5F64439F1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e-NP" dirty="0"/>
              <a:t> </a:t>
            </a:r>
            <a:r>
              <a:rPr lang="en-US" dirty="0">
                <a:latin typeface="Kokila" panose="020B0604020202020204" pitchFamily="34" charset="0"/>
                <a:cs typeface="Kokila" panose="020B0604020202020204" pitchFamily="34" charset="0"/>
              </a:rPr>
              <a:t>DMC Meeting </a:t>
            </a:r>
            <a:r>
              <a:rPr lang="ne-NP" dirty="0">
                <a:latin typeface="Kokila" panose="020B0604020202020204" pitchFamily="34" charset="0"/>
                <a:cs typeface="Kokila" panose="020B0604020202020204" pitchFamily="34" charset="0"/>
              </a:rPr>
              <a:t>पालिकाबाट स्वास्थ्य शाखा प्रमुखहरु अनिवार्य सहभागी हुने आर्थिक भार पालिकाले नै व्यहोर्ने गरि गर्ने गरिएको डाटा ईररको बारेमा छलफल गरिसकेपछि क्षमता अभिवृद्धि सम्बन्धी सिप सिकाउने गरिएको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e-NP" dirty="0">
                <a:latin typeface="Kokila" panose="020B0604020202020204" pitchFamily="34" charset="0"/>
                <a:cs typeface="Kokila" panose="020B0604020202020204" pitchFamily="34" charset="0"/>
              </a:rPr>
              <a:t>प्रत्यके महिना ७ गतेको मासिक बैठकमा सबै पालिका सँग एकै पटक अनलाईन मार्फत स्वास्थ्य शाखा र सस्था प्रमुख सँग छलफल गर्ने गरिएको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e-NP" dirty="0">
                <a:latin typeface="Kokila" panose="020B0604020202020204" pitchFamily="34" charset="0"/>
                <a:cs typeface="Kokila" panose="020B0604020202020204" pitchFamily="34" charset="0"/>
              </a:rPr>
              <a:t> डाटामा काम गर्ने स्वास्थ्यकर्मीहरुलाई पालिकाको आयोजनामा</a:t>
            </a:r>
            <a:r>
              <a:rPr lang="en-US" dirty="0">
                <a:latin typeface="Kokila" panose="020B0604020202020204" pitchFamily="34" charset="0"/>
                <a:cs typeface="Kokila" panose="020B0604020202020204" pitchFamily="34" charset="0"/>
              </a:rPr>
              <a:t> ICT</a:t>
            </a:r>
            <a:r>
              <a:rPr lang="ne-NP" dirty="0">
                <a:latin typeface="Kokila" panose="020B0604020202020204" pitchFamily="34" charset="0"/>
                <a:cs typeface="Kokila" panose="020B0604020202020204" pitchFamily="34" charset="0"/>
              </a:rPr>
              <a:t> सम्बन्धी तालिम दिने व्यवस्था गरिएको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e-NP" dirty="0">
                <a:latin typeface="Kokila" panose="020B0604020202020204" pitchFamily="34" charset="0"/>
                <a:cs typeface="Kokila" panose="020B0604020202020204" pitchFamily="34" charset="0"/>
              </a:rPr>
              <a:t> जिल्ला वा पालिकामा सञ्चालन हुने गोष्ठी तालिममा नमिलेका डाटाहरुको विषयमा प्रस्तुतिकरण गर्ने गरिएको </a:t>
            </a:r>
          </a:p>
          <a:p>
            <a:pPr>
              <a:buFont typeface="Wingdings" panose="05000000000000000000" pitchFamily="2" charset="2"/>
              <a:buChar char="Ø"/>
            </a:pPr>
            <a:endParaRPr lang="ne-NP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e-NP" dirty="0">
                <a:latin typeface="Kokila" panose="020B0604020202020204" pitchFamily="34" charset="0"/>
                <a:cs typeface="Kokila" panose="020B0604020202020204" pitchFamily="34" charset="0"/>
              </a:rPr>
              <a:t> एकिकृत सुपरिवेक्षण मार्फत हाल सम्म ५० वटा स्वास्थ्य सस्थामा गई १ दिन भरि सबै स्वास्थ्यकर्मी सँग छलफल गरि सुधार गर्न पहल गरिएको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5077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902D0-BE79-3860-B5C1-47E0846A4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5249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Data quality </a:t>
            </a:r>
            <a:r>
              <a:rPr lang="ne-NP" sz="2400" dirty="0">
                <a:solidFill>
                  <a:schemeClr val="bg1"/>
                </a:solidFill>
              </a:rPr>
              <a:t>सुधारका लागि प्रदेश तथा संघलाई सुझाव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3E7B6-7FA6-4B35-CA1C-5F64439F1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e-NP" dirty="0"/>
              <a:t> </a:t>
            </a:r>
          </a:p>
          <a:p>
            <a:r>
              <a:rPr lang="ne-NP" dirty="0"/>
              <a:t> </a:t>
            </a:r>
          </a:p>
          <a:p>
            <a:r>
              <a:rPr lang="ne-NP" dirty="0"/>
              <a:t> </a:t>
            </a:r>
          </a:p>
          <a:p>
            <a:r>
              <a:rPr lang="ne-NP" dirty="0"/>
              <a:t> </a:t>
            </a:r>
          </a:p>
          <a:p>
            <a:r>
              <a:rPr lang="ne-NP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5877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7D475-0211-4798-2C80-7B4572769C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69731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D09E906-1FFD-F2EC-177A-EF2A1F0800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287482"/>
              </p:ext>
            </p:extLst>
          </p:nvPr>
        </p:nvGraphicFramePr>
        <p:xfrm>
          <a:off x="852756" y="1109609"/>
          <a:ext cx="10715946" cy="5044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2E94839-E1EE-4F80-A406-2D36A5807EE7}"/>
              </a:ext>
            </a:extLst>
          </p:cNvPr>
          <p:cNvSpPr/>
          <p:nvPr/>
        </p:nvSpPr>
        <p:spPr>
          <a:xfrm>
            <a:off x="1068512" y="308225"/>
            <a:ext cx="9986481" cy="616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Kokila" panose="020B0604020202020204" pitchFamily="34" charset="0"/>
                <a:cs typeface="Kokila" panose="020B0604020202020204" pitchFamily="34" charset="0"/>
              </a:rPr>
              <a:t>ORC Planned and Conducted ( </a:t>
            </a:r>
            <a:r>
              <a:rPr lang="ne-NP" sz="2800" b="1" dirty="0">
                <a:latin typeface="Kokila" panose="020B0604020202020204" pitchFamily="34" charset="0"/>
                <a:cs typeface="Kokila" panose="020B0604020202020204" pitchFamily="34" charset="0"/>
              </a:rPr>
              <a:t>आ व २०८०।८१ श्रावण देखि २०८१ जेष्ठ सम्म</a:t>
            </a:r>
            <a:r>
              <a:rPr lang="en-US" sz="2800" b="1" dirty="0">
                <a:latin typeface="Kokila" panose="020B0604020202020204" pitchFamily="34" charset="0"/>
                <a:cs typeface="Kokila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97319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F87BA5A-979B-A512-1D2E-F0505B8EDA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7934468"/>
              </p:ext>
            </p:extLst>
          </p:nvPr>
        </p:nvGraphicFramePr>
        <p:xfrm>
          <a:off x="421239" y="1407561"/>
          <a:ext cx="11681717" cy="4685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250438A-8B60-4379-91C5-A6B82C727EC0}"/>
              </a:ext>
            </a:extLst>
          </p:cNvPr>
          <p:cNvSpPr/>
          <p:nvPr/>
        </p:nvSpPr>
        <p:spPr>
          <a:xfrm>
            <a:off x="1068513" y="308225"/>
            <a:ext cx="9914562" cy="883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Kokila" panose="020B0604020202020204" pitchFamily="34" charset="0"/>
                <a:cs typeface="Kokila" panose="020B0604020202020204" pitchFamily="34" charset="0"/>
              </a:rPr>
              <a:t>Immunization Clinics Planned and Conducted ( </a:t>
            </a:r>
            <a:r>
              <a:rPr lang="ne-NP" sz="2800" b="1" dirty="0">
                <a:latin typeface="Kokila" panose="020B0604020202020204" pitchFamily="34" charset="0"/>
                <a:cs typeface="Kokila" panose="020B0604020202020204" pitchFamily="34" charset="0"/>
              </a:rPr>
              <a:t>आ व २०८०।८१ श्रावण देखि २०८१ जेष्ठ सम्म</a:t>
            </a:r>
            <a:r>
              <a:rPr lang="en-US" sz="2800" b="1" dirty="0">
                <a:latin typeface="Kokila" panose="020B0604020202020204" pitchFamily="34" charset="0"/>
                <a:cs typeface="Kokila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3996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65C5A89-54E7-6D56-9B51-9442E84B64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973953"/>
              </p:ext>
            </p:extLst>
          </p:nvPr>
        </p:nvGraphicFramePr>
        <p:xfrm>
          <a:off x="318499" y="1438381"/>
          <a:ext cx="11332395" cy="5111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73B752B-F176-4714-BE8B-BAB26BEDBA0D}"/>
              </a:ext>
            </a:extLst>
          </p:cNvPr>
          <p:cNvSpPr/>
          <p:nvPr/>
        </p:nvSpPr>
        <p:spPr>
          <a:xfrm>
            <a:off x="1068513" y="308225"/>
            <a:ext cx="9914562" cy="883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Kokila" panose="020B0604020202020204" pitchFamily="34" charset="0"/>
                <a:cs typeface="Kokila" panose="020B0604020202020204" pitchFamily="34" charset="0"/>
              </a:rPr>
              <a:t>Total FCHVs within Catchment Area and reported submitted ( </a:t>
            </a:r>
            <a:r>
              <a:rPr lang="ne-NP" sz="2800" b="1" dirty="0">
                <a:latin typeface="Kokila" panose="020B0604020202020204" pitchFamily="34" charset="0"/>
                <a:cs typeface="Kokila" panose="020B0604020202020204" pitchFamily="34" charset="0"/>
              </a:rPr>
              <a:t>आ व २०८०।८१ श्रावण देखि २०८१ जेष्ठ सम्म</a:t>
            </a:r>
            <a:r>
              <a:rPr lang="en-US" sz="2800" b="1" dirty="0">
                <a:latin typeface="Kokila" panose="020B0604020202020204" pitchFamily="34" charset="0"/>
                <a:cs typeface="Kokila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90391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E816F51-321E-4678-1600-6457CC64A4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3153197"/>
              </p:ext>
            </p:extLst>
          </p:nvPr>
        </p:nvGraphicFramePr>
        <p:xfrm>
          <a:off x="205483" y="1335641"/>
          <a:ext cx="11650895" cy="5157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009A05B-7C40-40E5-A08A-2A41D1FDB042}"/>
              </a:ext>
            </a:extLst>
          </p:cNvPr>
          <p:cNvSpPr/>
          <p:nvPr/>
        </p:nvSpPr>
        <p:spPr>
          <a:xfrm>
            <a:off x="1068513" y="256854"/>
            <a:ext cx="9914562" cy="883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Data consistency in immunization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( </a:t>
            </a:r>
            <a:r>
              <a:rPr lang="ne-NP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आ व २०८०।८१ श्रावण देखि २०८१ जेष्ठ सम्म</a:t>
            </a:r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39701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CD575CF-55CA-37B7-64FD-5C800A2024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3200918"/>
              </p:ext>
            </p:extLst>
          </p:nvPr>
        </p:nvGraphicFramePr>
        <p:xfrm>
          <a:off x="127591" y="1063257"/>
          <a:ext cx="11831528" cy="5347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8C2CCC5-B1FB-4D2B-B207-00C5C092080E}"/>
              </a:ext>
            </a:extLst>
          </p:cNvPr>
          <p:cNvSpPr/>
          <p:nvPr/>
        </p:nvSpPr>
        <p:spPr>
          <a:xfrm>
            <a:off x="1006868" y="179679"/>
            <a:ext cx="9914562" cy="883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Data consistency in immunization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( </a:t>
            </a:r>
            <a:r>
              <a:rPr lang="ne-NP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आ व २०८०।८१ श्रावण देखि २०८१ जेष्ठ सम्म</a:t>
            </a:r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25007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C7CC10D-1B87-593E-A0BF-9E22239835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8624843"/>
              </p:ext>
            </p:extLst>
          </p:nvPr>
        </p:nvGraphicFramePr>
        <p:xfrm>
          <a:off x="226031" y="1253446"/>
          <a:ext cx="11548153" cy="5347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BBD558A-9CFA-46F6-BA71-456C59BFFAF9}"/>
              </a:ext>
            </a:extLst>
          </p:cNvPr>
          <p:cNvSpPr/>
          <p:nvPr/>
        </p:nvSpPr>
        <p:spPr>
          <a:xfrm>
            <a:off x="1068513" y="256854"/>
            <a:ext cx="9914562" cy="883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Data consistency in immunization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( </a:t>
            </a:r>
            <a:r>
              <a:rPr lang="ne-NP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आ व २०८०।८१ श्रावण देखि २०८१ जेष्ठ सम्म</a:t>
            </a:r>
            <a:r>
              <a:rPr lang="en-US" sz="2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52F4B3-E4E0-456D-A967-3AA97A064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89" y="1525729"/>
            <a:ext cx="5769811" cy="76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10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731</Words>
  <Application>Microsoft Office PowerPoint</Application>
  <PresentationFormat>Widescreen</PresentationFormat>
  <Paragraphs>106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Aptos</vt:lpstr>
      <vt:lpstr>Aptos Display</vt:lpstr>
      <vt:lpstr>Arial</vt:lpstr>
      <vt:lpstr>Kokila</vt:lpstr>
      <vt:lpstr>Mangal</vt:lpstr>
      <vt:lpstr>Times New Roman</vt:lpstr>
      <vt:lpstr>Wingdings</vt:lpstr>
      <vt:lpstr>Office Theme</vt:lpstr>
      <vt:lpstr>DHIS2-HMIS तथा अन्य सूचनाहरुको एकिकृत समिक्षा कार्यक्रम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Vector Borne Diseases For 2022-2024</vt:lpstr>
      <vt:lpstr>Epidemic Potential Diseases/Syndromes-2024</vt:lpstr>
      <vt:lpstr>Outbreak of other diseases-2024</vt:lpstr>
      <vt:lpstr>Data quality सुधारका लागि गरिएका प्रयासहरु </vt:lpstr>
      <vt:lpstr>Data quality सुधारका लागि प्रदेश तथा संघलाई सुझाव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DHIS2-HMIS तथा अन्य सूचनाहरुको एकिकृत समिक्षा कार्यक्रम</dc:title>
  <dc:creator>Man Oli</dc:creator>
  <cp:lastModifiedBy>nn</cp:lastModifiedBy>
  <cp:revision>40</cp:revision>
  <dcterms:created xsi:type="dcterms:W3CDTF">2024-06-23T15:26:34Z</dcterms:created>
  <dcterms:modified xsi:type="dcterms:W3CDTF">2024-06-28T04:21:16Z</dcterms:modified>
</cp:coreProperties>
</file>