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9" r:id="rId3"/>
    <p:sldId id="257" r:id="rId4"/>
    <p:sldId id="300" r:id="rId5"/>
    <p:sldId id="301" r:id="rId6"/>
    <p:sldId id="302" r:id="rId7"/>
    <p:sldId id="297" r:id="rId8"/>
    <p:sldId id="260" r:id="rId9"/>
    <p:sldId id="262" r:id="rId10"/>
    <p:sldId id="299" r:id="rId11"/>
    <p:sldId id="271" r:id="rId12"/>
    <p:sldId id="298" r:id="rId13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GDP\GDP2015_after%20earthquick\GDP%202015%20compilation%20sheet%202072%2002%2017(after%20earhquick)_graph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title>
      <c:tx>
        <c:rich>
          <a:bodyPr/>
          <a:lstStyle/>
          <a:p>
            <a:pPr>
              <a:defRPr baseline="0">
                <a:latin typeface="Preeti" pitchFamily="2" charset="0"/>
              </a:defRPr>
            </a:pPr>
            <a:r>
              <a:rPr lang="en-US" baseline="0">
                <a:latin typeface="Preeti" pitchFamily="2" charset="0"/>
              </a:rPr>
              <a:t>pTkfbgsf] ;+/rgf  @)&amp;!.&amp;@</a:t>
            </a:r>
          </a:p>
        </c:rich>
      </c:tx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ln>
              <a:solidFill>
                <a:schemeClr val="accent1"/>
              </a:solidFill>
            </a:ln>
          </c:spPr>
          <c:dPt>
            <c:idx val="0"/>
            <c:bubble3D val="0"/>
            <c:explosion val="10"/>
          </c:dPt>
          <c:dPt>
            <c:idx val="1"/>
            <c:bubble3D val="0"/>
          </c:dPt>
          <c:dPt>
            <c:idx val="2"/>
            <c:bubble3D val="0"/>
            <c:explosion val="7"/>
          </c:dPt>
          <c:dLbls>
            <c:numFmt formatCode="0.00%" sourceLinked="0"/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Fontasy Himali"/>
                    <a:ea typeface="Fontasy Himali"/>
                    <a:cs typeface="Fontasy Himali"/>
                  </a:defRPr>
                </a:pPr>
                <a:endParaRPr lang="en-US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'2071_72'!$T$300:$T$302</c:f>
              <c:strCache>
                <c:ptCount val="3"/>
                <c:pt idx="0">
                  <c:v>k|fylds If]q</c:v>
                </c:pt>
                <c:pt idx="1">
                  <c:v>låtLos If]q</c:v>
                </c:pt>
                <c:pt idx="2">
                  <c:v>t[tLos If]q</c:v>
                </c:pt>
              </c:strCache>
            </c:strRef>
          </c:cat>
          <c:val>
            <c:numRef>
              <c:f>'2071_72'!$R$293:$R$295</c:f>
              <c:numCache>
                <c:formatCode>0.00</c:formatCode>
                <c:ptCount val="3"/>
                <c:pt idx="0">
                  <c:v>32.313781792289696</c:v>
                </c:pt>
                <c:pt idx="1">
                  <c:v>14.526861662249413</c:v>
                </c:pt>
                <c:pt idx="2">
                  <c:v>53.159356545460881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baseline="0">
              <a:latin typeface="Preeti" pitchFamily="2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2F1F03E-6172-4272-96E2-62B84B3F010E}" type="datetimeFigureOut">
              <a:rPr lang="en-US" smtClean="0"/>
              <a:t>6/8/2015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098F661-A679-4C1B-B383-6248C1E93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17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B5488-C6D6-44C1-9E08-1B8EBE0E1A8D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5332A-B69E-4F36-BBE0-0ED57245B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5D9D8-E558-485E-A990-7B4F6B553203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1EF54-64C2-4BE3-B101-3B9A4197E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62704-0BEF-4F50-88B7-460AD8B8CFD6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BD628-D68D-4557-A297-0AD310926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DF86-7006-475F-BA6B-98C00F889D49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F6F39-0285-47B0-A6FF-C33B0D208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D4E31-1D05-438E-9E3F-19C1E4067E7F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9929-7A21-4EC9-97F7-FAED3E5BDE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36635-A16A-494F-B389-C384D28660D0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917C6-F935-44BD-8C8B-5BBA9CCDE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3918-DD7B-4184-BBB4-999CB374D051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95BE3-D9D8-4AA9-B905-C5F3294C53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24161-B229-4EF1-A728-A0A613A27686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ED1A-E15E-4B31-9EDD-FF3B7F73A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49FF5-361C-40EF-83C2-4EE3EF7AC35D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1FEE7-3D01-4CC0-A40B-3EC66D2C7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B8F49-A8E6-461C-8955-AF766C64E781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8E49D-5A49-43C3-A5CC-DD6B1F44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09EDE-328F-4C5E-A5C8-47049163CD9B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A93B4-1DD5-40FF-9287-7F72705BC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AA0014-8EB4-41CC-9940-CD1E67B5567C}" type="datetimeFigureOut">
              <a:rPr lang="en-US"/>
              <a:pPr>
                <a:defRPr/>
              </a:pPr>
              <a:t>6/8/2015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79CC8D-B865-4636-B4DD-622AD1848E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48600" cy="20574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National Accounts Statistics of Nepal 2014/15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(Annual Estimate)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76600"/>
            <a:ext cx="6400800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 Release Program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 June, 2015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 Bureau of Statistics</a:t>
            </a:r>
            <a:endParaRPr lang="en-US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71103"/>
            <a:ext cx="8839200" cy="5323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5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Composition of the economy</a:t>
            </a:r>
            <a:endParaRPr lang="en-SG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3464104"/>
              </p:ext>
            </p:extLst>
          </p:nvPr>
        </p:nvGraphicFramePr>
        <p:xfrm>
          <a:off x="914400" y="1600201"/>
          <a:ext cx="7620000" cy="4648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97851" y="2052935"/>
            <a:ext cx="38395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Thank you</a:t>
            </a:r>
            <a:r>
              <a:rPr lang="en-US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endParaRPr lang="en-US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848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Growth Scenario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748472"/>
              </p:ext>
            </p:extLst>
          </p:nvPr>
        </p:nvGraphicFramePr>
        <p:xfrm>
          <a:off x="457201" y="1752600"/>
          <a:ext cx="8153398" cy="3181355"/>
        </p:xfrm>
        <a:graphic>
          <a:graphicData uri="http://schemas.openxmlformats.org/drawingml/2006/table">
            <a:tbl>
              <a:tblPr/>
              <a:tblGrid>
                <a:gridCol w="5410199"/>
                <a:gridCol w="1522430"/>
                <a:gridCol w="1220769"/>
              </a:tblGrid>
              <a:tr h="6858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Broader Groups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Before Earthquake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After Earthquake</a:t>
                      </a:r>
                      <a:endParaRPr lang="en-US" sz="18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Agriculture, Forestry and Fishing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2.25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Non-Agriculture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775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Gross Domestic Product  (GDP) at basic prices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3.04</a:t>
                      </a:r>
                      <a:endParaRPr lang="en-US" sz="24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Growth Scenario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453342"/>
              </p:ext>
            </p:extLst>
          </p:nvPr>
        </p:nvGraphicFramePr>
        <p:xfrm>
          <a:off x="914400" y="1143000"/>
          <a:ext cx="7620000" cy="5255542"/>
        </p:xfrm>
        <a:graphic>
          <a:graphicData uri="http://schemas.openxmlformats.org/drawingml/2006/table">
            <a:tbl>
              <a:tblPr/>
              <a:tblGrid>
                <a:gridCol w="5105400"/>
                <a:gridCol w="1239430"/>
                <a:gridCol w="1275170"/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Industrial Classification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Before Earthquake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After Earthquake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Agriculture and forestry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2.17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1.79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7030A0"/>
                          </a:solidFill>
                          <a:latin typeface="Times New Roman"/>
                        </a:rPr>
                        <a:t>Fishing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6.32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6.31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Mining and quarrying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4.28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Manufacturing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4.55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2.35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Electricity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gas and water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1.17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Construction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Wholesale and retail trade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5.59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Hotels and restaurants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6.60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Transport, storage and communications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/>
                        </a:rPr>
                        <a:t>7.88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Financial intermediation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1.37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Real estate, renting and business activities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4.86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0.77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Public administration and </a:t>
                      </a:r>
                      <a:r>
                        <a:rPr lang="en-US" sz="1600" b="1" i="0" u="none" strike="noStrike" dirty="0" err="1">
                          <a:solidFill>
                            <a:schemeClr val="tx1"/>
                          </a:solidFill>
                          <a:latin typeface="Times New Roman"/>
                        </a:rPr>
                        <a:t>defence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5.76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Education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6.47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/>
                        </a:rPr>
                        <a:t>Health and social work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9.82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Other community, social and personal service activities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6.07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5.33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7" y="1066800"/>
            <a:ext cx="8906895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856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14" y="761999"/>
            <a:ext cx="8657486" cy="5119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47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534399" cy="552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75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Growth Scenario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201413"/>
              </p:ext>
            </p:extLst>
          </p:nvPr>
        </p:nvGraphicFramePr>
        <p:xfrm>
          <a:off x="457201" y="1752600"/>
          <a:ext cx="8153398" cy="2971800"/>
        </p:xfrm>
        <a:graphic>
          <a:graphicData uri="http://schemas.openxmlformats.org/drawingml/2006/table">
            <a:tbl>
              <a:tblPr/>
              <a:tblGrid>
                <a:gridCol w="5029199"/>
                <a:gridCol w="1600200"/>
                <a:gridCol w="1523999"/>
              </a:tblGrid>
              <a:tr h="685802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Broader Groups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Before Earthquake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800" b="1" i="0" u="none" strike="noStrike" kern="1200" dirty="0" smtClean="0">
                          <a:solidFill>
                            <a:srgbClr val="7030A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After Earthquake</a:t>
                      </a:r>
                      <a:endParaRPr lang="en-US" sz="1800" b="1" i="0" u="none" strike="noStrike" kern="1200" dirty="0">
                        <a:solidFill>
                          <a:srgbClr val="7030A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Primary Sector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2.27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1.85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Secondary Sector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4.58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2.59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19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Tertiary Sector</a:t>
                      </a:r>
                    </a:p>
                  </a:txBody>
                  <a:tcPr marL="11430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+mn-cs"/>
                        </a:rPr>
                        <a:t>3.86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1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Size of Economy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523308"/>
              </p:ext>
            </p:extLst>
          </p:nvPr>
        </p:nvGraphicFramePr>
        <p:xfrm>
          <a:off x="304801" y="1371600"/>
          <a:ext cx="8534400" cy="3505200"/>
        </p:xfrm>
        <a:graphic>
          <a:graphicData uri="http://schemas.openxmlformats.org/drawingml/2006/table">
            <a:tbl>
              <a:tblPr/>
              <a:tblGrid>
                <a:gridCol w="2285999"/>
                <a:gridCol w="1371600"/>
                <a:gridCol w="1828800"/>
                <a:gridCol w="1600200"/>
                <a:gridCol w="1447801"/>
              </a:tblGrid>
              <a:tr h="401858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err="1" smtClean="0">
                          <a:solidFill>
                            <a:srgbClr val="FF0000"/>
                          </a:solidFill>
                          <a:latin typeface="Arial"/>
                        </a:rPr>
                        <a:t>Rs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. millions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5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Description</a:t>
                      </a:r>
                    </a:p>
                    <a:p>
                      <a:pPr algn="l" fontAlgn="b"/>
                      <a:endParaRPr lang="en-US" sz="2000" b="1" i="0" u="none" strike="noStrike" dirty="0" smtClean="0">
                        <a:solidFill>
                          <a:srgbClr val="7030A0"/>
                        </a:solidFill>
                        <a:latin typeface="Arial"/>
                      </a:endParaRPr>
                    </a:p>
                    <a:p>
                      <a:pPr algn="l" fontAlgn="b"/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2013/14</a:t>
                      </a:r>
                    </a:p>
                    <a:p>
                      <a:pPr algn="ctr" fontAlgn="b"/>
                      <a:endParaRPr lang="en-US" sz="2000" b="1" i="0" u="none" strike="noStrike" dirty="0" smtClean="0">
                        <a:solidFill>
                          <a:srgbClr val="7030A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2014/15  Before Earthquake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2014/15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After Earthquake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Losses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Output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2,857,120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3,146,376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3,094,283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52,093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Intermediate Consumption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1,057,664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1,156,294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1,135,595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20,699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GDP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1,941,624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2,161,175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2,124,650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rgbClr val="FF0000"/>
                          </a:solidFill>
                          <a:latin typeface="Arial"/>
                          <a:ea typeface="+mn-ea"/>
                          <a:cs typeface="+mn-cs"/>
                        </a:rPr>
                        <a:t>36,526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rgbClr val="FF0000"/>
                </a:solidFill>
              </a:rPr>
              <a:t>Per capita GDP at nominal prices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411609"/>
              </p:ext>
            </p:extLst>
          </p:nvPr>
        </p:nvGraphicFramePr>
        <p:xfrm>
          <a:off x="304801" y="1371600"/>
          <a:ext cx="8534401" cy="3657600"/>
        </p:xfrm>
        <a:graphic>
          <a:graphicData uri="http://schemas.openxmlformats.org/drawingml/2006/table">
            <a:tbl>
              <a:tblPr/>
              <a:tblGrid>
                <a:gridCol w="2362199"/>
                <a:gridCol w="1295401"/>
                <a:gridCol w="1828800"/>
                <a:gridCol w="1676399"/>
                <a:gridCol w="1371602"/>
              </a:tblGrid>
              <a:tr h="401858"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.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5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latin typeface="Arial"/>
                        </a:rPr>
                        <a:t> </a:t>
                      </a: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Description</a:t>
                      </a:r>
                    </a:p>
                    <a:p>
                      <a:pPr algn="l" fontAlgn="b"/>
                      <a:endParaRPr lang="en-US" sz="2000" b="1" i="0" u="none" strike="noStrike" dirty="0" smtClean="0">
                        <a:solidFill>
                          <a:srgbClr val="7030A0"/>
                        </a:solidFill>
                        <a:latin typeface="Arial"/>
                      </a:endParaRPr>
                    </a:p>
                    <a:p>
                      <a:pPr algn="l" fontAlgn="b"/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2013/14</a:t>
                      </a:r>
                    </a:p>
                    <a:p>
                      <a:pPr algn="ctr" fontAlgn="b"/>
                      <a:endParaRPr lang="en-US" sz="2000" b="1" i="0" u="none" strike="noStrike" dirty="0" smtClean="0">
                        <a:solidFill>
                          <a:srgbClr val="7030A0"/>
                        </a:solidFill>
                        <a:latin typeface="Arial"/>
                      </a:endParaRPr>
                    </a:p>
                    <a:p>
                      <a:pPr algn="ctr" fontAlgn="b"/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2014/15  Before Earthquake</a:t>
                      </a:r>
                      <a:endParaRPr lang="en-US" sz="2000" b="1" i="0" u="none" strike="noStrike" dirty="0">
                        <a:solidFill>
                          <a:srgbClr val="7030A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2014/15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After Earthquake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smtClean="0">
                          <a:solidFill>
                            <a:srgbClr val="7030A0"/>
                          </a:solidFill>
                          <a:latin typeface="Arial"/>
                        </a:rPr>
                        <a:t>Losses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 smtClean="0">
                          <a:solidFill>
                            <a:schemeClr val="tx1"/>
                          </a:solidFill>
                          <a:latin typeface="Arial"/>
                        </a:rPr>
                        <a:t>Percapita</a:t>
                      </a:r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 GDP  (NRs.)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70,394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77,311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74,985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2,326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Annual Change in nominal percapita  GDP (%)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13.02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9.82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6.52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3.3</a:t>
                      </a:r>
                      <a:endParaRPr lang="en-US" sz="20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Nominal </a:t>
                      </a:r>
                      <a:r>
                        <a:rPr lang="en-US" sz="2000" b="1" i="0" u="none" strike="noStrike" dirty="0" err="1" smtClean="0">
                          <a:solidFill>
                            <a:srgbClr val="FF0000"/>
                          </a:solidFill>
                          <a:latin typeface="Arial"/>
                        </a:rPr>
                        <a:t>Percapita</a:t>
                      </a:r>
                      <a:r>
                        <a:rPr lang="en-US" sz="2000" b="1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 GDP (US$) 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0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241</Words>
  <Application>Microsoft Office PowerPoint</Application>
  <PresentationFormat>On-screen Show (4:3)</PresentationFormat>
  <Paragraphs>128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National Accounts Statistics of Nepal 2014/15 (Annual Estimate)</vt:lpstr>
      <vt:lpstr>Growth Scenario</vt:lpstr>
      <vt:lpstr>Growth Scenario</vt:lpstr>
      <vt:lpstr>PowerPoint Presentation</vt:lpstr>
      <vt:lpstr>PowerPoint Presentation</vt:lpstr>
      <vt:lpstr>PowerPoint Presentation</vt:lpstr>
      <vt:lpstr>Growth Scenario</vt:lpstr>
      <vt:lpstr>Size of Economy</vt:lpstr>
      <vt:lpstr>Per capita GDP at nominal prices</vt:lpstr>
      <vt:lpstr>PowerPoint Presentation</vt:lpstr>
      <vt:lpstr>Composition of the economy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Accounts Statistics of Nepal 2011/12</dc:title>
  <dc:creator>suman</dc:creator>
  <cp:lastModifiedBy>Ishwori</cp:lastModifiedBy>
  <cp:revision>110</cp:revision>
  <cp:lastPrinted>2015-06-08T08:55:26Z</cp:lastPrinted>
  <dcterms:created xsi:type="dcterms:W3CDTF">2012-04-17T09:36:50Z</dcterms:created>
  <dcterms:modified xsi:type="dcterms:W3CDTF">2015-06-08T10:38:42Z</dcterms:modified>
</cp:coreProperties>
</file>