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0"/>
  </p:notesMasterIdLst>
  <p:sldIdLst>
    <p:sldId id="369" r:id="rId3"/>
    <p:sldId id="382" r:id="rId4"/>
    <p:sldId id="380" r:id="rId5"/>
    <p:sldId id="381" r:id="rId6"/>
    <p:sldId id="368" r:id="rId7"/>
    <p:sldId id="374" r:id="rId8"/>
    <p:sldId id="378" r:id="rId9"/>
    <p:sldId id="390" r:id="rId10"/>
    <p:sldId id="385" r:id="rId11"/>
    <p:sldId id="323" r:id="rId12"/>
    <p:sldId id="358" r:id="rId13"/>
    <p:sldId id="359" r:id="rId14"/>
    <p:sldId id="387" r:id="rId15"/>
    <p:sldId id="388" r:id="rId16"/>
    <p:sldId id="339" r:id="rId17"/>
    <p:sldId id="338" r:id="rId18"/>
    <p:sldId id="391" r:id="rId19"/>
    <p:sldId id="341" r:id="rId20"/>
    <p:sldId id="392" r:id="rId21"/>
    <p:sldId id="342" r:id="rId22"/>
    <p:sldId id="343" r:id="rId23"/>
    <p:sldId id="344" r:id="rId24"/>
    <p:sldId id="345" r:id="rId25"/>
    <p:sldId id="372" r:id="rId26"/>
    <p:sldId id="373" r:id="rId27"/>
    <p:sldId id="370" r:id="rId28"/>
    <p:sldId id="354" r:id="rId2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7455" autoAdjust="0"/>
  </p:normalViewPr>
  <p:slideViewPr>
    <p:cSldViewPr>
      <p:cViewPr varScale="1">
        <p:scale>
          <a:sx n="60" d="100"/>
          <a:sy n="60" d="100"/>
        </p:scale>
        <p:origin x="7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72" y="5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Rebase\Rebase%20series\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D:\National%20Accounts\Rebase\Rebase%20series\Presentation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er\Downloads\Quarterly_GDP%202020_21_Q1draft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Rebase\Rebase%20series\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Rebase\Rebase%20series\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D:\National%20Accounts\Rebase\Rebase%20series\Presentation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ational%20Accounts\Rebase\Rebase%20series\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rgbClr val="FF0000"/>
                </a:solidFill>
              </a:rPr>
              <a:t>Gross Value Added (in Rs. Billion</a:t>
            </a:r>
            <a:r>
              <a:rPr lang="en-US" sz="2800" b="1"/>
              <a:t>)</a:t>
            </a:r>
          </a:p>
        </c:rich>
      </c:tx>
      <c:layout>
        <c:manualLayout>
          <c:xMode val="edge"/>
          <c:yMode val="edge"/>
          <c:x val="0.2038311312780817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91449797588861E-2"/>
          <c:y val="0.122795898596694"/>
          <c:w val="0.90154877886026963"/>
          <c:h val="0.624771285252846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Sheet1!$A$53</c:f>
              <c:strCache>
                <c:ptCount val="1"/>
                <c:pt idx="0">
                  <c:v>Old base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9"/>
              <c:layout>
                <c:manualLayout>
                  <c:x val="-2.8248587570622505E-3"/>
                  <c:y val="9.4749921756708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A9B-4D1C-A479-ED10741C93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Sheet1!$B$52:$K$52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Sheet1!$B$53:$K$53</c:f>
              <c:numCache>
                <c:formatCode>0.0</c:formatCode>
                <c:ptCount val="10"/>
                <c:pt idx="0">
                  <c:v>1366.9540672136725</c:v>
                </c:pt>
                <c:pt idx="1">
                  <c:v>1527.3435655751596</c:v>
                </c:pt>
                <c:pt idx="2">
                  <c:v>1695.0111042007004</c:v>
                </c:pt>
                <c:pt idx="3">
                  <c:v>1964.5395767162906</c:v>
                </c:pt>
                <c:pt idx="4">
                  <c:v>2130.149574364204</c:v>
                </c:pt>
                <c:pt idx="5">
                  <c:v>2253.1631013304254</c:v>
                </c:pt>
                <c:pt idx="6">
                  <c:v>2674.4927536630962</c:v>
                </c:pt>
                <c:pt idx="7">
                  <c:v>3044.9271219845873</c:v>
                </c:pt>
                <c:pt idx="8">
                  <c:v>3458.7929143370789</c:v>
                </c:pt>
                <c:pt idx="9">
                  <c:v>3767.0432004793756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A4-40A2-BC6D-3A2ED6130990}"/>
            </c:ext>
          </c:extLst>
        </c:ser>
        <c:ser>
          <c:idx val="1"/>
          <c:order val="1"/>
          <c:tx>
            <c:strRef>
              <c:f>Sheet1!$A$54</c:f>
              <c:strCache>
                <c:ptCount val="1"/>
                <c:pt idx="0">
                  <c:v>New base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Sheet1!$B$52:$K$52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Sheet1!$B$54:$K$54</c:f>
              <c:numCache>
                <c:formatCode>0.0</c:formatCode>
                <c:ptCount val="10"/>
                <c:pt idx="0">
                  <c:v>1559.2228637687017</c:v>
                </c:pt>
                <c:pt idx="1">
                  <c:v>1758.3791778574468</c:v>
                </c:pt>
                <c:pt idx="2">
                  <c:v>1949.2948185045589</c:v>
                </c:pt>
                <c:pt idx="3">
                  <c:v>2232.5252835277543</c:v>
                </c:pt>
                <c:pt idx="4">
                  <c:v>2423.638482847995</c:v>
                </c:pt>
                <c:pt idx="5">
                  <c:v>2608.184437723869</c:v>
                </c:pt>
                <c:pt idx="6">
                  <c:v>3077.144919308957</c:v>
                </c:pt>
                <c:pt idx="7">
                  <c:v>3455.9492898334256</c:v>
                </c:pt>
                <c:pt idx="8">
                  <c:v>3859.0163236551898</c:v>
                </c:pt>
                <c:pt idx="9">
                  <c:v>3943.6556908118509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A4-40A2-BC6D-3A2ED6130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8662888"/>
        <c:axId val="548663544"/>
        <c:axId val="0"/>
      </c:bar3DChart>
      <c:catAx>
        <c:axId val="548662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663544"/>
        <c:crosses val="autoZero"/>
        <c:auto val="1"/>
        <c:lblAlgn val="ctr"/>
        <c:lblOffset val="100"/>
        <c:noMultiLvlLbl val="0"/>
      </c:catAx>
      <c:valAx>
        <c:axId val="548663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662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sz="28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7.1786411142825246E-2"/>
          <c:y val="1.33116883116883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Sheet1!$A$186</c:f>
              <c:strCache>
                <c:ptCount val="1"/>
                <c:pt idx="0">
                  <c:v>Old base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Sheet1!$B$185:$K$185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Sheet1!$B$186:$K$186</c:f>
              <c:numCache>
                <c:formatCode>0.0</c:formatCode>
                <c:ptCount val="10"/>
                <c:pt idx="0">
                  <c:v>21.41479347442656</c:v>
                </c:pt>
                <c:pt idx="1">
                  <c:v>20.767073922110711</c:v>
                </c:pt>
                <c:pt idx="2">
                  <c:v>22.594059558887515</c:v>
                </c:pt>
                <c:pt idx="3">
                  <c:v>23.517641359373631</c:v>
                </c:pt>
                <c:pt idx="4">
                  <c:v>27.970926309411748</c:v>
                </c:pt>
                <c:pt idx="5">
                  <c:v>28.728229239986874</c:v>
                </c:pt>
                <c:pt idx="6">
                  <c:v>31.433726381585203</c:v>
                </c:pt>
                <c:pt idx="7">
                  <c:v>34.547859271445937</c:v>
                </c:pt>
                <c:pt idx="8">
                  <c:v>33.680519947374862</c:v>
                </c:pt>
                <c:pt idx="9">
                  <c:v>28.137866315644931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A0-442B-9EA2-C32583760333}"/>
            </c:ext>
          </c:extLst>
        </c:ser>
        <c:ser>
          <c:idx val="1"/>
          <c:order val="1"/>
          <c:tx>
            <c:strRef>
              <c:f>Sheet1!$A$187</c:f>
              <c:strCache>
                <c:ptCount val="1"/>
                <c:pt idx="0">
                  <c:v>New base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Sheet1!$B$185:$K$185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Sheet1!$B$187:$K$187</c:f>
              <c:numCache>
                <c:formatCode>0.0</c:formatCode>
                <c:ptCount val="10"/>
                <c:pt idx="0">
                  <c:v>23.982386090951767</c:v>
                </c:pt>
                <c:pt idx="1">
                  <c:v>23.990407398608966</c:v>
                </c:pt>
                <c:pt idx="2">
                  <c:v>24.730231440515833</c:v>
                </c:pt>
                <c:pt idx="3">
                  <c:v>25.252084690178545</c:v>
                </c:pt>
                <c:pt idx="4">
                  <c:v>27.55380746091506</c:v>
                </c:pt>
                <c:pt idx="5">
                  <c:v>28.705221690157178</c:v>
                </c:pt>
                <c:pt idx="6">
                  <c:v>30.575436397733398</c:v>
                </c:pt>
                <c:pt idx="7">
                  <c:v>32.432880032553818</c:v>
                </c:pt>
                <c:pt idx="8">
                  <c:v>33.814372786328612</c:v>
                </c:pt>
                <c:pt idx="9">
                  <c:v>31.48291764334671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A0-442B-9EA2-C3258376033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41270296"/>
        <c:axId val="541270624"/>
      </c:lineChart>
      <c:catAx>
        <c:axId val="541270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70624"/>
        <c:crosses val="autoZero"/>
        <c:auto val="1"/>
        <c:lblAlgn val="ctr"/>
        <c:lblOffset val="100"/>
        <c:noMultiLvlLbl val="0"/>
      </c:catAx>
      <c:valAx>
        <c:axId val="54127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70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 smtClean="0">
                <a:effectLst/>
              </a:rPr>
              <a:t>Quarterly GDP growth rate (unadjusted)</a:t>
            </a:r>
            <a:endParaRPr lang="en-US" sz="2400" dirty="0"/>
          </a:p>
        </c:rich>
      </c:tx>
      <c:layout>
        <c:manualLayout>
          <c:xMode val="edge"/>
          <c:yMode val="edge"/>
          <c:x val="0.10917370126031542"/>
          <c:y val="1.7323681314029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206036745406826E-2"/>
          <c:y val="0.16912037037037039"/>
          <c:w val="0.8762384076990376"/>
          <c:h val="0.76606481481481481"/>
        </c:manualLayout>
      </c:layout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922702229788847E-2"/>
                  <c:y val="-3.2258064516129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17-4937-AC83-353BCACA682D}"/>
                </c:ext>
              </c:extLst>
            </c:dLbl>
            <c:dLbl>
              <c:idx val="1"/>
              <c:layout>
                <c:manualLayout>
                  <c:x val="-3.0075075075075074E-2"/>
                  <c:y val="-3.22580645161290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17-4937-AC83-353BCACA682D}"/>
                </c:ext>
              </c:extLst>
            </c:dLbl>
            <c:dLbl>
              <c:idx val="2"/>
              <c:layout>
                <c:manualLayout>
                  <c:x val="-2.1066066066066123E-2"/>
                  <c:y val="-3.7634408602150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7-4937-AC83-353BCACA682D}"/>
                </c:ext>
              </c:extLst>
            </c:dLbl>
            <c:dLbl>
              <c:idx val="3"/>
              <c:layout>
                <c:manualLayout>
                  <c:x val="-2.8573573573573628E-2"/>
                  <c:y val="-3.4946236559139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17-4937-AC83-353BCACA682D}"/>
                </c:ext>
              </c:extLst>
            </c:dLbl>
            <c:dLbl>
              <c:idx val="4"/>
              <c:layout>
                <c:manualLayout>
                  <c:x val="-3.9084084084084085E-2"/>
                  <c:y val="-4.838709677419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17-4937-AC83-353BCACA682D}"/>
                </c:ext>
              </c:extLst>
            </c:dLbl>
            <c:dLbl>
              <c:idx val="5"/>
              <c:layout>
                <c:manualLayout>
                  <c:x val="-2.5570570570570571E-2"/>
                  <c:y val="-1.0752688172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17-4937-AC83-353BCACA682D}"/>
                </c:ext>
              </c:extLst>
            </c:dLbl>
            <c:dLbl>
              <c:idx val="6"/>
              <c:layout>
                <c:manualLayout>
                  <c:x val="-1.506006006006017E-2"/>
                  <c:y val="-3.22580645161289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17-4937-AC83-353BCACA682D}"/>
                </c:ext>
              </c:extLst>
            </c:dLbl>
            <c:dLbl>
              <c:idx val="7"/>
              <c:layout>
                <c:manualLayout>
                  <c:x val="-3.9361920976094311E-2"/>
                  <c:y val="5.10752688172043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17-4937-AC83-353BCACA682D}"/>
                </c:ext>
              </c:extLst>
            </c:dLbl>
            <c:dLbl>
              <c:idx val="8"/>
              <c:layout>
                <c:manualLayout>
                  <c:x val="1.853976023267373E-2"/>
                  <c:y val="2.68817204301065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17-4937-AC83-353BCACA68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'[Quarterly_GDP 2020_21_Q1draft1.xlsx]Growth rate'!$BE$2:$BF$10</c:f>
              <c:multiLvlStrCache>
                <c:ptCount val="9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</c:lvl>
                <c:lvl>
                  <c:pt idx="0">
                    <c:v>2018/19</c:v>
                  </c:pt>
                  <c:pt idx="4">
                    <c:v>2019/20</c:v>
                  </c:pt>
                  <c:pt idx="8">
                    <c:v>2020/21</c:v>
                  </c:pt>
                </c:lvl>
              </c:multiLvlStrCache>
            </c:multiLvlStrRef>
          </c:cat>
          <c:val>
            <c:numRef>
              <c:f>'[Quarterly_GDP 2020_21_Q1draft1.xlsx]Growth rate'!$BG$2:$BG$10</c:f>
              <c:numCache>
                <c:formatCode>0.0</c:formatCode>
                <c:ptCount val="9"/>
                <c:pt idx="0">
                  <c:v>10.062190952565464</c:v>
                </c:pt>
                <c:pt idx="1">
                  <c:v>7.812471892654016</c:v>
                </c:pt>
                <c:pt idx="2">
                  <c:v>3.2282675177559339</c:v>
                </c:pt>
                <c:pt idx="3">
                  <c:v>4.7700808573392539</c:v>
                </c:pt>
                <c:pt idx="4">
                  <c:v>2.6548970481109713</c:v>
                </c:pt>
                <c:pt idx="5">
                  <c:v>4.3781436177051658</c:v>
                </c:pt>
                <c:pt idx="6">
                  <c:v>1.2738360275589056</c:v>
                </c:pt>
                <c:pt idx="7">
                  <c:v>-15.420954164532608</c:v>
                </c:pt>
                <c:pt idx="8">
                  <c:v>-4.5930585079680846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17-4937-AC83-353BCACA68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38548655"/>
        <c:axId val="2138556143"/>
      </c:lineChart>
      <c:catAx>
        <c:axId val="21385486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556143"/>
        <c:crosses val="autoZero"/>
        <c:auto val="1"/>
        <c:lblAlgn val="ctr"/>
        <c:lblOffset val="100"/>
        <c:noMultiLvlLbl val="0"/>
      </c:catAx>
      <c:valAx>
        <c:axId val="2138556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548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rgbClr val="002060"/>
                </a:solidFill>
              </a:rPr>
              <a:t>GDP growth rate (at basic price)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Sheet1!$A$94</c:f>
              <c:strCache>
                <c:ptCount val="1"/>
                <c:pt idx="0">
                  <c:v>Old base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6.1728829948887967E-2"/>
                  <c:y val="-8.206076513163590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9C-4B06-B112-425DCFC53396}"/>
                </c:ext>
              </c:extLst>
            </c:dLbl>
            <c:dLbl>
              <c:idx val="3"/>
              <c:layout>
                <c:manualLayout>
                  <c:x val="-3.8903903903903907E-2"/>
                  <c:y val="6.36849983595800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39C-4B06-B112-425DCFC53396}"/>
                </c:ext>
              </c:extLst>
            </c:dLbl>
            <c:dLbl>
              <c:idx val="4"/>
              <c:layout>
                <c:manualLayout>
                  <c:x val="-5.0915915915915974E-2"/>
                  <c:y val="6.393331692913385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39C-4B06-B112-425DCFC53396}"/>
                </c:ext>
              </c:extLst>
            </c:dLbl>
            <c:dLbl>
              <c:idx val="6"/>
              <c:layout>
                <c:manualLayout>
                  <c:x val="-1.7882882882882884E-2"/>
                  <c:y val="6.88933316929133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39C-4B06-B112-425DCFC53396}"/>
                </c:ext>
              </c:extLst>
            </c:dLbl>
            <c:dLbl>
              <c:idx val="7"/>
              <c:layout>
                <c:manualLayout>
                  <c:x val="-4.3408408408408407E-2"/>
                  <c:y val="3.7643331692913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9C-4B06-B112-425DCFC53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Sheet1!$B$92:$K$93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Sheet1!$B$94:$K$94</c:f>
              <c:numCache>
                <c:formatCode>0.00</c:formatCode>
                <c:ptCount val="10"/>
                <c:pt idx="1">
                  <c:v>4.6129530682506985</c:v>
                </c:pt>
                <c:pt idx="2">
                  <c:v>3.7639190072351849</c:v>
                </c:pt>
                <c:pt idx="3">
                  <c:v>5.716116179981098</c:v>
                </c:pt>
                <c:pt idx="4">
                  <c:v>2.9726936457495174</c:v>
                </c:pt>
                <c:pt idx="5">
                  <c:v>0.20429964861905647</c:v>
                </c:pt>
                <c:pt idx="6">
                  <c:v>7.7423076904237709</c:v>
                </c:pt>
                <c:pt idx="7">
                  <c:v>6.349950560109531</c:v>
                </c:pt>
                <c:pt idx="8">
                  <c:v>6.7468007976656699</c:v>
                </c:pt>
                <c:pt idx="9">
                  <c:v>2.2701523400050467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17-457A-81BF-63822A77F031}"/>
            </c:ext>
          </c:extLst>
        </c:ser>
        <c:ser>
          <c:idx val="1"/>
          <c:order val="1"/>
          <c:tx>
            <c:strRef>
              <c:f>Sheet1!$A$95</c:f>
              <c:strCache>
                <c:ptCount val="1"/>
                <c:pt idx="0">
                  <c:v>New base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8103098954735947E-2"/>
                  <c:y val="-4.3749900580609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9C-4B06-B112-425DCFC53396}"/>
                </c:ext>
              </c:extLst>
            </c:dLbl>
            <c:dLbl>
              <c:idx val="2"/>
              <c:layout>
                <c:manualLayout>
                  <c:x val="-3.139639639639645E-2"/>
                  <c:y val="-4.023334973753281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39C-4B06-B112-425DCFC53396}"/>
                </c:ext>
              </c:extLst>
            </c:dLbl>
            <c:dLbl>
              <c:idx val="3"/>
              <c:layout>
                <c:manualLayout>
                  <c:x val="-2.388888888888889E-2"/>
                  <c:y val="-4.0481668307086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39C-4B06-B112-425DCFC53396}"/>
                </c:ext>
              </c:extLst>
            </c:dLbl>
            <c:dLbl>
              <c:idx val="5"/>
              <c:layout>
                <c:manualLayout>
                  <c:x val="-1.1876876876876876E-2"/>
                  <c:y val="8.997498359579957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39C-4B06-B112-425DCFC53396}"/>
                </c:ext>
              </c:extLst>
            </c:dLbl>
            <c:dLbl>
              <c:idx val="8"/>
              <c:layout>
                <c:manualLayout>
                  <c:x val="-5.3918918918918916E-2"/>
                  <c:y val="5.5872498359580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39C-4B06-B112-425DCFC53396}"/>
                </c:ext>
              </c:extLst>
            </c:dLbl>
            <c:dLbl>
              <c:idx val="9"/>
              <c:layout>
                <c:manualLayout>
                  <c:x val="-1.0589368896455622E-2"/>
                  <c:y val="2.722666502624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39C-4B06-B112-425DCFC53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Sheet1!$B$92:$K$93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Sheet1!$B$95:$K$95</c:f>
              <c:numCache>
                <c:formatCode>0.00</c:formatCode>
                <c:ptCount val="10"/>
                <c:pt idx="1">
                  <c:v>4.9508902192462001</c:v>
                </c:pt>
                <c:pt idx="2">
                  <c:v>3.0740148777829552</c:v>
                </c:pt>
                <c:pt idx="3">
                  <c:v>5.7424074887884879</c:v>
                </c:pt>
                <c:pt idx="4">
                  <c:v>3.5121479132034104</c:v>
                </c:pt>
                <c:pt idx="5">
                  <c:v>2.5246524491297009E-3</c:v>
                </c:pt>
                <c:pt idx="6">
                  <c:v>8.5893734497567955</c:v>
                </c:pt>
                <c:pt idx="7">
                  <c:v>7.3732249985143312</c:v>
                </c:pt>
                <c:pt idx="8">
                  <c:v>6.3858216778821282</c:v>
                </c:pt>
                <c:pt idx="9">
                  <c:v>-1.9930594112855176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17-457A-81BF-63822A77F03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08519312"/>
        <c:axId val="1208511824"/>
      </c:lineChart>
      <c:catAx>
        <c:axId val="120851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511824"/>
        <c:crosses val="autoZero"/>
        <c:auto val="1"/>
        <c:lblAlgn val="ctr"/>
        <c:lblOffset val="100"/>
        <c:noMultiLvlLbl val="0"/>
      </c:catAx>
      <c:valAx>
        <c:axId val="120851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51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u="none" strike="noStrike" baseline="0" dirty="0">
                <a:solidFill>
                  <a:srgbClr val="002060"/>
                </a:solidFill>
                <a:effectLst/>
              </a:rPr>
              <a:t>GDP </a:t>
            </a:r>
            <a:r>
              <a:rPr lang="en-US" sz="2800" b="1" dirty="0">
                <a:solidFill>
                  <a:srgbClr val="002060"/>
                </a:solidFill>
              </a:rPr>
              <a:t>growth rate </a:t>
            </a:r>
            <a:r>
              <a:rPr lang="en-US" sz="2800" b="1" i="0" u="none" strike="noStrike" baseline="0" dirty="0">
                <a:solidFill>
                  <a:srgbClr val="002060"/>
                </a:solidFill>
                <a:effectLst/>
              </a:rPr>
              <a:t>(</a:t>
            </a:r>
            <a:r>
              <a:rPr lang="en-US" sz="2800" b="1" i="0" u="none" strike="noStrike" baseline="0" dirty="0" smtClean="0">
                <a:solidFill>
                  <a:srgbClr val="002060"/>
                </a:solidFill>
                <a:effectLst/>
              </a:rPr>
              <a:t>purchaser </a:t>
            </a:r>
            <a:r>
              <a:rPr lang="en-US" sz="2800" b="1" i="0" u="none" strike="noStrike" baseline="0" dirty="0">
                <a:solidFill>
                  <a:srgbClr val="002060"/>
                </a:solidFill>
                <a:effectLst/>
              </a:rPr>
              <a:t>price) </a:t>
            </a:r>
            <a:endParaRPr lang="en-US" sz="28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2842082239720035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469791970448131E-2"/>
          <c:y val="0.19084415123785203"/>
          <c:w val="0.91333576358510737"/>
          <c:h val="0.78765818968574874"/>
        </c:manualLayout>
      </c:layout>
      <c:lineChart>
        <c:grouping val="standard"/>
        <c:varyColors val="0"/>
        <c:ser>
          <c:idx val="0"/>
          <c:order val="0"/>
          <c:tx>
            <c:strRef>
              <c:f>Sheet1!$A$105</c:f>
              <c:strCache>
                <c:ptCount val="1"/>
                <c:pt idx="0">
                  <c:v>Old base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3.2426727909011376E-2"/>
                  <c:y val="5.5281620202879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3CC-4968-9F37-726158BA2F78}"/>
                </c:ext>
              </c:extLst>
            </c:dLbl>
            <c:dLbl>
              <c:idx val="3"/>
              <c:layout>
                <c:manualLayout>
                  <c:x val="-3.2426727909011376E-2"/>
                  <c:y val="6.429062921188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3CC-4968-9F37-726158BA2F78}"/>
                </c:ext>
              </c:extLst>
            </c:dLbl>
            <c:dLbl>
              <c:idx val="4"/>
              <c:layout>
                <c:manualLayout>
                  <c:x val="-4.7858826674443418E-2"/>
                  <c:y val="1.02365751578349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3CC-4968-9F37-726158BA2F78}"/>
                </c:ext>
              </c:extLst>
            </c:dLbl>
            <c:dLbl>
              <c:idx val="6"/>
              <c:layout>
                <c:manualLayout>
                  <c:x val="-9.278579760863338E-3"/>
                  <c:y val="5.5281620202880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CC-4968-9F37-726158BA2F78}"/>
                </c:ext>
              </c:extLst>
            </c:dLbl>
            <c:dLbl>
              <c:idx val="8"/>
              <c:layout>
                <c:manualLayout>
                  <c:x val="-5.2488456304072992E-2"/>
                  <c:y val="5.75338724551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3CC-4968-9F37-726158BA2F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Sheet1!$B$104:$K$104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Sheet1!$B$105:$K$105</c:f>
              <c:numCache>
                <c:formatCode>0.00</c:formatCode>
                <c:ptCount val="10"/>
                <c:pt idx="1">
                  <c:v>4.7812348768541302</c:v>
                </c:pt>
                <c:pt idx="2">
                  <c:v>4.1288570376271787</c:v>
                </c:pt>
                <c:pt idx="3">
                  <c:v>5.9889492410728185</c:v>
                </c:pt>
                <c:pt idx="4">
                  <c:v>3.3229054377301845</c:v>
                </c:pt>
                <c:pt idx="5">
                  <c:v>0.58867850353385964</c:v>
                </c:pt>
                <c:pt idx="6">
                  <c:v>8.2234994835563562</c:v>
                </c:pt>
                <c:pt idx="7">
                  <c:v>6.6575326683180505</c:v>
                </c:pt>
                <c:pt idx="8">
                  <c:v>7.0514015381660453</c:v>
                </c:pt>
                <c:pt idx="9">
                  <c:v>2.2799999999999998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9B-45DA-AFBA-C98C5E176BB0}"/>
            </c:ext>
          </c:extLst>
        </c:ser>
        <c:ser>
          <c:idx val="1"/>
          <c:order val="1"/>
          <c:tx>
            <c:strRef>
              <c:f>Sheet1!$A$106</c:f>
              <c:strCache>
                <c:ptCount val="1"/>
                <c:pt idx="0">
                  <c:v>New base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4.7222222222222223E-3"/>
                  <c:y val="-1.87499113286516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3CC-4968-9F37-726158BA2F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Sheet1!$B$104:$K$104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Sheet1!$B$106:$K$106</c:f>
              <c:numCache>
                <c:formatCode>0.00</c:formatCode>
                <c:ptCount val="10"/>
                <c:pt idx="1">
                  <c:v>4.6701221485016369</c:v>
                </c:pt>
                <c:pt idx="2">
                  <c:v>3.5251531738196897</c:v>
                </c:pt>
                <c:pt idx="3">
                  <c:v>6.0114828408074859</c:v>
                </c:pt>
                <c:pt idx="4">
                  <c:v>3.9760532739822891</c:v>
                </c:pt>
                <c:pt idx="5">
                  <c:v>0.43311371777683</c:v>
                </c:pt>
                <c:pt idx="6">
                  <c:v>8.9772793542130032</c:v>
                </c:pt>
                <c:pt idx="7">
                  <c:v>7.6223761076818732</c:v>
                </c:pt>
                <c:pt idx="8">
                  <c:v>6.656996505492276</c:v>
                </c:pt>
                <c:pt idx="9">
                  <c:v>-1.877712350365857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9B-45DA-AFBA-C98C5E176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9344416"/>
        <c:axId val="539347368"/>
      </c:lineChart>
      <c:catAx>
        <c:axId val="53934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347368"/>
        <c:crosses val="autoZero"/>
        <c:auto val="1"/>
        <c:lblAlgn val="ctr"/>
        <c:lblOffset val="100"/>
        <c:noMultiLvlLbl val="0"/>
      </c:catAx>
      <c:valAx>
        <c:axId val="539347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34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>
                <a:solidFill>
                  <a:schemeClr val="tx1"/>
                </a:solidFill>
              </a:rPr>
              <a:t>NOMINAL PER CAPITA GDP (in </a:t>
            </a:r>
            <a:r>
              <a:rPr lang="en-US" sz="2800" dirty="0" smtClean="0">
                <a:solidFill>
                  <a:schemeClr val="tx1"/>
                </a:solidFill>
              </a:rPr>
              <a:t>US $)</a:t>
            </a:r>
            <a:endParaRPr lang="en-US" sz="2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4351930346823485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034809715364849E-2"/>
          <c:y val="0.17395485564304461"/>
          <c:w val="0.90359614074757932"/>
          <c:h val="0.63596150481189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Old base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Sheet2!$B$1:$K$2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Sheet2!$B$3:$K$3</c:f>
              <c:numCache>
                <c:formatCode>0</c:formatCode>
                <c:ptCount val="10"/>
                <c:pt idx="0">
                  <c:v>713.90442399604933</c:v>
                </c:pt>
                <c:pt idx="1">
                  <c:v>702.04500578853037</c:v>
                </c:pt>
                <c:pt idx="2">
                  <c:v>708.08277107853962</c:v>
                </c:pt>
                <c:pt idx="3">
                  <c:v>725.21636229237197</c:v>
                </c:pt>
                <c:pt idx="4">
                  <c:v>765.91374459221652</c:v>
                </c:pt>
                <c:pt idx="5">
                  <c:v>747.7915916011217</c:v>
                </c:pt>
                <c:pt idx="6">
                  <c:v>876.93514881087196</c:v>
                </c:pt>
                <c:pt idx="7">
                  <c:v>1002.4590990754982</c:v>
                </c:pt>
                <c:pt idx="8">
                  <c:v>1038.8728121277491</c:v>
                </c:pt>
                <c:pt idx="9">
                  <c:v>1084.9552252642434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2B-4AC8-A217-FA7D923CE382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New base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Sheet2!$B$1:$K$2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Sheet2!$B$4:$K$4</c:f>
              <c:numCache>
                <c:formatCode>0</c:formatCode>
                <c:ptCount val="10"/>
                <c:pt idx="0">
                  <c:v>814.31858402471687</c:v>
                </c:pt>
                <c:pt idx="1">
                  <c:v>808.24075729974686</c:v>
                </c:pt>
                <c:pt idx="2">
                  <c:v>814.30857492029463</c:v>
                </c:pt>
                <c:pt idx="3">
                  <c:v>824.14418321467178</c:v>
                </c:pt>
                <c:pt idx="4">
                  <c:v>871.44022573624409</c:v>
                </c:pt>
                <c:pt idx="5">
                  <c:v>865.61793539188034</c:v>
                </c:pt>
                <c:pt idx="6">
                  <c:v>1008.9601230105789</c:v>
                </c:pt>
                <c:pt idx="7">
                  <c:v>1137.776922975748</c:v>
                </c:pt>
                <c:pt idx="8">
                  <c:v>1159.0827318931683</c:v>
                </c:pt>
                <c:pt idx="9">
                  <c:v>1134.2512839265937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2B-4AC8-A217-FA7D923CE3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262473599"/>
        <c:axId val="1262475263"/>
      </c:barChart>
      <c:catAx>
        <c:axId val="1262473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2475263"/>
        <c:crosses val="autoZero"/>
        <c:auto val="1"/>
        <c:lblAlgn val="ctr"/>
        <c:lblOffset val="100"/>
        <c:noMultiLvlLbl val="0"/>
      </c:catAx>
      <c:valAx>
        <c:axId val="1262475263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2473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505662788908742"/>
          <c:y val="0.17136914135733036"/>
          <c:w val="0.3301843515870303"/>
          <c:h val="5.68455193100862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>
                <a:solidFill>
                  <a:srgbClr val="002060"/>
                </a:solidFill>
              </a:rPr>
              <a:t>Nominal per capita GNI </a:t>
            </a:r>
            <a:r>
              <a:rPr lang="en-US" sz="2800" dirty="0" smtClean="0">
                <a:solidFill>
                  <a:srgbClr val="002060"/>
                </a:solidFill>
              </a:rPr>
              <a:t>(in US </a:t>
            </a:r>
            <a:r>
              <a:rPr lang="en-US" sz="2800" dirty="0">
                <a:solidFill>
                  <a:srgbClr val="002060"/>
                </a:solidFill>
              </a:rPr>
              <a:t>$)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Sheet1!$A$115</c:f>
              <c:strCache>
                <c:ptCount val="1"/>
                <c:pt idx="0">
                  <c:v>Old base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7"/>
              <c:layout>
                <c:manualLayout>
                  <c:x val="-2.976190476190476E-3"/>
                  <c:y val="-4.3650289398925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5A-434F-9FBC-F95D58B32A44}"/>
                </c:ext>
              </c:extLst>
            </c:dLbl>
            <c:dLbl>
              <c:idx val="8"/>
              <c:layout>
                <c:manualLayout>
                  <c:x val="-4.4642857142858233E-3"/>
                  <c:y val="4.76190476190476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5A-434F-9FBC-F95D58B32A44}"/>
                </c:ext>
              </c:extLst>
            </c:dLbl>
            <c:dLbl>
              <c:idx val="9"/>
              <c:layout>
                <c:manualLayout>
                  <c:x val="-1.3392857142857035E-2"/>
                  <c:y val="7.2463768115942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E5A-434F-9FBC-F95D58B32A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Sheet1!$B$114:$K$114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Sheet1!$B$115:$K$115</c:f>
              <c:numCache>
                <c:formatCode>0</c:formatCode>
                <c:ptCount val="10"/>
                <c:pt idx="0">
                  <c:v>717.84716807778818</c:v>
                </c:pt>
                <c:pt idx="1">
                  <c:v>707.69476015856276</c:v>
                </c:pt>
                <c:pt idx="2">
                  <c:v>713.54639385171322</c:v>
                </c:pt>
                <c:pt idx="3">
                  <c:v>737.30676200454911</c:v>
                </c:pt>
                <c:pt idx="4">
                  <c:v>778.22593229716995</c:v>
                </c:pt>
                <c:pt idx="5">
                  <c:v>759.07711784818878</c:v>
                </c:pt>
                <c:pt idx="6">
                  <c:v>887.09807347866581</c:v>
                </c:pt>
                <c:pt idx="7">
                  <c:v>1009.9044506780846</c:v>
                </c:pt>
                <c:pt idx="8">
                  <c:v>1050.8828548495692</c:v>
                </c:pt>
                <c:pt idx="9">
                  <c:v>1097.4292485743931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E-429F-88E8-F6A58188333A}"/>
            </c:ext>
          </c:extLst>
        </c:ser>
        <c:ser>
          <c:idx val="1"/>
          <c:order val="1"/>
          <c:tx>
            <c:strRef>
              <c:f>Sheet1!$A$116</c:f>
              <c:strCache>
                <c:ptCount val="1"/>
                <c:pt idx="0">
                  <c:v>New base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Sheet1!$B$114:$K$114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Sheet1!$B$116:$K$116</c:f>
              <c:numCache>
                <c:formatCode>0</c:formatCode>
                <c:ptCount val="10"/>
                <c:pt idx="0">
                  <c:v>818.26132810645572</c:v>
                </c:pt>
                <c:pt idx="1">
                  <c:v>813.89051166977936</c:v>
                </c:pt>
                <c:pt idx="2">
                  <c:v>819.772197693468</c:v>
                </c:pt>
                <c:pt idx="3">
                  <c:v>836.23458292684882</c:v>
                </c:pt>
                <c:pt idx="4">
                  <c:v>883.75241344119775</c:v>
                </c:pt>
                <c:pt idx="5">
                  <c:v>876.9034681963509</c:v>
                </c:pt>
                <c:pt idx="6">
                  <c:v>1019.1230476783726</c:v>
                </c:pt>
                <c:pt idx="7">
                  <c:v>1145.2222202565902</c:v>
                </c:pt>
                <c:pt idx="8">
                  <c:v>1171.071646299155</c:v>
                </c:pt>
                <c:pt idx="9">
                  <c:v>1147.5106674314657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4E-429F-88E8-F6A5818833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539340152"/>
        <c:axId val="539341136"/>
      </c:barChart>
      <c:catAx>
        <c:axId val="53934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341136"/>
        <c:crosses val="autoZero"/>
        <c:auto val="1"/>
        <c:lblAlgn val="ctr"/>
        <c:lblOffset val="100"/>
        <c:noMultiLvlLbl val="0"/>
      </c:catAx>
      <c:valAx>
        <c:axId val="53934113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340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>
                <a:solidFill>
                  <a:srgbClr val="002060"/>
                </a:solidFill>
              </a:rPr>
              <a:t>Nominal per capita</a:t>
            </a:r>
            <a:r>
              <a:rPr lang="en-US" sz="2800" baseline="0" dirty="0">
                <a:solidFill>
                  <a:srgbClr val="002060"/>
                </a:solidFill>
              </a:rPr>
              <a:t> GNDI </a:t>
            </a:r>
            <a:r>
              <a:rPr lang="en-US" sz="2800" baseline="0" dirty="0" smtClean="0">
                <a:solidFill>
                  <a:srgbClr val="002060"/>
                </a:solidFill>
              </a:rPr>
              <a:t>(in </a:t>
            </a:r>
            <a:r>
              <a:rPr lang="en-US" sz="2800" baseline="0" dirty="0">
                <a:solidFill>
                  <a:srgbClr val="002060"/>
                </a:solidFill>
              </a:rPr>
              <a:t>us $)</a:t>
            </a:r>
            <a:endParaRPr lang="en-US" sz="2800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28300281909206E-2"/>
          <c:y val="0.18351124859392573"/>
          <c:w val="0.90002563915621658"/>
          <c:h val="0.730329771278590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Sheet2!$A$23</c:f>
              <c:strCache>
                <c:ptCount val="1"/>
                <c:pt idx="0">
                  <c:v>Old base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Sheet2!$B$22:$K$22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Sheet2!$B$23:$K$23</c:f>
              <c:numCache>
                <c:formatCode>0</c:formatCode>
                <c:ptCount val="10"/>
                <c:pt idx="0">
                  <c:v>878.62922591508197</c:v>
                </c:pt>
                <c:pt idx="1">
                  <c:v>902.02238105632705</c:v>
                </c:pt>
                <c:pt idx="2">
                  <c:v>921.45843592747042</c:v>
                </c:pt>
                <c:pt idx="3">
                  <c:v>970.42721209903959</c:v>
                </c:pt>
                <c:pt idx="4">
                  <c:v>1033.4969461060873</c:v>
                </c:pt>
                <c:pt idx="5">
                  <c:v>1017.3458363715633</c:v>
                </c:pt>
                <c:pt idx="6">
                  <c:v>1166.3938242334725</c:v>
                </c:pt>
                <c:pt idx="7">
                  <c:v>1294.5737463196799</c:v>
                </c:pt>
                <c:pt idx="8">
                  <c:v>1349.6735484833268</c:v>
                </c:pt>
                <c:pt idx="9">
                  <c:v>1387.9141536471275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CA-447E-90DB-250D23E901D2}"/>
            </c:ext>
          </c:extLst>
        </c:ser>
        <c:ser>
          <c:idx val="1"/>
          <c:order val="1"/>
          <c:tx>
            <c:strRef>
              <c:f>Sheet2!$A$24</c:f>
              <c:strCache>
                <c:ptCount val="1"/>
                <c:pt idx="0">
                  <c:v>New base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Sheet2!$B$22:$K$22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Sheet2!$B$24:$K$24</c:f>
              <c:numCache>
                <c:formatCode>0</c:formatCode>
                <c:ptCount val="10"/>
                <c:pt idx="0">
                  <c:v>979.0433859437494</c:v>
                </c:pt>
                <c:pt idx="1">
                  <c:v>1008.2181325675435</c:v>
                </c:pt>
                <c:pt idx="2">
                  <c:v>1027.6842397692253</c:v>
                </c:pt>
                <c:pt idx="3">
                  <c:v>1069.3550330213395</c:v>
                </c:pt>
                <c:pt idx="4">
                  <c:v>1139.023427250115</c:v>
                </c:pt>
                <c:pt idx="5">
                  <c:v>1135.1721867197255</c:v>
                </c:pt>
                <c:pt idx="6">
                  <c:v>1298.4187984331793</c:v>
                </c:pt>
                <c:pt idx="7">
                  <c:v>1429.8915158981856</c:v>
                </c:pt>
                <c:pt idx="8">
                  <c:v>1469.8623631855667</c:v>
                </c:pt>
                <c:pt idx="9">
                  <c:v>1430.0114261030044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CA-447E-90DB-250D23E90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70"/>
        <c:overlap val="-28"/>
        <c:axId val="1268760959"/>
        <c:axId val="1268762207"/>
      </c:barChart>
      <c:catAx>
        <c:axId val="126876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8762207"/>
        <c:crosses val="autoZero"/>
        <c:auto val="1"/>
        <c:lblAlgn val="ctr"/>
        <c:lblOffset val="100"/>
        <c:noMultiLvlLbl val="0"/>
      </c:catAx>
      <c:valAx>
        <c:axId val="1268762207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8760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751220681367298"/>
          <c:y val="0.15708342707161607"/>
          <c:w val="0.34527861432577123"/>
          <c:h val="5.4464566929133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8382209031123"/>
          <c:y val="0.17393821738381807"/>
          <c:w val="0.87090417574157719"/>
          <c:h val="0.61403507708276239"/>
        </c:manualLayout>
      </c:layout>
      <c:lineChart>
        <c:grouping val="standard"/>
        <c:varyColors val="0"/>
        <c:ser>
          <c:idx val="0"/>
          <c:order val="0"/>
          <c:tx>
            <c:strRef>
              <c:f>Sheet1!$A$125</c:f>
              <c:strCache>
                <c:ptCount val="1"/>
                <c:pt idx="0">
                  <c:v>Old base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Sheet1!$B$124:$K$124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Sheet1!$B$125:$K$125</c:f>
              <c:numCache>
                <c:formatCode>0.0</c:formatCode>
                <c:ptCount val="10"/>
                <c:pt idx="0">
                  <c:v>86.03290723494635</c:v>
                </c:pt>
                <c:pt idx="1">
                  <c:v>89.013293890334282</c:v>
                </c:pt>
                <c:pt idx="2">
                  <c:v>89.446549355019727</c:v>
                </c:pt>
                <c:pt idx="3">
                  <c:v>88.07723918856756</c:v>
                </c:pt>
                <c:pt idx="4">
                  <c:v>90.793916420350953</c:v>
                </c:pt>
                <c:pt idx="5">
                  <c:v>95.932659067228172</c:v>
                </c:pt>
                <c:pt idx="6">
                  <c:v>86.56918297198149</c:v>
                </c:pt>
                <c:pt idx="7">
                  <c:v>83.368462020713878</c:v>
                </c:pt>
                <c:pt idx="8">
                  <c:v>81.02706227238204</c:v>
                </c:pt>
                <c:pt idx="9">
                  <c:v>81.896377798976346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82-43EC-BF35-E65CB206F817}"/>
            </c:ext>
          </c:extLst>
        </c:ser>
        <c:ser>
          <c:idx val="1"/>
          <c:order val="1"/>
          <c:tx>
            <c:strRef>
              <c:f>Sheet1!$A$126</c:f>
              <c:strCache>
                <c:ptCount val="1"/>
                <c:pt idx="0">
                  <c:v>New base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Sheet1!$B$124:$K$124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Sheet1!$B$126:$K$126</c:f>
              <c:numCache>
                <c:formatCode>0.0</c:formatCode>
                <c:ptCount val="10"/>
                <c:pt idx="0">
                  <c:v>92.874173974959334</c:v>
                </c:pt>
                <c:pt idx="1">
                  <c:v>90.879378753637724</c:v>
                </c:pt>
                <c:pt idx="2">
                  <c:v>91.821045804407788</c:v>
                </c:pt>
                <c:pt idx="3">
                  <c:v>90.635295504576732</c:v>
                </c:pt>
                <c:pt idx="4">
                  <c:v>92.374743306317271</c:v>
                </c:pt>
                <c:pt idx="5">
                  <c:v>96.357155249574205</c:v>
                </c:pt>
                <c:pt idx="6">
                  <c:v>87.015257179130671</c:v>
                </c:pt>
                <c:pt idx="7">
                  <c:v>85.208399861159691</c:v>
                </c:pt>
                <c:pt idx="8">
                  <c:v>84.329297613978639</c:v>
                </c:pt>
                <c:pt idx="9">
                  <c:v>91.133565700685097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82-43EC-BF35-E65CB206F81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24835240"/>
        <c:axId val="524833600"/>
      </c:lineChart>
      <c:catAx>
        <c:axId val="524835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833600"/>
        <c:crosses val="autoZero"/>
        <c:auto val="1"/>
        <c:lblAlgn val="ctr"/>
        <c:lblOffset val="100"/>
        <c:noMultiLvlLbl val="0"/>
      </c:catAx>
      <c:valAx>
        <c:axId val="52483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835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27034120734902"/>
          <c:y val="0.94231718431029476"/>
          <c:w val="0.28545919718750751"/>
          <c:h val="5.30531860600758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rgbClr val="002060"/>
                </a:solidFill>
              </a:rPr>
              <a:t>Gross </a:t>
            </a:r>
            <a:r>
              <a:rPr lang="en-US" sz="2800" b="1" dirty="0" smtClean="0">
                <a:solidFill>
                  <a:srgbClr val="002060"/>
                </a:solidFill>
              </a:rPr>
              <a:t>Domestic </a:t>
            </a:r>
            <a:r>
              <a:rPr lang="en-US" sz="2800" b="1" dirty="0">
                <a:solidFill>
                  <a:srgbClr val="002060"/>
                </a:solidFill>
              </a:rPr>
              <a:t>Saving as percentage of GDP </a:t>
            </a:r>
          </a:p>
        </c:rich>
      </c:tx>
      <c:layout>
        <c:manualLayout>
          <c:xMode val="edge"/>
          <c:yMode val="edge"/>
          <c:x val="0.15885229990932215"/>
          <c:y val="3.9065761522735293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Sheet1!$A$144</c:f>
              <c:strCache>
                <c:ptCount val="1"/>
                <c:pt idx="0">
                  <c:v>Old base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Sheet1!$B$143:$K$143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Sheet1!$B$144:$K$144</c:f>
              <c:numCache>
                <c:formatCode>0.0</c:formatCode>
                <c:ptCount val="10"/>
                <c:pt idx="0">
                  <c:v>13.967092765053646</c:v>
                </c:pt>
                <c:pt idx="1">
                  <c:v>10.986706109665706</c:v>
                </c:pt>
                <c:pt idx="2">
                  <c:v>10.553450644980279</c:v>
                </c:pt>
                <c:pt idx="3">
                  <c:v>11.92276081143244</c:v>
                </c:pt>
                <c:pt idx="4">
                  <c:v>9.2060835796490448</c:v>
                </c:pt>
                <c:pt idx="5">
                  <c:v>4.0673409327718213</c:v>
                </c:pt>
                <c:pt idx="6">
                  <c:v>13.430817028018513</c:v>
                </c:pt>
                <c:pt idx="7">
                  <c:v>16.631537979286112</c:v>
                </c:pt>
                <c:pt idx="8">
                  <c:v>18.97293772761795</c:v>
                </c:pt>
                <c:pt idx="9">
                  <c:v>18.103622201023665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B4-4819-AB5E-C9B424CDD9F0}"/>
            </c:ext>
          </c:extLst>
        </c:ser>
        <c:ser>
          <c:idx val="1"/>
          <c:order val="1"/>
          <c:tx>
            <c:strRef>
              <c:f>Sheet1!$A$145</c:f>
              <c:strCache>
                <c:ptCount val="1"/>
                <c:pt idx="0">
                  <c:v>New base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Sheet1!$B$143:$K$143</c:f>
              <c:strCache>
                <c:ptCount val="10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</c:strCache>
            </c:strRef>
          </c:cat>
          <c:val>
            <c:numRef>
              <c:f>Sheet1!$B$145:$K$145</c:f>
              <c:numCache>
                <c:formatCode>0.0</c:formatCode>
                <c:ptCount val="10"/>
                <c:pt idx="0">
                  <c:v>7.1258260250406575</c:v>
                </c:pt>
                <c:pt idx="1">
                  <c:v>9.120621246362278</c:v>
                </c:pt>
                <c:pt idx="2">
                  <c:v>8.1789541955922083</c:v>
                </c:pt>
                <c:pt idx="3">
                  <c:v>9.3647044954232701</c:v>
                </c:pt>
                <c:pt idx="4">
                  <c:v>7.6252566936827293</c:v>
                </c:pt>
                <c:pt idx="5">
                  <c:v>3.642844750425799</c:v>
                </c:pt>
                <c:pt idx="6">
                  <c:v>12.984742820869336</c:v>
                </c:pt>
                <c:pt idx="7">
                  <c:v>14.791600138840305</c:v>
                </c:pt>
                <c:pt idx="8">
                  <c:v>15.670702386021365</c:v>
                </c:pt>
                <c:pt idx="9">
                  <c:v>8.8664342993149283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B4-4819-AB5E-C9B424CDD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4805392"/>
        <c:axId val="524801784"/>
      </c:lineChart>
      <c:catAx>
        <c:axId val="52480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801784"/>
        <c:crosses val="autoZero"/>
        <c:auto val="1"/>
        <c:lblAlgn val="ctr"/>
        <c:lblOffset val="100"/>
        <c:noMultiLvlLbl val="0"/>
      </c:catAx>
      <c:valAx>
        <c:axId val="524801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80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u="none" strike="noStrike" baseline="0" dirty="0">
                <a:solidFill>
                  <a:srgbClr val="002060"/>
                </a:solidFill>
                <a:effectLst/>
              </a:rPr>
              <a:t> Tax Revenue as a percentage of GDP</a:t>
            </a:r>
            <a:r>
              <a:rPr lang="en-US" sz="2800" b="1" i="0" u="none" strike="noStrike" baseline="0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6267351997666959"/>
          <c:y val="1.4492753623188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Sheet1!$A$159</c:f>
              <c:strCache>
                <c:ptCount val="1"/>
                <c:pt idx="0">
                  <c:v>Old base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Sheet1!$B$158:$J$158</c:f>
              <c:strCache>
                <c:ptCount val="9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</c:strCache>
            </c:strRef>
          </c:cat>
          <c:val>
            <c:numRef>
              <c:f>Sheet1!$B$159:$J$159</c:f>
              <c:numCache>
                <c:formatCode>0.0</c:formatCode>
                <c:ptCount val="9"/>
                <c:pt idx="0">
                  <c:v>12.569764202116518</c:v>
                </c:pt>
                <c:pt idx="1">
                  <c:v>13.861863672440009</c:v>
                </c:pt>
                <c:pt idx="2">
                  <c:v>15.288606692022929</c:v>
                </c:pt>
                <c:pt idx="3">
                  <c:v>15.90403349458667</c:v>
                </c:pt>
                <c:pt idx="4">
                  <c:v>16.709762239081734</c:v>
                </c:pt>
                <c:pt idx="5">
                  <c:v>18.687451812620999</c:v>
                </c:pt>
                <c:pt idx="6">
                  <c:v>20.470661857286395</c:v>
                </c:pt>
                <c:pt idx="7">
                  <c:v>21.757968945661986</c:v>
                </c:pt>
                <c:pt idx="8">
                  <c:v>21.909318562195107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52-4C76-889B-6D4368D9D79C}"/>
            </c:ext>
          </c:extLst>
        </c:ser>
        <c:ser>
          <c:idx val="1"/>
          <c:order val="1"/>
          <c:tx>
            <c:strRef>
              <c:f>Sheet1!$A$160</c:f>
              <c:strCache>
                <c:ptCount val="1"/>
                <c:pt idx="0">
                  <c:v>New base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Sheet1!$B$158:$J$158</c:f>
              <c:strCache>
                <c:ptCount val="9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</c:strCache>
            </c:strRef>
          </c:cat>
          <c:val>
            <c:numRef>
              <c:f>Sheet1!$B$160:$J$160</c:f>
              <c:numCache>
                <c:formatCode>0.0</c:formatCode>
                <c:ptCount val="9"/>
                <c:pt idx="0">
                  <c:v>11.019778313454012</c:v>
                </c:pt>
                <c:pt idx="1">
                  <c:v>12.040536281132939</c:v>
                </c:pt>
                <c:pt idx="2">
                  <c:v>13.294222025694774</c:v>
                </c:pt>
                <c:pt idx="3">
                  <c:v>13.994960531943548</c:v>
                </c:pt>
                <c:pt idx="4">
                  <c:v>14.686304567783756</c:v>
                </c:pt>
                <c:pt idx="5">
                  <c:v>16.143749756759266</c:v>
                </c:pt>
                <c:pt idx="6">
                  <c:v>17.792024176844766</c:v>
                </c:pt>
                <c:pt idx="7">
                  <c:v>19.082784093702283</c:v>
                </c:pt>
                <c:pt idx="8">
                  <c:v>18.891614620315352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52-4C76-889B-6D4368D9D79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41269312"/>
        <c:axId val="541272920"/>
      </c:lineChart>
      <c:catAx>
        <c:axId val="54126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72920"/>
        <c:crosses val="autoZero"/>
        <c:auto val="1"/>
        <c:lblAlgn val="ctr"/>
        <c:lblOffset val="100"/>
        <c:noMultiLvlLbl val="0"/>
      </c:catAx>
      <c:valAx>
        <c:axId val="541272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6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315375-5F66-4705-8D0B-C22621A4B25E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5EF7B5-D1F2-4935-9798-872BF0711ABC}">
      <dgm:prSet phldrT="[Text]" custT="1"/>
      <dgm:spPr/>
      <dgm:t>
        <a:bodyPr/>
        <a:lstStyle/>
        <a:p>
          <a:r>
            <a:rPr lang="en-US" sz="2000" b="1" dirty="0" smtClean="0"/>
            <a:t>This can be taken an opportunity to address the limitations regarding methodology, definitions and data sources</a:t>
          </a:r>
          <a:endParaRPr lang="en-US" sz="2000" b="1" dirty="0"/>
        </a:p>
      </dgm:t>
    </dgm:pt>
    <dgm:pt modelId="{4B523492-06DB-4218-BB03-A98A50E4FE19}" type="parTrans" cxnId="{DBA83B9B-0983-482C-AC99-D36B26A2EC5D}">
      <dgm:prSet/>
      <dgm:spPr/>
      <dgm:t>
        <a:bodyPr/>
        <a:lstStyle/>
        <a:p>
          <a:endParaRPr lang="en-US"/>
        </a:p>
      </dgm:t>
    </dgm:pt>
    <dgm:pt modelId="{00A74A44-3FAF-429C-BA27-21D0F07FCA9B}" type="sibTrans" cxnId="{DBA83B9B-0983-482C-AC99-D36B26A2EC5D}">
      <dgm:prSet/>
      <dgm:spPr/>
      <dgm:t>
        <a:bodyPr/>
        <a:lstStyle/>
        <a:p>
          <a:endParaRPr lang="en-US"/>
        </a:p>
      </dgm:t>
    </dgm:pt>
    <dgm:pt modelId="{2F098D6B-A173-44E3-B3D8-58458F76214D}">
      <dgm:prSet custT="1"/>
      <dgm:spPr/>
      <dgm:t>
        <a:bodyPr/>
        <a:lstStyle/>
        <a:p>
          <a:r>
            <a:rPr lang="en-US" sz="2000" b="1" dirty="0" smtClean="0"/>
            <a:t>Rebasing of the National Accounts Series is the process of replacing an old base year with a new and more recent base year for computing constant price estimates</a:t>
          </a:r>
          <a:endParaRPr lang="en-US" sz="2000" b="1" dirty="0"/>
        </a:p>
      </dgm:t>
    </dgm:pt>
    <dgm:pt modelId="{BB99552E-A9A7-4DE5-A130-23E2E161064F}" type="parTrans" cxnId="{6831AB86-38A2-4697-8722-22AD57CA07E1}">
      <dgm:prSet/>
      <dgm:spPr/>
      <dgm:t>
        <a:bodyPr/>
        <a:lstStyle/>
        <a:p>
          <a:endParaRPr lang="en-US"/>
        </a:p>
      </dgm:t>
    </dgm:pt>
    <dgm:pt modelId="{B7C43EA5-5752-4D19-8B00-D66958941A56}" type="sibTrans" cxnId="{6831AB86-38A2-4697-8722-22AD57CA07E1}">
      <dgm:prSet/>
      <dgm:spPr/>
      <dgm:t>
        <a:bodyPr/>
        <a:lstStyle/>
        <a:p>
          <a:endParaRPr lang="en-US"/>
        </a:p>
      </dgm:t>
    </dgm:pt>
    <dgm:pt modelId="{1CC3EB91-6153-431E-8E97-3E0E19A0A61E}" type="pres">
      <dgm:prSet presAssocID="{92315375-5F66-4705-8D0B-C22621A4B25E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4B841BF1-FE61-4B71-ADEE-39B7CBBC3382}" type="pres">
      <dgm:prSet presAssocID="{B25EF7B5-D1F2-4935-9798-872BF0711ABC}" presName="Accent2" presStyleCnt="0"/>
      <dgm:spPr/>
    </dgm:pt>
    <dgm:pt modelId="{91A9C6B4-5371-4488-8495-5A2ED7D3BBBD}" type="pres">
      <dgm:prSet presAssocID="{B25EF7B5-D1F2-4935-9798-872BF0711ABC}" presName="Accent" presStyleLbl="node1" presStyleIdx="0" presStyleCnt="2"/>
      <dgm:spPr/>
    </dgm:pt>
    <dgm:pt modelId="{CA242700-9649-4B90-923E-D63D2C587EA9}" type="pres">
      <dgm:prSet presAssocID="{B25EF7B5-D1F2-4935-9798-872BF0711ABC}" presName="ParentBackground2" presStyleCnt="0"/>
      <dgm:spPr/>
    </dgm:pt>
    <dgm:pt modelId="{B72C9C71-3FCA-4297-ABF9-9FA6CBFC8B5C}" type="pres">
      <dgm:prSet presAssocID="{B25EF7B5-D1F2-4935-9798-872BF0711ABC}" presName="ParentBackground" presStyleLbl="fgAcc1" presStyleIdx="0" presStyleCnt="2" custScaleX="150608" custScaleY="123480" custLinFactNeighborX="14659" custLinFactNeighborY="775"/>
      <dgm:spPr/>
      <dgm:t>
        <a:bodyPr/>
        <a:lstStyle/>
        <a:p>
          <a:endParaRPr lang="en-US"/>
        </a:p>
      </dgm:t>
    </dgm:pt>
    <dgm:pt modelId="{6E2D95AC-838C-4B6C-868A-BFE34BA14A1F}" type="pres">
      <dgm:prSet presAssocID="{B25EF7B5-D1F2-4935-9798-872BF0711ABC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1DC37-5D5E-42FC-A4FC-F1442200D8AA}" type="pres">
      <dgm:prSet presAssocID="{2F098D6B-A173-44E3-B3D8-58458F76214D}" presName="Accent1" presStyleCnt="0"/>
      <dgm:spPr/>
    </dgm:pt>
    <dgm:pt modelId="{736E75CF-BA0D-4EDF-A90D-E25C37981FC8}" type="pres">
      <dgm:prSet presAssocID="{2F098D6B-A173-44E3-B3D8-58458F76214D}" presName="Accent" presStyleLbl="node1" presStyleIdx="1" presStyleCnt="2" custLinFactNeighborX="-10896" custLinFactNeighborY="224"/>
      <dgm:spPr/>
    </dgm:pt>
    <dgm:pt modelId="{D293B0E4-1CE4-471D-BB5B-5E1D3D0FEB4C}" type="pres">
      <dgm:prSet presAssocID="{2F098D6B-A173-44E3-B3D8-58458F76214D}" presName="ParentBackground1" presStyleCnt="0"/>
      <dgm:spPr/>
    </dgm:pt>
    <dgm:pt modelId="{BE73264F-8CDF-4C08-B828-2676A31CF421}" type="pres">
      <dgm:prSet presAssocID="{2F098D6B-A173-44E3-B3D8-58458F76214D}" presName="ParentBackground" presStyleLbl="fgAcc1" presStyleIdx="1" presStyleCnt="2" custScaleX="139361" custScaleY="129352" custLinFactNeighborX="-30550" custLinFactNeighborY="-1955"/>
      <dgm:spPr/>
      <dgm:t>
        <a:bodyPr/>
        <a:lstStyle/>
        <a:p>
          <a:endParaRPr lang="en-US"/>
        </a:p>
      </dgm:t>
    </dgm:pt>
    <dgm:pt modelId="{2EBB5C18-8C1F-465F-8ACE-AE2BD45B7126}" type="pres">
      <dgm:prSet presAssocID="{2F098D6B-A173-44E3-B3D8-58458F76214D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C9E0E3-5C4D-458D-B412-037EB90141A7}" type="presOf" srcId="{92315375-5F66-4705-8D0B-C22621A4B25E}" destId="{1CC3EB91-6153-431E-8E97-3E0E19A0A61E}" srcOrd="0" destOrd="0" presId="urn:microsoft.com/office/officeart/2011/layout/CircleProcess"/>
    <dgm:cxn modelId="{DBA83B9B-0983-482C-AC99-D36B26A2EC5D}" srcId="{92315375-5F66-4705-8D0B-C22621A4B25E}" destId="{B25EF7B5-D1F2-4935-9798-872BF0711ABC}" srcOrd="1" destOrd="0" parTransId="{4B523492-06DB-4218-BB03-A98A50E4FE19}" sibTransId="{00A74A44-3FAF-429C-BA27-21D0F07FCA9B}"/>
    <dgm:cxn modelId="{C5EEF00B-1003-4F55-942A-FD57D907F85F}" type="presOf" srcId="{2F098D6B-A173-44E3-B3D8-58458F76214D}" destId="{BE73264F-8CDF-4C08-B828-2676A31CF421}" srcOrd="0" destOrd="0" presId="urn:microsoft.com/office/officeart/2011/layout/CircleProcess"/>
    <dgm:cxn modelId="{535726B9-A75D-4946-ACAA-5B596FD87F91}" type="presOf" srcId="{B25EF7B5-D1F2-4935-9798-872BF0711ABC}" destId="{6E2D95AC-838C-4B6C-868A-BFE34BA14A1F}" srcOrd="1" destOrd="0" presId="urn:microsoft.com/office/officeart/2011/layout/CircleProcess"/>
    <dgm:cxn modelId="{6831AB86-38A2-4697-8722-22AD57CA07E1}" srcId="{92315375-5F66-4705-8D0B-C22621A4B25E}" destId="{2F098D6B-A173-44E3-B3D8-58458F76214D}" srcOrd="0" destOrd="0" parTransId="{BB99552E-A9A7-4DE5-A130-23E2E161064F}" sibTransId="{B7C43EA5-5752-4D19-8B00-D66958941A56}"/>
    <dgm:cxn modelId="{DD868027-4E0C-42B9-BED4-AF088C1983DC}" type="presOf" srcId="{B25EF7B5-D1F2-4935-9798-872BF0711ABC}" destId="{B72C9C71-3FCA-4297-ABF9-9FA6CBFC8B5C}" srcOrd="0" destOrd="0" presId="urn:microsoft.com/office/officeart/2011/layout/CircleProcess"/>
    <dgm:cxn modelId="{C1645F49-66FF-4F61-AD95-B1E5F320B9BE}" type="presOf" srcId="{2F098D6B-A173-44E3-B3D8-58458F76214D}" destId="{2EBB5C18-8C1F-465F-8ACE-AE2BD45B7126}" srcOrd="1" destOrd="0" presId="urn:microsoft.com/office/officeart/2011/layout/CircleProcess"/>
    <dgm:cxn modelId="{BE7FF32C-AB0C-4F5C-BBBC-5350A5DAF1A8}" type="presParOf" srcId="{1CC3EB91-6153-431E-8E97-3E0E19A0A61E}" destId="{4B841BF1-FE61-4B71-ADEE-39B7CBBC3382}" srcOrd="0" destOrd="0" presId="urn:microsoft.com/office/officeart/2011/layout/CircleProcess"/>
    <dgm:cxn modelId="{C4E1AC3D-30E6-4B10-8D64-5954FFBBEF55}" type="presParOf" srcId="{4B841BF1-FE61-4B71-ADEE-39B7CBBC3382}" destId="{91A9C6B4-5371-4488-8495-5A2ED7D3BBBD}" srcOrd="0" destOrd="0" presId="urn:microsoft.com/office/officeart/2011/layout/CircleProcess"/>
    <dgm:cxn modelId="{E422583F-3C66-46F8-BB63-411D2B98B376}" type="presParOf" srcId="{1CC3EB91-6153-431E-8E97-3E0E19A0A61E}" destId="{CA242700-9649-4B90-923E-D63D2C587EA9}" srcOrd="1" destOrd="0" presId="urn:microsoft.com/office/officeart/2011/layout/CircleProcess"/>
    <dgm:cxn modelId="{F84A233F-B4E9-46DB-9AAB-8FDF803B838E}" type="presParOf" srcId="{CA242700-9649-4B90-923E-D63D2C587EA9}" destId="{B72C9C71-3FCA-4297-ABF9-9FA6CBFC8B5C}" srcOrd="0" destOrd="0" presId="urn:microsoft.com/office/officeart/2011/layout/CircleProcess"/>
    <dgm:cxn modelId="{C401C960-78CB-4FB3-97EE-A6E5C924DD1F}" type="presParOf" srcId="{1CC3EB91-6153-431E-8E97-3E0E19A0A61E}" destId="{6E2D95AC-838C-4B6C-868A-BFE34BA14A1F}" srcOrd="2" destOrd="0" presId="urn:microsoft.com/office/officeart/2011/layout/CircleProcess"/>
    <dgm:cxn modelId="{273C5AC0-E5BE-4743-912F-A6726717B323}" type="presParOf" srcId="{1CC3EB91-6153-431E-8E97-3E0E19A0A61E}" destId="{5B11DC37-5D5E-42FC-A4FC-F1442200D8AA}" srcOrd="3" destOrd="0" presId="urn:microsoft.com/office/officeart/2011/layout/CircleProcess"/>
    <dgm:cxn modelId="{652396E6-0D27-4C5F-86B0-065D46137976}" type="presParOf" srcId="{5B11DC37-5D5E-42FC-A4FC-F1442200D8AA}" destId="{736E75CF-BA0D-4EDF-A90D-E25C37981FC8}" srcOrd="0" destOrd="0" presId="urn:microsoft.com/office/officeart/2011/layout/CircleProcess"/>
    <dgm:cxn modelId="{466C9B6B-0F26-43E4-948D-E23EFEE15575}" type="presParOf" srcId="{1CC3EB91-6153-431E-8E97-3E0E19A0A61E}" destId="{D293B0E4-1CE4-471D-BB5B-5E1D3D0FEB4C}" srcOrd="4" destOrd="0" presId="urn:microsoft.com/office/officeart/2011/layout/CircleProcess"/>
    <dgm:cxn modelId="{EC4866DB-695C-4A70-845F-370F795D701F}" type="presParOf" srcId="{D293B0E4-1CE4-471D-BB5B-5E1D3D0FEB4C}" destId="{BE73264F-8CDF-4C08-B828-2676A31CF421}" srcOrd="0" destOrd="0" presId="urn:microsoft.com/office/officeart/2011/layout/CircleProcess"/>
    <dgm:cxn modelId="{DC87FC64-DB9D-431B-8114-D1C00F7A9E1E}" type="presParOf" srcId="{1CC3EB91-6153-431E-8E97-3E0E19A0A61E}" destId="{2EBB5C18-8C1F-465F-8ACE-AE2BD45B7126}" srcOrd="5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4CF825-EBA8-41E1-AB0E-CB3EB6462222}" type="doc">
      <dgm:prSet loTypeId="urn:microsoft.com/office/officeart/2005/8/layout/hProcess7#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9ED4F445-F749-418F-9B3B-9A293E2E8906}">
      <dgm:prSet phldrT="[Text]" custT="1"/>
      <dgm:spPr/>
      <dgm:t>
        <a:bodyPr/>
        <a:lstStyle/>
        <a:p>
          <a:r>
            <a:rPr lang="en-US" sz="2400" b="1" dirty="0"/>
            <a:t>The rebasing does not change the economic facts… but it measures them better</a:t>
          </a:r>
        </a:p>
      </dgm:t>
    </dgm:pt>
    <dgm:pt modelId="{C190FBFD-5D04-433E-B816-A2038366F681}" type="parTrans" cxnId="{BF0CB9C1-9B1E-4C1B-B69A-BF26D06C504F}">
      <dgm:prSet/>
      <dgm:spPr/>
      <dgm:t>
        <a:bodyPr/>
        <a:lstStyle/>
        <a:p>
          <a:endParaRPr lang="en-US" b="1"/>
        </a:p>
      </dgm:t>
    </dgm:pt>
    <dgm:pt modelId="{DBD0993D-3BEA-4F2B-B0CD-68FCD9D45609}" type="sibTrans" cxnId="{BF0CB9C1-9B1E-4C1B-B69A-BF26D06C504F}">
      <dgm:prSet/>
      <dgm:spPr/>
      <dgm:t>
        <a:bodyPr/>
        <a:lstStyle/>
        <a:p>
          <a:endParaRPr lang="en-US" b="1"/>
        </a:p>
      </dgm:t>
    </dgm:pt>
    <dgm:pt modelId="{08C20F0A-33AB-495F-954E-E6BE42D25E9B}">
      <dgm:prSet phldrT="[Text]"/>
      <dgm:spPr/>
      <dgm:t>
        <a:bodyPr/>
        <a:lstStyle/>
        <a:p>
          <a:r>
            <a:rPr lang="en-US" b="1" dirty="0"/>
            <a:t> </a:t>
          </a:r>
        </a:p>
      </dgm:t>
    </dgm:pt>
    <dgm:pt modelId="{2C98DC2E-8A9A-4B4C-9DD0-B5DF4F9E3BBA}" type="parTrans" cxnId="{D823CB3F-32E0-470B-A1BF-8559446C9144}">
      <dgm:prSet/>
      <dgm:spPr/>
      <dgm:t>
        <a:bodyPr/>
        <a:lstStyle/>
        <a:p>
          <a:endParaRPr lang="en-US" b="1"/>
        </a:p>
      </dgm:t>
    </dgm:pt>
    <dgm:pt modelId="{5E78445A-705B-4ACD-8D3D-781E2ABE0D8D}" type="sibTrans" cxnId="{D823CB3F-32E0-470B-A1BF-8559446C9144}">
      <dgm:prSet/>
      <dgm:spPr/>
      <dgm:t>
        <a:bodyPr/>
        <a:lstStyle/>
        <a:p>
          <a:endParaRPr lang="en-US" b="1"/>
        </a:p>
      </dgm:t>
    </dgm:pt>
    <dgm:pt modelId="{F0FB92DF-61B8-4E87-A470-F8DD4D9A064C}">
      <dgm:prSet phldrT="[Text]" custT="1"/>
      <dgm:spPr/>
      <dgm:t>
        <a:bodyPr/>
        <a:lstStyle/>
        <a:p>
          <a:r>
            <a:rPr lang="en-US" sz="2400" b="1" dirty="0"/>
            <a:t>More reliable measure of economic structure and growth </a:t>
          </a:r>
        </a:p>
        <a:p>
          <a:endParaRPr lang="en-US" sz="2800" b="1" dirty="0"/>
        </a:p>
        <a:p>
          <a:r>
            <a:rPr lang="en-US" sz="2400" b="1" dirty="0"/>
            <a:t>More timely and informed economic policy decisions</a:t>
          </a:r>
        </a:p>
      </dgm:t>
    </dgm:pt>
    <dgm:pt modelId="{C3628BF3-2491-4589-84A7-15DE4B0A5DED}" type="sibTrans" cxnId="{D8B00425-B66A-4A80-9D34-044EBD933A9A}">
      <dgm:prSet/>
      <dgm:spPr/>
      <dgm:t>
        <a:bodyPr/>
        <a:lstStyle/>
        <a:p>
          <a:endParaRPr lang="en-US" b="1"/>
        </a:p>
      </dgm:t>
    </dgm:pt>
    <dgm:pt modelId="{132D5567-BD7A-4AAD-B2CC-6422513F0B6F}" type="parTrans" cxnId="{D8B00425-B66A-4A80-9D34-044EBD933A9A}">
      <dgm:prSet/>
      <dgm:spPr/>
      <dgm:t>
        <a:bodyPr/>
        <a:lstStyle/>
        <a:p>
          <a:endParaRPr lang="en-US" b="1"/>
        </a:p>
      </dgm:t>
    </dgm:pt>
    <dgm:pt modelId="{5752B788-BDBF-475D-AD78-EC3D85615D52}">
      <dgm:prSet phldrT="[Text]"/>
      <dgm:spPr/>
      <dgm:t>
        <a:bodyPr/>
        <a:lstStyle/>
        <a:p>
          <a:r>
            <a:rPr lang="en-US" b="1" dirty="0"/>
            <a:t> </a:t>
          </a:r>
        </a:p>
      </dgm:t>
    </dgm:pt>
    <dgm:pt modelId="{E622A074-C89B-4726-BF1F-4DB7C9C2CD61}" type="sibTrans" cxnId="{7C53C208-EFE1-4C98-96F9-2539D533239B}">
      <dgm:prSet/>
      <dgm:spPr/>
      <dgm:t>
        <a:bodyPr/>
        <a:lstStyle/>
        <a:p>
          <a:endParaRPr lang="en-US" b="1"/>
        </a:p>
      </dgm:t>
    </dgm:pt>
    <dgm:pt modelId="{5A89636E-5E0F-4CBA-BF0E-31250D7D1AAD}" type="parTrans" cxnId="{7C53C208-EFE1-4C98-96F9-2539D533239B}">
      <dgm:prSet/>
      <dgm:spPr/>
      <dgm:t>
        <a:bodyPr/>
        <a:lstStyle/>
        <a:p>
          <a:endParaRPr lang="en-US" b="1"/>
        </a:p>
      </dgm:t>
    </dgm:pt>
    <dgm:pt modelId="{5CDD2C97-9696-42DE-B56E-39738C936BE0}" type="pres">
      <dgm:prSet presAssocID="{5C4CF825-EBA8-41E1-AB0E-CB3EB64622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92EB86-6059-4FC1-B94F-05A248C1193F}" type="pres">
      <dgm:prSet presAssocID="{5752B788-BDBF-475D-AD78-EC3D85615D52}" presName="compositeNode" presStyleCnt="0">
        <dgm:presLayoutVars>
          <dgm:bulletEnabled val="1"/>
        </dgm:presLayoutVars>
      </dgm:prSet>
      <dgm:spPr/>
    </dgm:pt>
    <dgm:pt modelId="{E151C1FF-DAA8-4751-A6EE-EBA0A85750CD}" type="pres">
      <dgm:prSet presAssocID="{5752B788-BDBF-475D-AD78-EC3D85615D52}" presName="bgRect" presStyleLbl="node1" presStyleIdx="0" presStyleCnt="2" custLinFactNeighborX="-5504" custLinFactNeighborY="1729"/>
      <dgm:spPr/>
      <dgm:t>
        <a:bodyPr/>
        <a:lstStyle/>
        <a:p>
          <a:endParaRPr lang="en-US"/>
        </a:p>
      </dgm:t>
    </dgm:pt>
    <dgm:pt modelId="{1F90F4FF-E174-424D-8026-CB6804CCB3D1}" type="pres">
      <dgm:prSet presAssocID="{5752B788-BDBF-475D-AD78-EC3D85615D52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7A261-36FA-4EA2-B71A-90C83C865B55}" type="pres">
      <dgm:prSet presAssocID="{5752B788-BDBF-475D-AD78-EC3D85615D52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622FE-2C60-48AB-9543-2F44DA52BDAC}" type="pres">
      <dgm:prSet presAssocID="{E622A074-C89B-4726-BF1F-4DB7C9C2CD61}" presName="hSp" presStyleCnt="0"/>
      <dgm:spPr/>
    </dgm:pt>
    <dgm:pt modelId="{4D7A2E06-08FC-4D55-B17E-62AAF49EEB91}" type="pres">
      <dgm:prSet presAssocID="{E622A074-C89B-4726-BF1F-4DB7C9C2CD61}" presName="vProcSp" presStyleCnt="0"/>
      <dgm:spPr/>
    </dgm:pt>
    <dgm:pt modelId="{09A10964-00D1-47D1-9FBE-048688662958}" type="pres">
      <dgm:prSet presAssocID="{E622A074-C89B-4726-BF1F-4DB7C9C2CD61}" presName="vSp1" presStyleCnt="0"/>
      <dgm:spPr/>
    </dgm:pt>
    <dgm:pt modelId="{4CE673D7-EAAA-4F44-AC6F-5DF0E796A5BD}" type="pres">
      <dgm:prSet presAssocID="{E622A074-C89B-4726-BF1F-4DB7C9C2CD61}" presName="simulatedConn" presStyleLbl="solidFgAcc1" presStyleIdx="0" presStyleCnt="1"/>
      <dgm:spPr/>
    </dgm:pt>
    <dgm:pt modelId="{54F9E911-BCF0-4BCD-81CA-4AFBD9061374}" type="pres">
      <dgm:prSet presAssocID="{E622A074-C89B-4726-BF1F-4DB7C9C2CD61}" presName="vSp2" presStyleCnt="0"/>
      <dgm:spPr/>
    </dgm:pt>
    <dgm:pt modelId="{CF09091A-A439-4A9F-B307-6D275B829FAC}" type="pres">
      <dgm:prSet presAssocID="{E622A074-C89B-4726-BF1F-4DB7C9C2CD61}" presName="sibTrans" presStyleCnt="0"/>
      <dgm:spPr/>
    </dgm:pt>
    <dgm:pt modelId="{DACC8250-7C99-4AAA-9D99-BA0309CA3546}" type="pres">
      <dgm:prSet presAssocID="{08C20F0A-33AB-495F-954E-E6BE42D25E9B}" presName="compositeNode" presStyleCnt="0">
        <dgm:presLayoutVars>
          <dgm:bulletEnabled val="1"/>
        </dgm:presLayoutVars>
      </dgm:prSet>
      <dgm:spPr/>
    </dgm:pt>
    <dgm:pt modelId="{C4CF653C-CE79-4614-B1ED-CB5B9BA2B207}" type="pres">
      <dgm:prSet presAssocID="{08C20F0A-33AB-495F-954E-E6BE42D25E9B}" presName="bgRect" presStyleLbl="node1" presStyleIdx="1" presStyleCnt="2" custScaleX="86495"/>
      <dgm:spPr/>
      <dgm:t>
        <a:bodyPr/>
        <a:lstStyle/>
        <a:p>
          <a:endParaRPr lang="en-US"/>
        </a:p>
      </dgm:t>
    </dgm:pt>
    <dgm:pt modelId="{D44E6F1F-37E8-466D-8E03-E6640F476E27}" type="pres">
      <dgm:prSet presAssocID="{08C20F0A-33AB-495F-954E-E6BE42D25E9B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B163A-8306-4A1D-90D1-646A3432B3D5}" type="pres">
      <dgm:prSet presAssocID="{08C20F0A-33AB-495F-954E-E6BE42D25E9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BB501E-C0CF-4D19-B6C8-8612C71AC9CC}" type="presOf" srcId="{08C20F0A-33AB-495F-954E-E6BE42D25E9B}" destId="{C4CF653C-CE79-4614-B1ED-CB5B9BA2B207}" srcOrd="0" destOrd="0" presId="urn:microsoft.com/office/officeart/2005/8/layout/hProcess7#2"/>
    <dgm:cxn modelId="{D823CB3F-32E0-470B-A1BF-8559446C9144}" srcId="{5C4CF825-EBA8-41E1-AB0E-CB3EB6462222}" destId="{08C20F0A-33AB-495F-954E-E6BE42D25E9B}" srcOrd="1" destOrd="0" parTransId="{2C98DC2E-8A9A-4B4C-9DD0-B5DF4F9E3BBA}" sibTransId="{5E78445A-705B-4ACD-8D3D-781E2ABE0D8D}"/>
    <dgm:cxn modelId="{6103C487-5808-48E1-8728-5CA901EC3598}" type="presOf" srcId="{5752B788-BDBF-475D-AD78-EC3D85615D52}" destId="{1F90F4FF-E174-424D-8026-CB6804CCB3D1}" srcOrd="1" destOrd="0" presId="urn:microsoft.com/office/officeart/2005/8/layout/hProcess7#2"/>
    <dgm:cxn modelId="{41FEB25D-25C1-4446-8061-4BFB135778DD}" type="presOf" srcId="{5752B788-BDBF-475D-AD78-EC3D85615D52}" destId="{E151C1FF-DAA8-4751-A6EE-EBA0A85750CD}" srcOrd="0" destOrd="0" presId="urn:microsoft.com/office/officeart/2005/8/layout/hProcess7#2"/>
    <dgm:cxn modelId="{BF0CB9C1-9B1E-4C1B-B69A-BF26D06C504F}" srcId="{5752B788-BDBF-475D-AD78-EC3D85615D52}" destId="{9ED4F445-F749-418F-9B3B-9A293E2E8906}" srcOrd="0" destOrd="0" parTransId="{C190FBFD-5D04-433E-B816-A2038366F681}" sibTransId="{DBD0993D-3BEA-4F2B-B0CD-68FCD9D45609}"/>
    <dgm:cxn modelId="{49011B0A-B3B2-496B-BFA9-87058B294A15}" type="presOf" srcId="{5C4CF825-EBA8-41E1-AB0E-CB3EB6462222}" destId="{5CDD2C97-9696-42DE-B56E-39738C936BE0}" srcOrd="0" destOrd="0" presId="urn:microsoft.com/office/officeart/2005/8/layout/hProcess7#2"/>
    <dgm:cxn modelId="{4A42A57C-CDBA-47D7-A28B-1DADDCBB4197}" type="presOf" srcId="{08C20F0A-33AB-495F-954E-E6BE42D25E9B}" destId="{D44E6F1F-37E8-466D-8E03-E6640F476E27}" srcOrd="1" destOrd="0" presId="urn:microsoft.com/office/officeart/2005/8/layout/hProcess7#2"/>
    <dgm:cxn modelId="{7C53C208-EFE1-4C98-96F9-2539D533239B}" srcId="{5C4CF825-EBA8-41E1-AB0E-CB3EB6462222}" destId="{5752B788-BDBF-475D-AD78-EC3D85615D52}" srcOrd="0" destOrd="0" parTransId="{5A89636E-5E0F-4CBA-BF0E-31250D7D1AAD}" sibTransId="{E622A074-C89B-4726-BF1F-4DB7C9C2CD61}"/>
    <dgm:cxn modelId="{D8B00425-B66A-4A80-9D34-044EBD933A9A}" srcId="{08C20F0A-33AB-495F-954E-E6BE42D25E9B}" destId="{F0FB92DF-61B8-4E87-A470-F8DD4D9A064C}" srcOrd="0" destOrd="0" parTransId="{132D5567-BD7A-4AAD-B2CC-6422513F0B6F}" sibTransId="{C3628BF3-2491-4589-84A7-15DE4B0A5DED}"/>
    <dgm:cxn modelId="{351FA71A-F4F6-4730-8D34-CD097704938A}" type="presOf" srcId="{9ED4F445-F749-418F-9B3B-9A293E2E8906}" destId="{AB27A261-36FA-4EA2-B71A-90C83C865B55}" srcOrd="0" destOrd="0" presId="urn:microsoft.com/office/officeart/2005/8/layout/hProcess7#2"/>
    <dgm:cxn modelId="{6ACC0C35-1DF5-4E3C-B53C-EF2C79FEF6F8}" type="presOf" srcId="{F0FB92DF-61B8-4E87-A470-F8DD4D9A064C}" destId="{446B163A-8306-4A1D-90D1-646A3432B3D5}" srcOrd="0" destOrd="0" presId="urn:microsoft.com/office/officeart/2005/8/layout/hProcess7#2"/>
    <dgm:cxn modelId="{929D6D44-A767-4C30-8C6D-F686365D947A}" type="presParOf" srcId="{5CDD2C97-9696-42DE-B56E-39738C936BE0}" destId="{6692EB86-6059-4FC1-B94F-05A248C1193F}" srcOrd="0" destOrd="0" presId="urn:microsoft.com/office/officeart/2005/8/layout/hProcess7#2"/>
    <dgm:cxn modelId="{197A1F21-D860-482E-9318-41789BA333FB}" type="presParOf" srcId="{6692EB86-6059-4FC1-B94F-05A248C1193F}" destId="{E151C1FF-DAA8-4751-A6EE-EBA0A85750CD}" srcOrd="0" destOrd="0" presId="urn:microsoft.com/office/officeart/2005/8/layout/hProcess7#2"/>
    <dgm:cxn modelId="{42729D64-7C6C-4554-88E9-D2E5B5F86008}" type="presParOf" srcId="{6692EB86-6059-4FC1-B94F-05A248C1193F}" destId="{1F90F4FF-E174-424D-8026-CB6804CCB3D1}" srcOrd="1" destOrd="0" presId="urn:microsoft.com/office/officeart/2005/8/layout/hProcess7#2"/>
    <dgm:cxn modelId="{FE5E5219-6046-4286-9413-A71F39485081}" type="presParOf" srcId="{6692EB86-6059-4FC1-B94F-05A248C1193F}" destId="{AB27A261-36FA-4EA2-B71A-90C83C865B55}" srcOrd="2" destOrd="0" presId="urn:microsoft.com/office/officeart/2005/8/layout/hProcess7#2"/>
    <dgm:cxn modelId="{78A05C12-1B15-49A1-A7CE-626829C8BD69}" type="presParOf" srcId="{5CDD2C97-9696-42DE-B56E-39738C936BE0}" destId="{5FD622FE-2C60-48AB-9543-2F44DA52BDAC}" srcOrd="1" destOrd="0" presId="urn:microsoft.com/office/officeart/2005/8/layout/hProcess7#2"/>
    <dgm:cxn modelId="{2D3513E5-F7B5-4FFE-B0F5-D017FE5D7047}" type="presParOf" srcId="{5CDD2C97-9696-42DE-B56E-39738C936BE0}" destId="{4D7A2E06-08FC-4D55-B17E-62AAF49EEB91}" srcOrd="2" destOrd="0" presId="urn:microsoft.com/office/officeart/2005/8/layout/hProcess7#2"/>
    <dgm:cxn modelId="{8540ACFE-41C9-4DB3-9494-A77A35F303D6}" type="presParOf" srcId="{4D7A2E06-08FC-4D55-B17E-62AAF49EEB91}" destId="{09A10964-00D1-47D1-9FBE-048688662958}" srcOrd="0" destOrd="0" presId="urn:microsoft.com/office/officeart/2005/8/layout/hProcess7#2"/>
    <dgm:cxn modelId="{E34EB6B2-CB39-49F6-89C1-7D814ECAD235}" type="presParOf" srcId="{4D7A2E06-08FC-4D55-B17E-62AAF49EEB91}" destId="{4CE673D7-EAAA-4F44-AC6F-5DF0E796A5BD}" srcOrd="1" destOrd="0" presId="urn:microsoft.com/office/officeart/2005/8/layout/hProcess7#2"/>
    <dgm:cxn modelId="{ECE2F5F0-52BA-4666-914F-9A810463BDC2}" type="presParOf" srcId="{4D7A2E06-08FC-4D55-B17E-62AAF49EEB91}" destId="{54F9E911-BCF0-4BCD-81CA-4AFBD9061374}" srcOrd="2" destOrd="0" presId="urn:microsoft.com/office/officeart/2005/8/layout/hProcess7#2"/>
    <dgm:cxn modelId="{ED10850E-085B-4EBD-B169-673A23BA469B}" type="presParOf" srcId="{5CDD2C97-9696-42DE-B56E-39738C936BE0}" destId="{CF09091A-A439-4A9F-B307-6D275B829FAC}" srcOrd="3" destOrd="0" presId="urn:microsoft.com/office/officeart/2005/8/layout/hProcess7#2"/>
    <dgm:cxn modelId="{22D70398-7829-44C0-BF33-44A8361505DB}" type="presParOf" srcId="{5CDD2C97-9696-42DE-B56E-39738C936BE0}" destId="{DACC8250-7C99-4AAA-9D99-BA0309CA3546}" srcOrd="4" destOrd="0" presId="urn:microsoft.com/office/officeart/2005/8/layout/hProcess7#2"/>
    <dgm:cxn modelId="{8D3E23E7-67E8-4849-9B3D-F9FB9AC3474D}" type="presParOf" srcId="{DACC8250-7C99-4AAA-9D99-BA0309CA3546}" destId="{C4CF653C-CE79-4614-B1ED-CB5B9BA2B207}" srcOrd="0" destOrd="0" presId="urn:microsoft.com/office/officeart/2005/8/layout/hProcess7#2"/>
    <dgm:cxn modelId="{33179636-40F8-4E21-A2F0-4302D1CF293E}" type="presParOf" srcId="{DACC8250-7C99-4AAA-9D99-BA0309CA3546}" destId="{D44E6F1F-37E8-466D-8E03-E6640F476E27}" srcOrd="1" destOrd="0" presId="urn:microsoft.com/office/officeart/2005/8/layout/hProcess7#2"/>
    <dgm:cxn modelId="{C323E729-55DB-4CD9-A08F-31DF3681871B}" type="presParOf" srcId="{DACC8250-7C99-4AAA-9D99-BA0309CA3546}" destId="{446B163A-8306-4A1D-90D1-646A3432B3D5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A22550-A44D-439E-ABF2-AC99EDD131A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D67B1D-EC16-4169-93E3-8A2823CE9D59}">
      <dgm:prSet phldrT="[Text]" custT="1"/>
      <dgm:spPr/>
      <dgm:t>
        <a:bodyPr/>
        <a:lstStyle/>
        <a:p>
          <a:r>
            <a:rPr lang="en-US" sz="2400" b="1" spc="-150" dirty="0" smtClean="0">
              <a:latin typeface="+mj-lt"/>
              <a:cs typeface="Arial"/>
            </a:rPr>
            <a:t>Implementing Recommendations of 2008 System of National Accounts (2008 SNA)</a:t>
          </a:r>
          <a:endParaRPr lang="en-US" sz="2400" b="1" dirty="0"/>
        </a:p>
      </dgm:t>
    </dgm:pt>
    <dgm:pt modelId="{A5CCFAAA-A6A1-41BA-BCBD-C706D81E3E02}" type="parTrans" cxnId="{E6CE5B7B-C4ED-4E73-8A15-6C1AA41FE194}">
      <dgm:prSet/>
      <dgm:spPr/>
      <dgm:t>
        <a:bodyPr/>
        <a:lstStyle/>
        <a:p>
          <a:endParaRPr lang="en-US"/>
        </a:p>
      </dgm:t>
    </dgm:pt>
    <dgm:pt modelId="{4BD258B5-C586-4847-8C02-8ABFF3F4866C}" type="sibTrans" cxnId="{E6CE5B7B-C4ED-4E73-8A15-6C1AA41FE194}">
      <dgm:prSet/>
      <dgm:spPr/>
      <dgm:t>
        <a:bodyPr/>
        <a:lstStyle/>
        <a:p>
          <a:endParaRPr lang="en-US"/>
        </a:p>
      </dgm:t>
    </dgm:pt>
    <dgm:pt modelId="{BAC79812-A231-4885-AB28-3CC65FF51749}">
      <dgm:prSet phldrT="[Text]"/>
      <dgm:spPr/>
      <dgm:t>
        <a:bodyPr/>
        <a:lstStyle/>
        <a:p>
          <a:r>
            <a:rPr lang="en-US" b="1" spc="-150" dirty="0" smtClean="0">
              <a:latin typeface="+mj-lt"/>
              <a:cs typeface="Arial"/>
            </a:rPr>
            <a:t>Adoption of New Classifications (ISIC rev, 4.0, CPC 2.0)</a:t>
          </a:r>
          <a:endParaRPr lang="en-US" b="1" dirty="0"/>
        </a:p>
      </dgm:t>
    </dgm:pt>
    <dgm:pt modelId="{144531FC-1F2C-4754-AB81-EDBD88F4FBEC}" type="parTrans" cxnId="{2DE6E0F4-3598-4E06-A3DA-1E85476896A1}">
      <dgm:prSet/>
      <dgm:spPr/>
      <dgm:t>
        <a:bodyPr/>
        <a:lstStyle/>
        <a:p>
          <a:endParaRPr lang="en-US"/>
        </a:p>
      </dgm:t>
    </dgm:pt>
    <dgm:pt modelId="{82ACCEEE-D83C-4A49-8F11-870ECBF6703B}" type="sibTrans" cxnId="{2DE6E0F4-3598-4E06-A3DA-1E85476896A1}">
      <dgm:prSet/>
      <dgm:spPr/>
      <dgm:t>
        <a:bodyPr/>
        <a:lstStyle/>
        <a:p>
          <a:endParaRPr lang="en-US"/>
        </a:p>
      </dgm:t>
    </dgm:pt>
    <dgm:pt modelId="{25C4B008-1B4A-40F3-88D6-BDE452CFF5E5}">
      <dgm:prSet phldrT="[Text]"/>
      <dgm:spPr/>
      <dgm:t>
        <a:bodyPr/>
        <a:lstStyle/>
        <a:p>
          <a:r>
            <a:rPr lang="en-US" b="1" spc="-150" dirty="0" smtClean="0">
              <a:latin typeface="+mj-lt"/>
              <a:cs typeface="Arial"/>
            </a:rPr>
            <a:t>Increasing the Coverage of Economic Activities</a:t>
          </a:r>
          <a:endParaRPr lang="en-US" b="1" dirty="0"/>
        </a:p>
      </dgm:t>
    </dgm:pt>
    <dgm:pt modelId="{BDD59E02-4BC7-4C92-9A05-2A6718BA9907}" type="parTrans" cxnId="{A3E3D99E-EEE8-4103-87C8-1D3F3EB7FE91}">
      <dgm:prSet/>
      <dgm:spPr/>
      <dgm:t>
        <a:bodyPr/>
        <a:lstStyle/>
        <a:p>
          <a:endParaRPr lang="en-US"/>
        </a:p>
      </dgm:t>
    </dgm:pt>
    <dgm:pt modelId="{CDB767CC-935A-40D9-963B-13A5C25AF0A0}" type="sibTrans" cxnId="{A3E3D99E-EEE8-4103-87C8-1D3F3EB7FE91}">
      <dgm:prSet/>
      <dgm:spPr/>
      <dgm:t>
        <a:bodyPr/>
        <a:lstStyle/>
        <a:p>
          <a:endParaRPr lang="en-US"/>
        </a:p>
      </dgm:t>
    </dgm:pt>
    <dgm:pt modelId="{01109956-CFD4-4074-ABD0-AC212632D9AF}">
      <dgm:prSet phldrT="[Text]"/>
      <dgm:spPr/>
      <dgm:t>
        <a:bodyPr/>
        <a:lstStyle/>
        <a:p>
          <a:r>
            <a:rPr lang="en-US" b="1" spc="-150" dirty="0" smtClean="0">
              <a:latin typeface="+mj-lt"/>
              <a:cs typeface="Arial"/>
            </a:rPr>
            <a:t>Changing the base year from 2000/2001 to 2010/11</a:t>
          </a:r>
          <a:endParaRPr lang="en-US" b="1" dirty="0"/>
        </a:p>
      </dgm:t>
    </dgm:pt>
    <dgm:pt modelId="{80442514-6EF3-45B2-9547-CD4CB5FD9103}" type="parTrans" cxnId="{71DC64C3-A979-47A8-93D9-D494A6E3AAF8}">
      <dgm:prSet/>
      <dgm:spPr/>
      <dgm:t>
        <a:bodyPr/>
        <a:lstStyle/>
        <a:p>
          <a:endParaRPr lang="en-US"/>
        </a:p>
      </dgm:t>
    </dgm:pt>
    <dgm:pt modelId="{1ECEE947-9AEB-47A8-8571-2EEA2616B2C9}" type="sibTrans" cxnId="{71DC64C3-A979-47A8-93D9-D494A6E3AAF8}">
      <dgm:prSet/>
      <dgm:spPr/>
      <dgm:t>
        <a:bodyPr/>
        <a:lstStyle/>
        <a:p>
          <a:endParaRPr lang="en-US"/>
        </a:p>
      </dgm:t>
    </dgm:pt>
    <dgm:pt modelId="{DA7EE3A1-F428-437E-9718-4E318BE878BD}" type="pres">
      <dgm:prSet presAssocID="{01A22550-A44D-439E-ABF2-AC99EDD131A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FEFF3E6-F7F7-4695-8DAB-B88251596D41}" type="pres">
      <dgm:prSet presAssocID="{01A22550-A44D-439E-ABF2-AC99EDD131A1}" presName="Name1" presStyleCnt="0"/>
      <dgm:spPr/>
    </dgm:pt>
    <dgm:pt modelId="{AC15C6AD-6328-4FFC-B50B-B4A6BC51F398}" type="pres">
      <dgm:prSet presAssocID="{01A22550-A44D-439E-ABF2-AC99EDD131A1}" presName="cycle" presStyleCnt="0"/>
      <dgm:spPr/>
    </dgm:pt>
    <dgm:pt modelId="{DE46F86F-0D13-4F3D-BF82-3E4272075A2B}" type="pres">
      <dgm:prSet presAssocID="{01A22550-A44D-439E-ABF2-AC99EDD131A1}" presName="srcNode" presStyleLbl="node1" presStyleIdx="0" presStyleCnt="4"/>
      <dgm:spPr/>
    </dgm:pt>
    <dgm:pt modelId="{F593FA38-D5AA-44F3-8A8C-579B8DB16BA3}" type="pres">
      <dgm:prSet presAssocID="{01A22550-A44D-439E-ABF2-AC99EDD131A1}" presName="conn" presStyleLbl="parChTrans1D2" presStyleIdx="0" presStyleCnt="1"/>
      <dgm:spPr/>
      <dgm:t>
        <a:bodyPr/>
        <a:lstStyle/>
        <a:p>
          <a:endParaRPr lang="en-US"/>
        </a:p>
      </dgm:t>
    </dgm:pt>
    <dgm:pt modelId="{063F638A-E69D-4D65-B77A-13C88A1CF652}" type="pres">
      <dgm:prSet presAssocID="{01A22550-A44D-439E-ABF2-AC99EDD131A1}" presName="extraNode" presStyleLbl="node1" presStyleIdx="0" presStyleCnt="4"/>
      <dgm:spPr/>
    </dgm:pt>
    <dgm:pt modelId="{1365AAF5-4B4B-43F2-B543-C92B69AE455B}" type="pres">
      <dgm:prSet presAssocID="{01A22550-A44D-439E-ABF2-AC99EDD131A1}" presName="dstNode" presStyleLbl="node1" presStyleIdx="0" presStyleCnt="4"/>
      <dgm:spPr/>
    </dgm:pt>
    <dgm:pt modelId="{A53167C7-CA91-4658-A924-B7740E6E20C1}" type="pres">
      <dgm:prSet presAssocID="{CAD67B1D-EC16-4169-93E3-8A2823CE9D5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11FA9-737E-4DA1-BAD8-DE1EABFCC6DF}" type="pres">
      <dgm:prSet presAssocID="{CAD67B1D-EC16-4169-93E3-8A2823CE9D59}" presName="accent_1" presStyleCnt="0"/>
      <dgm:spPr/>
    </dgm:pt>
    <dgm:pt modelId="{7EFD0A2A-6FDE-495C-B38D-ED8CE8A40251}" type="pres">
      <dgm:prSet presAssocID="{CAD67B1D-EC16-4169-93E3-8A2823CE9D59}" presName="accentRepeatNode" presStyleLbl="solidFgAcc1" presStyleIdx="0" presStyleCnt="4"/>
      <dgm:spPr/>
    </dgm:pt>
    <dgm:pt modelId="{EB4FB3BC-7045-46CE-8718-2747EB7AFE9B}" type="pres">
      <dgm:prSet presAssocID="{BAC79812-A231-4885-AB28-3CC65FF5174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038B38-BCF4-4910-9E49-1812C5F330FB}" type="pres">
      <dgm:prSet presAssocID="{BAC79812-A231-4885-AB28-3CC65FF51749}" presName="accent_2" presStyleCnt="0"/>
      <dgm:spPr/>
    </dgm:pt>
    <dgm:pt modelId="{54F7B84A-0506-4169-8F6E-0BE2D564B16C}" type="pres">
      <dgm:prSet presAssocID="{BAC79812-A231-4885-AB28-3CC65FF51749}" presName="accentRepeatNode" presStyleLbl="solidFgAcc1" presStyleIdx="1" presStyleCnt="4"/>
      <dgm:spPr/>
    </dgm:pt>
    <dgm:pt modelId="{B93021FC-52A6-4171-B4CB-4352C25026B3}" type="pres">
      <dgm:prSet presAssocID="{25C4B008-1B4A-40F3-88D6-BDE452CFF5E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F1B06B-953B-47DF-8CD3-DFB8DE9C30C8}" type="pres">
      <dgm:prSet presAssocID="{25C4B008-1B4A-40F3-88D6-BDE452CFF5E5}" presName="accent_3" presStyleCnt="0"/>
      <dgm:spPr/>
    </dgm:pt>
    <dgm:pt modelId="{2F66BBBA-1DCC-43CA-8F65-C0196881B929}" type="pres">
      <dgm:prSet presAssocID="{25C4B008-1B4A-40F3-88D6-BDE452CFF5E5}" presName="accentRepeatNode" presStyleLbl="solidFgAcc1" presStyleIdx="2" presStyleCnt="4"/>
      <dgm:spPr/>
    </dgm:pt>
    <dgm:pt modelId="{8850E065-CF6F-46D9-AD61-A23E139C1458}" type="pres">
      <dgm:prSet presAssocID="{01109956-CFD4-4074-ABD0-AC212632D9AF}" presName="text_4" presStyleLbl="node1" presStyleIdx="3" presStyleCnt="4" custLinFactNeighborX="-961" custLinFactNeighborY="3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0DEE80-B8CB-4142-8F45-C313092264FA}" type="pres">
      <dgm:prSet presAssocID="{01109956-CFD4-4074-ABD0-AC212632D9AF}" presName="accent_4" presStyleCnt="0"/>
      <dgm:spPr/>
    </dgm:pt>
    <dgm:pt modelId="{A18E278C-351D-4713-8D3C-DF922265CA14}" type="pres">
      <dgm:prSet presAssocID="{01109956-CFD4-4074-ABD0-AC212632D9AF}" presName="accentRepeatNode" presStyleLbl="solidFgAcc1" presStyleIdx="3" presStyleCnt="4"/>
      <dgm:spPr/>
    </dgm:pt>
  </dgm:ptLst>
  <dgm:cxnLst>
    <dgm:cxn modelId="{E6CE5B7B-C4ED-4E73-8A15-6C1AA41FE194}" srcId="{01A22550-A44D-439E-ABF2-AC99EDD131A1}" destId="{CAD67B1D-EC16-4169-93E3-8A2823CE9D59}" srcOrd="0" destOrd="0" parTransId="{A5CCFAAA-A6A1-41BA-BCBD-C706D81E3E02}" sibTransId="{4BD258B5-C586-4847-8C02-8ABFF3F4866C}"/>
    <dgm:cxn modelId="{F4E7791B-B3CD-4A78-8BCB-1CBCFACA67E0}" type="presOf" srcId="{BAC79812-A231-4885-AB28-3CC65FF51749}" destId="{EB4FB3BC-7045-46CE-8718-2747EB7AFE9B}" srcOrd="0" destOrd="0" presId="urn:microsoft.com/office/officeart/2008/layout/VerticalCurvedList"/>
    <dgm:cxn modelId="{2DE6E0F4-3598-4E06-A3DA-1E85476896A1}" srcId="{01A22550-A44D-439E-ABF2-AC99EDD131A1}" destId="{BAC79812-A231-4885-AB28-3CC65FF51749}" srcOrd="1" destOrd="0" parTransId="{144531FC-1F2C-4754-AB81-EDBD88F4FBEC}" sibTransId="{82ACCEEE-D83C-4A49-8F11-870ECBF6703B}"/>
    <dgm:cxn modelId="{71DC64C3-A979-47A8-93D9-D494A6E3AAF8}" srcId="{01A22550-A44D-439E-ABF2-AC99EDD131A1}" destId="{01109956-CFD4-4074-ABD0-AC212632D9AF}" srcOrd="3" destOrd="0" parTransId="{80442514-6EF3-45B2-9547-CD4CB5FD9103}" sibTransId="{1ECEE947-9AEB-47A8-8571-2EEA2616B2C9}"/>
    <dgm:cxn modelId="{A3E3D99E-EEE8-4103-87C8-1D3F3EB7FE91}" srcId="{01A22550-A44D-439E-ABF2-AC99EDD131A1}" destId="{25C4B008-1B4A-40F3-88D6-BDE452CFF5E5}" srcOrd="2" destOrd="0" parTransId="{BDD59E02-4BC7-4C92-9A05-2A6718BA9907}" sibTransId="{CDB767CC-935A-40D9-963B-13A5C25AF0A0}"/>
    <dgm:cxn modelId="{CE19B3F9-F1BF-4431-ACC2-F960D18492BD}" type="presOf" srcId="{CAD67B1D-EC16-4169-93E3-8A2823CE9D59}" destId="{A53167C7-CA91-4658-A924-B7740E6E20C1}" srcOrd="0" destOrd="0" presId="urn:microsoft.com/office/officeart/2008/layout/VerticalCurvedList"/>
    <dgm:cxn modelId="{D37F6D80-3B63-4E3F-8085-5EE404E13910}" type="presOf" srcId="{01109956-CFD4-4074-ABD0-AC212632D9AF}" destId="{8850E065-CF6F-46D9-AD61-A23E139C1458}" srcOrd="0" destOrd="0" presId="urn:microsoft.com/office/officeart/2008/layout/VerticalCurvedList"/>
    <dgm:cxn modelId="{3532F4AE-9B6B-46E6-ADDB-3BB665FD6999}" type="presOf" srcId="{25C4B008-1B4A-40F3-88D6-BDE452CFF5E5}" destId="{B93021FC-52A6-4171-B4CB-4352C25026B3}" srcOrd="0" destOrd="0" presId="urn:microsoft.com/office/officeart/2008/layout/VerticalCurvedList"/>
    <dgm:cxn modelId="{3A960018-A739-4C88-A89C-A1B848E784C6}" type="presOf" srcId="{01A22550-A44D-439E-ABF2-AC99EDD131A1}" destId="{DA7EE3A1-F428-437E-9718-4E318BE878BD}" srcOrd="0" destOrd="0" presId="urn:microsoft.com/office/officeart/2008/layout/VerticalCurvedList"/>
    <dgm:cxn modelId="{B2771EB8-20E0-4072-B771-ADBA3342E8AA}" type="presOf" srcId="{4BD258B5-C586-4847-8C02-8ABFF3F4866C}" destId="{F593FA38-D5AA-44F3-8A8C-579B8DB16BA3}" srcOrd="0" destOrd="0" presId="urn:microsoft.com/office/officeart/2008/layout/VerticalCurvedList"/>
    <dgm:cxn modelId="{DA389510-6908-4D25-B19B-019695729C83}" type="presParOf" srcId="{DA7EE3A1-F428-437E-9718-4E318BE878BD}" destId="{AFEFF3E6-F7F7-4695-8DAB-B88251596D41}" srcOrd="0" destOrd="0" presId="urn:microsoft.com/office/officeart/2008/layout/VerticalCurvedList"/>
    <dgm:cxn modelId="{D155A3A1-9961-4EAB-8679-1824639032CA}" type="presParOf" srcId="{AFEFF3E6-F7F7-4695-8DAB-B88251596D41}" destId="{AC15C6AD-6328-4FFC-B50B-B4A6BC51F398}" srcOrd="0" destOrd="0" presId="urn:microsoft.com/office/officeart/2008/layout/VerticalCurvedList"/>
    <dgm:cxn modelId="{FD56F028-BBAC-4DA8-B8E1-AD410BA6A6D9}" type="presParOf" srcId="{AC15C6AD-6328-4FFC-B50B-B4A6BC51F398}" destId="{DE46F86F-0D13-4F3D-BF82-3E4272075A2B}" srcOrd="0" destOrd="0" presId="urn:microsoft.com/office/officeart/2008/layout/VerticalCurvedList"/>
    <dgm:cxn modelId="{63A9CCAF-752E-4ECC-B233-4827535A05AB}" type="presParOf" srcId="{AC15C6AD-6328-4FFC-B50B-B4A6BC51F398}" destId="{F593FA38-D5AA-44F3-8A8C-579B8DB16BA3}" srcOrd="1" destOrd="0" presId="urn:microsoft.com/office/officeart/2008/layout/VerticalCurvedList"/>
    <dgm:cxn modelId="{5FBA6A00-E7D9-4217-AD4B-2BB3D4280DDD}" type="presParOf" srcId="{AC15C6AD-6328-4FFC-B50B-B4A6BC51F398}" destId="{063F638A-E69D-4D65-B77A-13C88A1CF652}" srcOrd="2" destOrd="0" presId="urn:microsoft.com/office/officeart/2008/layout/VerticalCurvedList"/>
    <dgm:cxn modelId="{EDF76A75-3CB9-4321-8D40-3CE127EE03D4}" type="presParOf" srcId="{AC15C6AD-6328-4FFC-B50B-B4A6BC51F398}" destId="{1365AAF5-4B4B-43F2-B543-C92B69AE455B}" srcOrd="3" destOrd="0" presId="urn:microsoft.com/office/officeart/2008/layout/VerticalCurvedList"/>
    <dgm:cxn modelId="{4EC2A559-87C6-4150-AE4D-29A2966CAED4}" type="presParOf" srcId="{AFEFF3E6-F7F7-4695-8DAB-B88251596D41}" destId="{A53167C7-CA91-4658-A924-B7740E6E20C1}" srcOrd="1" destOrd="0" presId="urn:microsoft.com/office/officeart/2008/layout/VerticalCurvedList"/>
    <dgm:cxn modelId="{3C45332C-5005-4D3E-A2D8-F075E12A829A}" type="presParOf" srcId="{AFEFF3E6-F7F7-4695-8DAB-B88251596D41}" destId="{1B611FA9-737E-4DA1-BAD8-DE1EABFCC6DF}" srcOrd="2" destOrd="0" presId="urn:microsoft.com/office/officeart/2008/layout/VerticalCurvedList"/>
    <dgm:cxn modelId="{6E6C8B7F-876F-4D80-B585-C565CBBBEE09}" type="presParOf" srcId="{1B611FA9-737E-4DA1-BAD8-DE1EABFCC6DF}" destId="{7EFD0A2A-6FDE-495C-B38D-ED8CE8A40251}" srcOrd="0" destOrd="0" presId="urn:microsoft.com/office/officeart/2008/layout/VerticalCurvedList"/>
    <dgm:cxn modelId="{331366E6-4B70-4253-9DEB-7B2EA69E473A}" type="presParOf" srcId="{AFEFF3E6-F7F7-4695-8DAB-B88251596D41}" destId="{EB4FB3BC-7045-46CE-8718-2747EB7AFE9B}" srcOrd="3" destOrd="0" presId="urn:microsoft.com/office/officeart/2008/layout/VerticalCurvedList"/>
    <dgm:cxn modelId="{9937CF4A-3F51-4855-B503-80FE6B0C2093}" type="presParOf" srcId="{AFEFF3E6-F7F7-4695-8DAB-B88251596D41}" destId="{5C038B38-BCF4-4910-9E49-1812C5F330FB}" srcOrd="4" destOrd="0" presId="urn:microsoft.com/office/officeart/2008/layout/VerticalCurvedList"/>
    <dgm:cxn modelId="{61D6A319-1E64-4419-9663-54A79E375D46}" type="presParOf" srcId="{5C038B38-BCF4-4910-9E49-1812C5F330FB}" destId="{54F7B84A-0506-4169-8F6E-0BE2D564B16C}" srcOrd="0" destOrd="0" presId="urn:microsoft.com/office/officeart/2008/layout/VerticalCurvedList"/>
    <dgm:cxn modelId="{5D001E16-953A-4B8D-AA0A-4D9E2734A1EA}" type="presParOf" srcId="{AFEFF3E6-F7F7-4695-8DAB-B88251596D41}" destId="{B93021FC-52A6-4171-B4CB-4352C25026B3}" srcOrd="5" destOrd="0" presId="urn:microsoft.com/office/officeart/2008/layout/VerticalCurvedList"/>
    <dgm:cxn modelId="{6821226D-D5CA-4707-8F25-A19ADDE01874}" type="presParOf" srcId="{AFEFF3E6-F7F7-4695-8DAB-B88251596D41}" destId="{29F1B06B-953B-47DF-8CD3-DFB8DE9C30C8}" srcOrd="6" destOrd="0" presId="urn:microsoft.com/office/officeart/2008/layout/VerticalCurvedList"/>
    <dgm:cxn modelId="{71EB2BB6-1BE8-4CA2-8C62-D5442BE50733}" type="presParOf" srcId="{29F1B06B-953B-47DF-8CD3-DFB8DE9C30C8}" destId="{2F66BBBA-1DCC-43CA-8F65-C0196881B929}" srcOrd="0" destOrd="0" presId="urn:microsoft.com/office/officeart/2008/layout/VerticalCurvedList"/>
    <dgm:cxn modelId="{D9DD56EC-36A2-4522-9B6F-51AF951C6B6E}" type="presParOf" srcId="{AFEFF3E6-F7F7-4695-8DAB-B88251596D41}" destId="{8850E065-CF6F-46D9-AD61-A23E139C1458}" srcOrd="7" destOrd="0" presId="urn:microsoft.com/office/officeart/2008/layout/VerticalCurvedList"/>
    <dgm:cxn modelId="{3B2F3B33-C128-4B06-8E36-45C1BBE36946}" type="presParOf" srcId="{AFEFF3E6-F7F7-4695-8DAB-B88251596D41}" destId="{450DEE80-B8CB-4142-8F45-C313092264FA}" srcOrd="8" destOrd="0" presId="urn:microsoft.com/office/officeart/2008/layout/VerticalCurvedList"/>
    <dgm:cxn modelId="{12C204C5-D0F2-428E-8479-E32181D0490F}" type="presParOf" srcId="{450DEE80-B8CB-4142-8F45-C313092264FA}" destId="{A18E278C-351D-4713-8D3C-DF922265CA1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33B4EE-1274-4899-A714-EB2CD1BCD561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E6B70E-C68B-4423-8E7F-27C52CF6269F}">
      <dgm:prSet phldrT="[Text]" custT="1"/>
      <dgm:spPr/>
      <dgm:t>
        <a:bodyPr/>
        <a:lstStyle/>
        <a:p>
          <a:r>
            <a:rPr lang="en-US" sz="2400" b="1" spc="-150" dirty="0" smtClean="0">
              <a:latin typeface="+mj-lt"/>
              <a:cs typeface="Arial"/>
            </a:rPr>
            <a:t>Consistency check by compiling Supply and Use Tables (SUTs)</a:t>
          </a:r>
          <a:endParaRPr lang="en-US" sz="2400" b="1" dirty="0"/>
        </a:p>
      </dgm:t>
    </dgm:pt>
    <dgm:pt modelId="{937A13C6-9223-4E48-8E46-E4AB6830771E}" type="parTrans" cxnId="{7E598F42-9833-4A13-A020-2DC6746C157B}">
      <dgm:prSet/>
      <dgm:spPr/>
      <dgm:t>
        <a:bodyPr/>
        <a:lstStyle/>
        <a:p>
          <a:endParaRPr lang="en-US" sz="1800"/>
        </a:p>
      </dgm:t>
    </dgm:pt>
    <dgm:pt modelId="{CE8B34F6-FE78-4FDA-984F-9A9F9B7E40BF}" type="sibTrans" cxnId="{7E598F42-9833-4A13-A020-2DC6746C157B}">
      <dgm:prSet/>
      <dgm:spPr/>
      <dgm:t>
        <a:bodyPr/>
        <a:lstStyle/>
        <a:p>
          <a:endParaRPr lang="en-US" sz="1800"/>
        </a:p>
      </dgm:t>
    </dgm:pt>
    <dgm:pt modelId="{56DC4CE7-A8B8-4D4A-BA36-F91C1C1CA1B4}">
      <dgm:prSet phldrT="[Text]" custT="1"/>
      <dgm:spPr/>
      <dgm:t>
        <a:bodyPr/>
        <a:lstStyle/>
        <a:p>
          <a:r>
            <a:rPr lang="en-US" sz="2400" b="1" spc="-150" dirty="0" smtClean="0">
              <a:latin typeface="+mj-lt"/>
              <a:cs typeface="Arial"/>
            </a:rPr>
            <a:t>Wide coverage of economic activity</a:t>
          </a:r>
          <a:endParaRPr lang="en-US" sz="2400" b="1" dirty="0"/>
        </a:p>
      </dgm:t>
    </dgm:pt>
    <dgm:pt modelId="{DE4007AB-21CA-41C2-8E21-5E733A35B49B}" type="parTrans" cxnId="{7B505F56-1F06-485C-8132-BE427C30BACF}">
      <dgm:prSet/>
      <dgm:spPr/>
      <dgm:t>
        <a:bodyPr/>
        <a:lstStyle/>
        <a:p>
          <a:endParaRPr lang="en-US" sz="1800"/>
        </a:p>
      </dgm:t>
    </dgm:pt>
    <dgm:pt modelId="{CF0E35A0-B35B-4C7B-91B1-85E00075B18C}" type="sibTrans" cxnId="{7B505F56-1F06-485C-8132-BE427C30BACF}">
      <dgm:prSet/>
      <dgm:spPr/>
      <dgm:t>
        <a:bodyPr/>
        <a:lstStyle/>
        <a:p>
          <a:endParaRPr lang="en-US" sz="1800"/>
        </a:p>
      </dgm:t>
    </dgm:pt>
    <dgm:pt modelId="{7DAA2FC1-07C4-42E2-9ECC-BCDA04303588}">
      <dgm:prSet phldrT="[Text]" custT="1"/>
      <dgm:spPr/>
      <dgm:t>
        <a:bodyPr/>
        <a:lstStyle/>
        <a:p>
          <a:r>
            <a:rPr lang="en-US" sz="2400" b="1" spc="-150" dirty="0" smtClean="0">
              <a:latin typeface="+mj-lt"/>
              <a:cs typeface="Arial"/>
            </a:rPr>
            <a:t>Implementation of the 2008 SNA</a:t>
          </a:r>
          <a:endParaRPr lang="en-US" sz="2400" b="1" dirty="0"/>
        </a:p>
      </dgm:t>
    </dgm:pt>
    <dgm:pt modelId="{1DB6C63B-ECB3-4992-A9D5-01C542BE4F97}" type="parTrans" cxnId="{F1CF06F6-AF4D-4580-82A3-A5B6BF41B7AA}">
      <dgm:prSet/>
      <dgm:spPr/>
      <dgm:t>
        <a:bodyPr/>
        <a:lstStyle/>
        <a:p>
          <a:endParaRPr lang="en-US" sz="1800"/>
        </a:p>
      </dgm:t>
    </dgm:pt>
    <dgm:pt modelId="{F21629BD-E566-4186-93B9-193F51D5F149}" type="sibTrans" cxnId="{F1CF06F6-AF4D-4580-82A3-A5B6BF41B7AA}">
      <dgm:prSet/>
      <dgm:spPr/>
      <dgm:t>
        <a:bodyPr/>
        <a:lstStyle/>
        <a:p>
          <a:endParaRPr lang="en-US" sz="1800"/>
        </a:p>
      </dgm:t>
    </dgm:pt>
    <dgm:pt modelId="{A34EB79A-216C-4A19-9891-DF0A4E6415AD}">
      <dgm:prSet custT="1"/>
      <dgm:spPr/>
      <dgm:t>
        <a:bodyPr/>
        <a:lstStyle/>
        <a:p>
          <a:r>
            <a:rPr lang="en-US" sz="2400" b="1" spc="-150" dirty="0" smtClean="0">
              <a:latin typeface="+mj-lt"/>
              <a:cs typeface="Arial"/>
            </a:rPr>
            <a:t>Independently compilation of GDP by Production Approach and Expenditure Approach</a:t>
          </a:r>
        </a:p>
      </dgm:t>
    </dgm:pt>
    <dgm:pt modelId="{F6D2A923-35DC-4307-9018-B7B0E46E48B7}" type="parTrans" cxnId="{9E080A80-6FD1-487B-BB40-685EBCF66074}">
      <dgm:prSet/>
      <dgm:spPr/>
      <dgm:t>
        <a:bodyPr/>
        <a:lstStyle/>
        <a:p>
          <a:endParaRPr lang="en-US" sz="1800"/>
        </a:p>
      </dgm:t>
    </dgm:pt>
    <dgm:pt modelId="{5737E18A-6FB4-4C9C-921B-05CA82302C29}" type="sibTrans" cxnId="{9E080A80-6FD1-487B-BB40-685EBCF66074}">
      <dgm:prSet/>
      <dgm:spPr/>
      <dgm:t>
        <a:bodyPr/>
        <a:lstStyle/>
        <a:p>
          <a:endParaRPr lang="en-US" sz="1800"/>
        </a:p>
      </dgm:t>
    </dgm:pt>
    <dgm:pt modelId="{C8AF9EA3-4DE0-4121-9933-C4543BADE5AD}" type="pres">
      <dgm:prSet presAssocID="{4F33B4EE-1274-4899-A714-EB2CD1BCD5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9E1431-BF58-417B-AED8-BC57FDA7846A}" type="pres">
      <dgm:prSet presAssocID="{1CE6B70E-C68B-4423-8E7F-27C52CF6269F}" presName="composite" presStyleCnt="0"/>
      <dgm:spPr/>
    </dgm:pt>
    <dgm:pt modelId="{12ABD3A9-8E22-4968-B2D6-B2166B2397AA}" type="pres">
      <dgm:prSet presAssocID="{1CE6B70E-C68B-4423-8E7F-27C52CF6269F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48FD7B-6873-41EC-A493-47805E757D58}" type="pres">
      <dgm:prSet presAssocID="{1CE6B70E-C68B-4423-8E7F-27C52CF6269F}" presName="rect2" presStyleLbl="fgImgPlace1" presStyleIdx="0" presStyleCnt="4"/>
      <dgm:spPr/>
    </dgm:pt>
    <dgm:pt modelId="{7C0B3887-D8CB-4433-A9B6-472E944EC6E4}" type="pres">
      <dgm:prSet presAssocID="{CE8B34F6-FE78-4FDA-984F-9A9F9B7E40BF}" presName="sibTrans" presStyleCnt="0"/>
      <dgm:spPr/>
    </dgm:pt>
    <dgm:pt modelId="{A4609B62-4A88-493F-BD1B-4EBBAD2BB503}" type="pres">
      <dgm:prSet presAssocID="{56DC4CE7-A8B8-4D4A-BA36-F91C1C1CA1B4}" presName="composite" presStyleCnt="0"/>
      <dgm:spPr/>
    </dgm:pt>
    <dgm:pt modelId="{3CDB0C4E-930F-464F-ADBB-7AE2ED59DE13}" type="pres">
      <dgm:prSet presAssocID="{56DC4CE7-A8B8-4D4A-BA36-F91C1C1CA1B4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84047-8494-4B35-A350-1D08CB6C1F91}" type="pres">
      <dgm:prSet presAssocID="{56DC4CE7-A8B8-4D4A-BA36-F91C1C1CA1B4}" presName="rect2" presStyleLbl="fgImgPlace1" presStyleIdx="1" presStyleCnt="4"/>
      <dgm:spPr/>
    </dgm:pt>
    <dgm:pt modelId="{27AE94F0-5B90-4070-A1CF-21C87A53A8E4}" type="pres">
      <dgm:prSet presAssocID="{CF0E35A0-B35B-4C7B-91B1-85E00075B18C}" presName="sibTrans" presStyleCnt="0"/>
      <dgm:spPr/>
    </dgm:pt>
    <dgm:pt modelId="{08231FD8-0526-417A-8908-DAF1099A270F}" type="pres">
      <dgm:prSet presAssocID="{A34EB79A-216C-4A19-9891-DF0A4E6415AD}" presName="composite" presStyleCnt="0"/>
      <dgm:spPr/>
    </dgm:pt>
    <dgm:pt modelId="{044D3DD5-D990-4CA7-8352-E03DE075D3E7}" type="pres">
      <dgm:prSet presAssocID="{A34EB79A-216C-4A19-9891-DF0A4E6415AD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B963F-3A95-4484-A1FC-A2FD83496F3E}" type="pres">
      <dgm:prSet presAssocID="{A34EB79A-216C-4A19-9891-DF0A4E6415AD}" presName="rect2" presStyleLbl="fgImgPlace1" presStyleIdx="2" presStyleCnt="4"/>
      <dgm:spPr/>
    </dgm:pt>
    <dgm:pt modelId="{E2DF1029-EBFF-47AD-9D5A-F2D541CC22A8}" type="pres">
      <dgm:prSet presAssocID="{5737E18A-6FB4-4C9C-921B-05CA82302C29}" presName="sibTrans" presStyleCnt="0"/>
      <dgm:spPr/>
    </dgm:pt>
    <dgm:pt modelId="{607DD544-9F80-4B69-8182-763451E3188C}" type="pres">
      <dgm:prSet presAssocID="{7DAA2FC1-07C4-42E2-9ECC-BCDA04303588}" presName="composite" presStyleCnt="0"/>
      <dgm:spPr/>
    </dgm:pt>
    <dgm:pt modelId="{4B45729A-DDE5-4BED-9B15-D6E9BCC16E5A}" type="pres">
      <dgm:prSet presAssocID="{7DAA2FC1-07C4-42E2-9ECC-BCDA04303588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DF1AEF-4C5C-47B9-8578-AE9BD377C426}" type="pres">
      <dgm:prSet presAssocID="{7DAA2FC1-07C4-42E2-9ECC-BCDA04303588}" presName="rect2" presStyleLbl="fgImgPlace1" presStyleIdx="3" presStyleCnt="4"/>
      <dgm:spPr/>
    </dgm:pt>
  </dgm:ptLst>
  <dgm:cxnLst>
    <dgm:cxn modelId="{7B505F56-1F06-485C-8132-BE427C30BACF}" srcId="{4F33B4EE-1274-4899-A714-EB2CD1BCD561}" destId="{56DC4CE7-A8B8-4D4A-BA36-F91C1C1CA1B4}" srcOrd="1" destOrd="0" parTransId="{DE4007AB-21CA-41C2-8E21-5E733A35B49B}" sibTransId="{CF0E35A0-B35B-4C7B-91B1-85E00075B18C}"/>
    <dgm:cxn modelId="{979D4EC3-179B-4D9B-850C-BA362D0A8888}" type="presOf" srcId="{56DC4CE7-A8B8-4D4A-BA36-F91C1C1CA1B4}" destId="{3CDB0C4E-930F-464F-ADBB-7AE2ED59DE13}" srcOrd="0" destOrd="0" presId="urn:microsoft.com/office/officeart/2008/layout/PictureStrips"/>
    <dgm:cxn modelId="{368FE92D-54DA-4852-AAA6-DC9410D2AF2E}" type="presOf" srcId="{1CE6B70E-C68B-4423-8E7F-27C52CF6269F}" destId="{12ABD3A9-8E22-4968-B2D6-B2166B2397AA}" srcOrd="0" destOrd="0" presId="urn:microsoft.com/office/officeart/2008/layout/PictureStrips"/>
    <dgm:cxn modelId="{41C75455-5E39-4E60-AFE8-762717AA9890}" type="presOf" srcId="{7DAA2FC1-07C4-42E2-9ECC-BCDA04303588}" destId="{4B45729A-DDE5-4BED-9B15-D6E9BCC16E5A}" srcOrd="0" destOrd="0" presId="urn:microsoft.com/office/officeart/2008/layout/PictureStrips"/>
    <dgm:cxn modelId="{6210E6DA-53A5-4BBB-AD58-6FFDD1582ABD}" type="presOf" srcId="{4F33B4EE-1274-4899-A714-EB2CD1BCD561}" destId="{C8AF9EA3-4DE0-4121-9933-C4543BADE5AD}" srcOrd="0" destOrd="0" presId="urn:microsoft.com/office/officeart/2008/layout/PictureStrips"/>
    <dgm:cxn modelId="{7E598F42-9833-4A13-A020-2DC6746C157B}" srcId="{4F33B4EE-1274-4899-A714-EB2CD1BCD561}" destId="{1CE6B70E-C68B-4423-8E7F-27C52CF6269F}" srcOrd="0" destOrd="0" parTransId="{937A13C6-9223-4E48-8E46-E4AB6830771E}" sibTransId="{CE8B34F6-FE78-4FDA-984F-9A9F9B7E40BF}"/>
    <dgm:cxn modelId="{BE9C762F-668A-4C97-86DE-8F3E4D4EE7A7}" type="presOf" srcId="{A34EB79A-216C-4A19-9891-DF0A4E6415AD}" destId="{044D3DD5-D990-4CA7-8352-E03DE075D3E7}" srcOrd="0" destOrd="0" presId="urn:microsoft.com/office/officeart/2008/layout/PictureStrips"/>
    <dgm:cxn modelId="{F1CF06F6-AF4D-4580-82A3-A5B6BF41B7AA}" srcId="{4F33B4EE-1274-4899-A714-EB2CD1BCD561}" destId="{7DAA2FC1-07C4-42E2-9ECC-BCDA04303588}" srcOrd="3" destOrd="0" parTransId="{1DB6C63B-ECB3-4992-A9D5-01C542BE4F97}" sibTransId="{F21629BD-E566-4186-93B9-193F51D5F149}"/>
    <dgm:cxn modelId="{9E080A80-6FD1-487B-BB40-685EBCF66074}" srcId="{4F33B4EE-1274-4899-A714-EB2CD1BCD561}" destId="{A34EB79A-216C-4A19-9891-DF0A4E6415AD}" srcOrd="2" destOrd="0" parTransId="{F6D2A923-35DC-4307-9018-B7B0E46E48B7}" sibTransId="{5737E18A-6FB4-4C9C-921B-05CA82302C29}"/>
    <dgm:cxn modelId="{497672F7-0E2F-420F-8AED-A6F9E8CFCD5B}" type="presParOf" srcId="{C8AF9EA3-4DE0-4121-9933-C4543BADE5AD}" destId="{AB9E1431-BF58-417B-AED8-BC57FDA7846A}" srcOrd="0" destOrd="0" presId="urn:microsoft.com/office/officeart/2008/layout/PictureStrips"/>
    <dgm:cxn modelId="{30E64962-817E-4B97-AC6C-964EEF1806ED}" type="presParOf" srcId="{AB9E1431-BF58-417B-AED8-BC57FDA7846A}" destId="{12ABD3A9-8E22-4968-B2D6-B2166B2397AA}" srcOrd="0" destOrd="0" presId="urn:microsoft.com/office/officeart/2008/layout/PictureStrips"/>
    <dgm:cxn modelId="{136A52D0-1263-4300-BA94-8C3272967652}" type="presParOf" srcId="{AB9E1431-BF58-417B-AED8-BC57FDA7846A}" destId="{0C48FD7B-6873-41EC-A493-47805E757D58}" srcOrd="1" destOrd="0" presId="urn:microsoft.com/office/officeart/2008/layout/PictureStrips"/>
    <dgm:cxn modelId="{9FDD4CED-D8D0-4DD9-853F-945A1D7419D6}" type="presParOf" srcId="{C8AF9EA3-4DE0-4121-9933-C4543BADE5AD}" destId="{7C0B3887-D8CB-4433-A9B6-472E944EC6E4}" srcOrd="1" destOrd="0" presId="urn:microsoft.com/office/officeart/2008/layout/PictureStrips"/>
    <dgm:cxn modelId="{A56198A2-85E4-4555-A3A6-0716EB3887D2}" type="presParOf" srcId="{C8AF9EA3-4DE0-4121-9933-C4543BADE5AD}" destId="{A4609B62-4A88-493F-BD1B-4EBBAD2BB503}" srcOrd="2" destOrd="0" presId="urn:microsoft.com/office/officeart/2008/layout/PictureStrips"/>
    <dgm:cxn modelId="{1BBFEDB7-F327-4373-B180-EBD08E8882B1}" type="presParOf" srcId="{A4609B62-4A88-493F-BD1B-4EBBAD2BB503}" destId="{3CDB0C4E-930F-464F-ADBB-7AE2ED59DE13}" srcOrd="0" destOrd="0" presId="urn:microsoft.com/office/officeart/2008/layout/PictureStrips"/>
    <dgm:cxn modelId="{F84D3D41-94B5-4D17-B0CF-62E47D891EC9}" type="presParOf" srcId="{A4609B62-4A88-493F-BD1B-4EBBAD2BB503}" destId="{1F784047-8494-4B35-A350-1D08CB6C1F91}" srcOrd="1" destOrd="0" presId="urn:microsoft.com/office/officeart/2008/layout/PictureStrips"/>
    <dgm:cxn modelId="{D28062B9-E8C4-409B-BD5C-A6F3FC00C84D}" type="presParOf" srcId="{C8AF9EA3-4DE0-4121-9933-C4543BADE5AD}" destId="{27AE94F0-5B90-4070-A1CF-21C87A53A8E4}" srcOrd="3" destOrd="0" presId="urn:microsoft.com/office/officeart/2008/layout/PictureStrips"/>
    <dgm:cxn modelId="{293C4064-8A24-4D43-A1D0-497AB82FC02C}" type="presParOf" srcId="{C8AF9EA3-4DE0-4121-9933-C4543BADE5AD}" destId="{08231FD8-0526-417A-8908-DAF1099A270F}" srcOrd="4" destOrd="0" presId="urn:microsoft.com/office/officeart/2008/layout/PictureStrips"/>
    <dgm:cxn modelId="{14414709-8B09-43CA-860E-16647D378C16}" type="presParOf" srcId="{08231FD8-0526-417A-8908-DAF1099A270F}" destId="{044D3DD5-D990-4CA7-8352-E03DE075D3E7}" srcOrd="0" destOrd="0" presId="urn:microsoft.com/office/officeart/2008/layout/PictureStrips"/>
    <dgm:cxn modelId="{9484E993-5198-456E-93B0-48A8DEDD6E83}" type="presParOf" srcId="{08231FD8-0526-417A-8908-DAF1099A270F}" destId="{C58B963F-3A95-4484-A1FC-A2FD83496F3E}" srcOrd="1" destOrd="0" presId="urn:microsoft.com/office/officeart/2008/layout/PictureStrips"/>
    <dgm:cxn modelId="{101AAE16-506D-4753-87DA-A50D950D717E}" type="presParOf" srcId="{C8AF9EA3-4DE0-4121-9933-C4543BADE5AD}" destId="{E2DF1029-EBFF-47AD-9D5A-F2D541CC22A8}" srcOrd="5" destOrd="0" presId="urn:microsoft.com/office/officeart/2008/layout/PictureStrips"/>
    <dgm:cxn modelId="{2AD65570-0B23-4717-B10C-A45A45EF615E}" type="presParOf" srcId="{C8AF9EA3-4DE0-4121-9933-C4543BADE5AD}" destId="{607DD544-9F80-4B69-8182-763451E3188C}" srcOrd="6" destOrd="0" presId="urn:microsoft.com/office/officeart/2008/layout/PictureStrips"/>
    <dgm:cxn modelId="{B7F0193A-BA9A-4D79-BF7F-3CA122912E52}" type="presParOf" srcId="{607DD544-9F80-4B69-8182-763451E3188C}" destId="{4B45729A-DDE5-4BED-9B15-D6E9BCC16E5A}" srcOrd="0" destOrd="0" presId="urn:microsoft.com/office/officeart/2008/layout/PictureStrips"/>
    <dgm:cxn modelId="{8327ED57-9596-4681-8393-A73E5E8C6D31}" type="presParOf" srcId="{607DD544-9F80-4B69-8182-763451E3188C}" destId="{66DF1AEF-4C5C-47B9-8578-AE9BD377C42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9C6B4-5371-4488-8495-5A2ED7D3BBBD}">
      <dsp:nvSpPr>
        <dsp:cNvPr id="0" name=""/>
        <dsp:cNvSpPr/>
      </dsp:nvSpPr>
      <dsp:spPr>
        <a:xfrm>
          <a:off x="4280363" y="1070861"/>
          <a:ext cx="2781643" cy="27816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C9C71-3FCA-4297-ABF9-9FA6CBFC8B5C}">
      <dsp:nvSpPr>
        <dsp:cNvPr id="0" name=""/>
        <dsp:cNvSpPr/>
      </dsp:nvSpPr>
      <dsp:spPr>
        <a:xfrm>
          <a:off x="4096735" y="878931"/>
          <a:ext cx="3909279" cy="32057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This can be taken an opportunity to address the limitations regarding methodology, definitions and data sources</a:t>
          </a:r>
          <a:endParaRPr lang="en-US" sz="2000" b="1" kern="1200" dirty="0"/>
        </a:p>
      </dsp:txBody>
      <dsp:txXfrm>
        <a:off x="4656001" y="1336975"/>
        <a:ext cx="2792608" cy="2289615"/>
      </dsp:txXfrm>
    </dsp:sp>
    <dsp:sp modelId="{736E75CF-BA0D-4EDF-A90D-E25C37981FC8}">
      <dsp:nvSpPr>
        <dsp:cNvPr id="0" name=""/>
        <dsp:cNvSpPr/>
      </dsp:nvSpPr>
      <dsp:spPr>
        <a:xfrm rot="2700000">
          <a:off x="977657" y="1079363"/>
          <a:ext cx="2781735" cy="278173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3264F-8CDF-4C08-B828-2676A31CF421}">
      <dsp:nvSpPr>
        <dsp:cNvPr id="0" name=""/>
        <dsp:cNvSpPr/>
      </dsp:nvSpPr>
      <dsp:spPr>
        <a:xfrm>
          <a:off x="195522" y="731835"/>
          <a:ext cx="3617344" cy="335814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Rebasing of the National Accounts Series is the process of replacing an old base year with a new and more recent base year for computing constant price estimates</a:t>
          </a:r>
          <a:endParaRPr lang="en-US" sz="2000" b="1" kern="1200" dirty="0"/>
        </a:p>
      </dsp:txBody>
      <dsp:txXfrm>
        <a:off x="712162" y="1211660"/>
        <a:ext cx="2584063" cy="2398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1C1FF-DAA8-4751-A6EE-EBA0A85750CD}">
      <dsp:nvSpPr>
        <dsp:cNvPr id="0" name=""/>
        <dsp:cNvSpPr/>
      </dsp:nvSpPr>
      <dsp:spPr>
        <a:xfrm>
          <a:off x="0" y="0"/>
          <a:ext cx="4443858" cy="411480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195580" bIns="0" numCol="1" spcCol="1270" anchor="t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/>
            <a:t> </a:t>
          </a:r>
        </a:p>
      </dsp:txBody>
      <dsp:txXfrm rot="16200000">
        <a:off x="-1242682" y="1242682"/>
        <a:ext cx="3374136" cy="888771"/>
      </dsp:txXfrm>
    </dsp:sp>
    <dsp:sp modelId="{AB27A261-36FA-4EA2-B71A-90C83C865B55}">
      <dsp:nvSpPr>
        <dsp:cNvPr id="0" name=""/>
        <dsp:cNvSpPr/>
      </dsp:nvSpPr>
      <dsp:spPr>
        <a:xfrm>
          <a:off x="888771" y="0"/>
          <a:ext cx="3310674" cy="41148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The rebasing does not change the economic facts… but it measures them better</a:t>
          </a:r>
        </a:p>
      </dsp:txBody>
      <dsp:txXfrm>
        <a:off x="888771" y="0"/>
        <a:ext cx="3310674" cy="4114800"/>
      </dsp:txXfrm>
    </dsp:sp>
    <dsp:sp modelId="{C4CF653C-CE79-4614-B1ED-CB5B9BA2B207}">
      <dsp:nvSpPr>
        <dsp:cNvPr id="0" name=""/>
        <dsp:cNvSpPr/>
      </dsp:nvSpPr>
      <dsp:spPr>
        <a:xfrm>
          <a:off x="4606939" y="0"/>
          <a:ext cx="3843715" cy="411480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195580" bIns="0" numCol="1" spcCol="1270" anchor="t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/>
            <a:t> </a:t>
          </a:r>
        </a:p>
      </dsp:txBody>
      <dsp:txXfrm rot="16200000">
        <a:off x="3304242" y="1302696"/>
        <a:ext cx="3374136" cy="768743"/>
      </dsp:txXfrm>
    </dsp:sp>
    <dsp:sp modelId="{4CE673D7-EAAA-4F44-AC6F-5DF0E796A5BD}">
      <dsp:nvSpPr>
        <dsp:cNvPr id="0" name=""/>
        <dsp:cNvSpPr/>
      </dsp:nvSpPr>
      <dsp:spPr>
        <a:xfrm rot="5400000">
          <a:off x="4326843" y="3193713"/>
          <a:ext cx="604629" cy="66657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B163A-8306-4A1D-90D1-646A3432B3D5}">
      <dsp:nvSpPr>
        <dsp:cNvPr id="0" name=""/>
        <dsp:cNvSpPr/>
      </dsp:nvSpPr>
      <dsp:spPr>
        <a:xfrm>
          <a:off x="5419192" y="0"/>
          <a:ext cx="2863568" cy="41148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More reliable measure of economic structure and growth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More timely and informed economic policy decisions</a:t>
          </a:r>
        </a:p>
      </dsp:txBody>
      <dsp:txXfrm>
        <a:off x="5419192" y="0"/>
        <a:ext cx="2863568" cy="4114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3FA38-D5AA-44F3-8A8C-579B8DB16BA3}">
      <dsp:nvSpPr>
        <dsp:cNvPr id="0" name=""/>
        <dsp:cNvSpPr/>
      </dsp:nvSpPr>
      <dsp:spPr>
        <a:xfrm>
          <a:off x="-5341500" y="-817996"/>
          <a:ext cx="6360393" cy="6360393"/>
        </a:xfrm>
        <a:prstGeom prst="blockArc">
          <a:avLst>
            <a:gd name="adj1" fmla="val 18900000"/>
            <a:gd name="adj2" fmla="val 2700000"/>
            <a:gd name="adj3" fmla="val 34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167C7-CA91-4658-A924-B7740E6E20C1}">
      <dsp:nvSpPr>
        <dsp:cNvPr id="0" name=""/>
        <dsp:cNvSpPr/>
      </dsp:nvSpPr>
      <dsp:spPr>
        <a:xfrm>
          <a:off x="533437" y="363211"/>
          <a:ext cx="7935346" cy="726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89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pc="-150" dirty="0" smtClean="0">
              <a:latin typeface="+mj-lt"/>
              <a:cs typeface="Arial"/>
            </a:rPr>
            <a:t>Implementing Recommendations of 2008 System of National Accounts (2008 SNA)</a:t>
          </a:r>
          <a:endParaRPr lang="en-US" sz="2400" b="1" kern="1200" dirty="0"/>
        </a:p>
      </dsp:txBody>
      <dsp:txXfrm>
        <a:off x="533437" y="363211"/>
        <a:ext cx="7935346" cy="726801"/>
      </dsp:txXfrm>
    </dsp:sp>
    <dsp:sp modelId="{7EFD0A2A-6FDE-495C-B38D-ED8CE8A40251}">
      <dsp:nvSpPr>
        <dsp:cNvPr id="0" name=""/>
        <dsp:cNvSpPr/>
      </dsp:nvSpPr>
      <dsp:spPr>
        <a:xfrm>
          <a:off x="79185" y="272361"/>
          <a:ext cx="908502" cy="908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FB3BC-7045-46CE-8718-2747EB7AFE9B}">
      <dsp:nvSpPr>
        <dsp:cNvPr id="0" name=""/>
        <dsp:cNvSpPr/>
      </dsp:nvSpPr>
      <dsp:spPr>
        <a:xfrm>
          <a:off x="950129" y="1453603"/>
          <a:ext cx="7518654" cy="726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89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pc="-150" dirty="0" smtClean="0">
              <a:latin typeface="+mj-lt"/>
              <a:cs typeface="Arial"/>
            </a:rPr>
            <a:t>Adoption of New Classifications (ISIC rev, 4.0, CPC 2.0)</a:t>
          </a:r>
          <a:endParaRPr lang="en-US" sz="2700" b="1" kern="1200" dirty="0"/>
        </a:p>
      </dsp:txBody>
      <dsp:txXfrm>
        <a:off x="950129" y="1453603"/>
        <a:ext cx="7518654" cy="726801"/>
      </dsp:txXfrm>
    </dsp:sp>
    <dsp:sp modelId="{54F7B84A-0506-4169-8F6E-0BE2D564B16C}">
      <dsp:nvSpPr>
        <dsp:cNvPr id="0" name=""/>
        <dsp:cNvSpPr/>
      </dsp:nvSpPr>
      <dsp:spPr>
        <a:xfrm>
          <a:off x="495878" y="1362753"/>
          <a:ext cx="908502" cy="908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021FC-52A6-4171-B4CB-4352C25026B3}">
      <dsp:nvSpPr>
        <dsp:cNvPr id="0" name=""/>
        <dsp:cNvSpPr/>
      </dsp:nvSpPr>
      <dsp:spPr>
        <a:xfrm>
          <a:off x="950129" y="2543994"/>
          <a:ext cx="7518654" cy="726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89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pc="-150" dirty="0" smtClean="0">
              <a:latin typeface="+mj-lt"/>
              <a:cs typeface="Arial"/>
            </a:rPr>
            <a:t>Increasing the Coverage of Economic Activities</a:t>
          </a:r>
          <a:endParaRPr lang="en-US" sz="2700" b="1" kern="1200" dirty="0"/>
        </a:p>
      </dsp:txBody>
      <dsp:txXfrm>
        <a:off x="950129" y="2543994"/>
        <a:ext cx="7518654" cy="726801"/>
      </dsp:txXfrm>
    </dsp:sp>
    <dsp:sp modelId="{2F66BBBA-1DCC-43CA-8F65-C0196881B929}">
      <dsp:nvSpPr>
        <dsp:cNvPr id="0" name=""/>
        <dsp:cNvSpPr/>
      </dsp:nvSpPr>
      <dsp:spPr>
        <a:xfrm>
          <a:off x="495878" y="2453144"/>
          <a:ext cx="908502" cy="908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0E065-CF6F-46D9-AD61-A23E139C1458}">
      <dsp:nvSpPr>
        <dsp:cNvPr id="0" name=""/>
        <dsp:cNvSpPr/>
      </dsp:nvSpPr>
      <dsp:spPr>
        <a:xfrm>
          <a:off x="457178" y="3657600"/>
          <a:ext cx="7935346" cy="726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89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pc="-150" dirty="0" smtClean="0">
              <a:latin typeface="+mj-lt"/>
              <a:cs typeface="Arial"/>
            </a:rPr>
            <a:t>Changing the base year from 2000/2001 to 2010/11</a:t>
          </a:r>
          <a:endParaRPr lang="en-US" sz="2700" b="1" kern="1200" dirty="0"/>
        </a:p>
      </dsp:txBody>
      <dsp:txXfrm>
        <a:off x="457178" y="3657600"/>
        <a:ext cx="7935346" cy="726801"/>
      </dsp:txXfrm>
    </dsp:sp>
    <dsp:sp modelId="{A18E278C-351D-4713-8D3C-DF922265CA14}">
      <dsp:nvSpPr>
        <dsp:cNvPr id="0" name=""/>
        <dsp:cNvSpPr/>
      </dsp:nvSpPr>
      <dsp:spPr>
        <a:xfrm>
          <a:off x="79185" y="3543536"/>
          <a:ext cx="908502" cy="908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BD3A9-8E22-4968-B2D6-B2166B2397AA}">
      <dsp:nvSpPr>
        <dsp:cNvPr id="0" name=""/>
        <dsp:cNvSpPr/>
      </dsp:nvSpPr>
      <dsp:spPr>
        <a:xfrm>
          <a:off x="169630" y="1180759"/>
          <a:ext cx="3976497" cy="12426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16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pc="-150" dirty="0" smtClean="0">
              <a:latin typeface="+mj-lt"/>
              <a:cs typeface="Arial"/>
            </a:rPr>
            <a:t>Consistency check by compiling Supply and Use Tables (SUTs)</a:t>
          </a:r>
          <a:endParaRPr lang="en-US" sz="2400" b="1" kern="1200" dirty="0"/>
        </a:p>
      </dsp:txBody>
      <dsp:txXfrm>
        <a:off x="169630" y="1180759"/>
        <a:ext cx="3976497" cy="1242655"/>
      </dsp:txXfrm>
    </dsp:sp>
    <dsp:sp modelId="{0C48FD7B-6873-41EC-A493-47805E757D58}">
      <dsp:nvSpPr>
        <dsp:cNvPr id="0" name=""/>
        <dsp:cNvSpPr/>
      </dsp:nvSpPr>
      <dsp:spPr>
        <a:xfrm>
          <a:off x="3943" y="1001265"/>
          <a:ext cx="869858" cy="13047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B0C4E-930F-464F-ADBB-7AE2ED59DE13}">
      <dsp:nvSpPr>
        <dsp:cNvPr id="0" name=""/>
        <dsp:cNvSpPr/>
      </dsp:nvSpPr>
      <dsp:spPr>
        <a:xfrm>
          <a:off x="4553959" y="1180759"/>
          <a:ext cx="3976497" cy="12426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16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pc="-150" dirty="0" smtClean="0">
              <a:latin typeface="+mj-lt"/>
              <a:cs typeface="Arial"/>
            </a:rPr>
            <a:t>Wide coverage of economic activity</a:t>
          </a:r>
          <a:endParaRPr lang="en-US" sz="2400" b="1" kern="1200" dirty="0"/>
        </a:p>
      </dsp:txBody>
      <dsp:txXfrm>
        <a:off x="4553959" y="1180759"/>
        <a:ext cx="3976497" cy="1242655"/>
      </dsp:txXfrm>
    </dsp:sp>
    <dsp:sp modelId="{1F784047-8494-4B35-A350-1D08CB6C1F91}">
      <dsp:nvSpPr>
        <dsp:cNvPr id="0" name=""/>
        <dsp:cNvSpPr/>
      </dsp:nvSpPr>
      <dsp:spPr>
        <a:xfrm>
          <a:off x="4388272" y="1001265"/>
          <a:ext cx="869858" cy="13047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D3DD5-D990-4CA7-8352-E03DE075D3E7}">
      <dsp:nvSpPr>
        <dsp:cNvPr id="0" name=""/>
        <dsp:cNvSpPr/>
      </dsp:nvSpPr>
      <dsp:spPr>
        <a:xfrm>
          <a:off x="169630" y="2745124"/>
          <a:ext cx="3976497" cy="12426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16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pc="-150" dirty="0" smtClean="0">
              <a:latin typeface="+mj-lt"/>
              <a:cs typeface="Arial"/>
            </a:rPr>
            <a:t>Independently compilation of GDP by Production Approach and Expenditure Approach</a:t>
          </a:r>
        </a:p>
      </dsp:txBody>
      <dsp:txXfrm>
        <a:off x="169630" y="2745124"/>
        <a:ext cx="3976497" cy="1242655"/>
      </dsp:txXfrm>
    </dsp:sp>
    <dsp:sp modelId="{C58B963F-3A95-4484-A1FC-A2FD83496F3E}">
      <dsp:nvSpPr>
        <dsp:cNvPr id="0" name=""/>
        <dsp:cNvSpPr/>
      </dsp:nvSpPr>
      <dsp:spPr>
        <a:xfrm>
          <a:off x="3943" y="2565629"/>
          <a:ext cx="869858" cy="13047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5729A-DDE5-4BED-9B15-D6E9BCC16E5A}">
      <dsp:nvSpPr>
        <dsp:cNvPr id="0" name=""/>
        <dsp:cNvSpPr/>
      </dsp:nvSpPr>
      <dsp:spPr>
        <a:xfrm>
          <a:off x="4553959" y="2745124"/>
          <a:ext cx="3976497" cy="12426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16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pc="-150" dirty="0" smtClean="0">
              <a:latin typeface="+mj-lt"/>
              <a:cs typeface="Arial"/>
            </a:rPr>
            <a:t>Implementation of the 2008 SNA</a:t>
          </a:r>
          <a:endParaRPr lang="en-US" sz="2400" b="1" kern="1200" dirty="0"/>
        </a:p>
      </dsp:txBody>
      <dsp:txXfrm>
        <a:off x="4553959" y="2745124"/>
        <a:ext cx="3976497" cy="1242655"/>
      </dsp:txXfrm>
    </dsp:sp>
    <dsp:sp modelId="{66DF1AEF-4C5C-47B9-8578-AE9BD377C426}">
      <dsp:nvSpPr>
        <dsp:cNvPr id="0" name=""/>
        <dsp:cNvSpPr/>
      </dsp:nvSpPr>
      <dsp:spPr>
        <a:xfrm>
          <a:off x="4388272" y="2565629"/>
          <a:ext cx="869858" cy="13047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parTxLTRAlign" val="r"/>
                <dgm:param type="parTxRTLAlign" val="r"/>
                <dgm:param type="txAnchorVert" val="t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l"/>
                <dgm:param type="parTxRTLAlign" val="l"/>
                <dgm:param type="txAnchorVert" val="t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0.39831</cdr:x>
      <cdr:y>0.11121</cdr:y>
    </cdr:from>
    <cdr:to>
      <cdr:x>0.65495</cdr:x>
      <cdr:y>0.28227</cdr:y>
    </cdr:to>
    <cdr:sp macro="" textlink="">
      <cdr:nvSpPr>
        <cdr:cNvPr id="2" name="Oval 1"/>
        <cdr:cNvSpPr/>
      </cdr:nvSpPr>
      <cdr:spPr>
        <a:xfrm xmlns:a="http://schemas.openxmlformats.org/drawingml/2006/main">
          <a:off x="3581400" y="596247"/>
          <a:ext cx="2307604" cy="917135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b="1" dirty="0" smtClean="0"/>
            <a:t>GDP is increased by 12% in 2018/19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8B519-0A59-49A0-B7FA-A2AFB92F121D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9E3FA-9E49-4487-A9C4-DBA600345A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683AB-B81A-46BF-AC12-A142E33694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3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2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60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63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91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49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39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49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0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76400"/>
          </a:xfrm>
          <a:solidFill>
            <a:srgbClr val="C00000"/>
          </a:solidFill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00" y="2362200"/>
            <a:ext cx="6400800" cy="990600"/>
          </a:xfrm>
          <a:noFill/>
          <a:ln w="19050">
            <a:solidFill>
              <a:schemeClr val="tx2"/>
            </a:solidFill>
          </a:ln>
        </p:spPr>
        <p:txBody>
          <a:bodyPr/>
          <a:lstStyle>
            <a:lvl1pPr marL="0" indent="0" algn="ctr">
              <a:buNone/>
              <a:defRPr baseline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057400" cy="244475"/>
          </a:xfrm>
          <a:prstGeom prst="rect">
            <a:avLst/>
          </a:prstGeom>
        </p:spPr>
        <p:txBody>
          <a:bodyPr/>
          <a:lstStyle/>
          <a:p>
            <a:fld id="{E217F2BC-4C73-4F02-BE57-39AD01A5B3D9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1219200" cy="280988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2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FD9E8F8D-546C-4FD8-B336-D9927583534E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E7CD2BAC-AF89-4327-BCBD-29B2C9251022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43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94E59535-5D5B-43E4-AFA5-FB27DD5E64DD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3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DF876F4F-5238-4F7C-BCCC-B658DF87465F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5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12CAD856-3058-4211-9116-D177B131A38E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5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FD47B27E-4875-4E25-A795-DD7CCB2FB04E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9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EDC182F1-012F-4F7C-AAAC-996C6EC48BA2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2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26313BE4-15CA-4395-835F-D9E1CAEF43D4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2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CDBE86D0-20CC-4A22-A5EF-63496AF0064F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7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E20F7276-2E4D-49FB-AC4E-169292C71A2B}" type="datetime1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445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2068" y="1371600"/>
            <a:ext cx="7374732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6248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40780"/>
            <a:ext cx="68580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flag"/>
          <p:cNvPicPr>
            <a:picLocks noChangeAspect="1" noChangeArrowheads="1" noCrop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8563778" y="6248400"/>
            <a:ext cx="580222" cy="60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62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E0A18-16B4-4B0F-BF6B-4E4D9D8C884C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6EBA-4F8D-49AF-82A5-8145CB981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25312-50F2-44A9-A8AB-0E1A860ED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03" y="838200"/>
            <a:ext cx="8610600" cy="5334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Dissemination </a:t>
            </a:r>
            <a:r>
              <a:rPr lang="en-US" sz="4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Program</a:t>
            </a:r>
          </a:p>
          <a:p>
            <a:pPr marL="0" indent="0" algn="ctr">
              <a:buNone/>
            </a:pPr>
            <a:r>
              <a:rPr lang="en-US" sz="4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on </a:t>
            </a:r>
          </a:p>
          <a:p>
            <a:pPr marL="0" indent="0" algn="ctr">
              <a:buNone/>
            </a:pPr>
            <a:r>
              <a:rPr lang="en-US" sz="5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Rebasing of National Accounts Statistics</a:t>
            </a:r>
            <a:endParaRPr lang="en-US" sz="36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US" sz="4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 </a:t>
            </a:r>
          </a:p>
          <a:p>
            <a:pPr marL="0" indent="0" algn="ctr">
              <a:buNone/>
            </a:pPr>
            <a:r>
              <a:rPr lang="en-US" sz="2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4 March, 2021</a:t>
            </a:r>
          </a:p>
          <a:p>
            <a:pPr marL="0" indent="0" algn="ctr">
              <a:buNone/>
            </a:pPr>
            <a:endParaRPr lang="en-US" sz="3600" b="1" dirty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US" sz="2900" b="1" dirty="0">
                <a:latin typeface="Algerian" panose="04020705040A02060702" pitchFamily="82" charset="0"/>
              </a:rPr>
              <a:t>Central Bureau of Statistics</a:t>
            </a:r>
          </a:p>
          <a:p>
            <a:pPr marL="0" indent="0" algn="ctr">
              <a:buNone/>
            </a:pPr>
            <a:r>
              <a:rPr lang="en-US" sz="2900" b="1" dirty="0" err="1">
                <a:latin typeface="Algerian" panose="04020705040A02060702" pitchFamily="82" charset="0"/>
              </a:rPr>
              <a:t>Thapathali</a:t>
            </a:r>
            <a:r>
              <a:rPr lang="en-US" sz="2900" b="1" dirty="0">
                <a:latin typeface="Algerian" panose="04020705040A02060702" pitchFamily="82" charset="0"/>
              </a:rPr>
              <a:t>, Kathmandu</a:t>
            </a:r>
          </a:p>
          <a:p>
            <a:pPr marL="0" indent="0" algn="ctr">
              <a:buNone/>
            </a:pPr>
            <a:r>
              <a:rPr lang="en-US" sz="2900" b="1" dirty="0">
                <a:latin typeface="Algerian" panose="04020705040A02060702" pitchFamily="82" charset="0"/>
              </a:rPr>
              <a:t>Nepal</a:t>
            </a:r>
          </a:p>
          <a:p>
            <a:pPr marL="0" indent="0">
              <a:buNone/>
            </a:pPr>
            <a:endParaRPr lang="en-US" sz="29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7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609600"/>
          </a:xfrm>
        </p:spPr>
        <p:txBody>
          <a:bodyPr>
            <a:noAutofit/>
          </a:bodyPr>
          <a:lstStyle/>
          <a:p>
            <a:r>
              <a:rPr lang="en-US" b="1" dirty="0" smtClean="0"/>
              <a:t>Few examples </a:t>
            </a:r>
            <a:r>
              <a:rPr lang="en-US" b="1" dirty="0"/>
              <a:t>from other countries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750683"/>
              </p:ext>
            </p:extLst>
          </p:nvPr>
        </p:nvGraphicFramePr>
        <p:xfrm>
          <a:off x="228600" y="1371600"/>
          <a:ext cx="8680556" cy="4902077"/>
        </p:xfrm>
        <a:graphic>
          <a:graphicData uri="http://schemas.openxmlformats.org/drawingml/2006/table">
            <a:tbl>
              <a:tblPr/>
              <a:tblGrid>
                <a:gridCol w="172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3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34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8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Country (alphabetical order)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Old Base Year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New Base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Year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Number of years between base years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% Diff between Old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Base and New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Base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C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Nicaragua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1980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1994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14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70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Calibri"/>
                        </a:rPr>
                        <a:t>Congo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66.4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Ghana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62.8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Nigeria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2010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20+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59.5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Burundi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40.3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Sierra Leone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25.6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Kenya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20.5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Morocco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1988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11.7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Egypt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     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      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2001/02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             2006/07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8.9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Brazil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1985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Niger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1987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2.5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Lesotho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-4.4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Argentina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1986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-8.2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1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Guatemala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1958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2001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43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-10.7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Paraguay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1982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1994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Calibri"/>
                        </a:rPr>
                        <a:t>-11.6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70" marR="67970" marT="0" marB="0">
                    <a:lnL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6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7467600" y="2819400"/>
            <a:ext cx="0" cy="2286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Rebasing in  South Asian Countries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825838"/>
              </p:ext>
            </p:extLst>
          </p:nvPr>
        </p:nvGraphicFramePr>
        <p:xfrm>
          <a:off x="304800" y="1371600"/>
          <a:ext cx="8458200" cy="5430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691">
                  <a:extLst>
                    <a:ext uri="{9D8B030D-6E8A-4147-A177-3AD203B41FA5}">
                      <a16:colId xmlns:a16="http://schemas.microsoft.com/office/drawing/2014/main" val="758189225"/>
                    </a:ext>
                  </a:extLst>
                </a:gridCol>
                <a:gridCol w="2024685">
                  <a:extLst>
                    <a:ext uri="{9D8B030D-6E8A-4147-A177-3AD203B41FA5}">
                      <a16:colId xmlns:a16="http://schemas.microsoft.com/office/drawing/2014/main" val="1687085359"/>
                    </a:ext>
                  </a:extLst>
                </a:gridCol>
                <a:gridCol w="1233070">
                  <a:extLst>
                    <a:ext uri="{9D8B030D-6E8A-4147-A177-3AD203B41FA5}">
                      <a16:colId xmlns:a16="http://schemas.microsoft.com/office/drawing/2014/main" val="2149369535"/>
                    </a:ext>
                  </a:extLst>
                </a:gridCol>
                <a:gridCol w="1628877">
                  <a:extLst>
                    <a:ext uri="{9D8B030D-6E8A-4147-A177-3AD203B41FA5}">
                      <a16:colId xmlns:a16="http://schemas.microsoft.com/office/drawing/2014/main" val="3250676613"/>
                    </a:ext>
                  </a:extLst>
                </a:gridCol>
                <a:gridCol w="1628877">
                  <a:extLst>
                    <a:ext uri="{9D8B030D-6E8A-4147-A177-3AD203B41FA5}">
                      <a16:colId xmlns:a16="http://schemas.microsoft.com/office/drawing/2014/main" val="3898331670"/>
                    </a:ext>
                  </a:extLst>
                </a:gridCol>
              </a:tblGrid>
              <a:tr h="7787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Old Base 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New Base Year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Number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of years between base years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% rev nominal (levels)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marB="0" anchor="ctr"/>
                </a:tc>
                <a:extLst>
                  <a:ext uri="{0D108BD9-81ED-4DB2-BD59-A6C34878D82A}">
                    <a16:rowId xmlns:a16="http://schemas.microsoft.com/office/drawing/2014/main" val="3321128359"/>
                  </a:ext>
                </a:extLst>
              </a:tr>
              <a:tr h="60109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India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2004/05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2011/12</a:t>
                      </a:r>
                    </a:p>
                  </a:txBody>
                  <a:tcPr marL="4763" marR="4763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-3.0</a:t>
                      </a:r>
                    </a:p>
                  </a:txBody>
                  <a:tcPr marL="4763" marR="4763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6265"/>
                  </a:ext>
                </a:extLst>
              </a:tr>
              <a:tr h="60109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Sri Lanka 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2002/03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2010/11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635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635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14.4</a:t>
                      </a:r>
                    </a:p>
                  </a:txBody>
                  <a:tcPr marL="4763" marR="4763" marT="635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70010"/>
                  </a:ext>
                </a:extLst>
              </a:tr>
              <a:tr h="53344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Maldives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2003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4763" marR="4763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19.5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6350" marB="0" anchor="ctr"/>
                </a:tc>
                <a:extLst>
                  <a:ext uri="{0D108BD9-81ED-4DB2-BD59-A6C34878D82A}">
                    <a16:rowId xmlns:a16="http://schemas.microsoft.com/office/drawing/2014/main" val="2670906615"/>
                  </a:ext>
                </a:extLst>
              </a:tr>
              <a:tr h="53344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Bangladesh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2005/06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2015/16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 yet finalized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157050"/>
                  </a:ext>
                </a:extLst>
              </a:tr>
              <a:tr h="53344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Nepal</a:t>
                      </a:r>
                      <a:endParaRPr lang="en-US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2000/01</a:t>
                      </a:r>
                      <a:endParaRPr lang="en-US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2010/11</a:t>
                      </a:r>
                      <a:endParaRPr lang="en-US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14.1</a:t>
                      </a:r>
                      <a:endParaRPr lang="en-US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847054"/>
                  </a:ext>
                </a:extLst>
              </a:tr>
              <a:tr h="533444">
                <a:tc gridSpan="5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Pakistan(Base</a:t>
                      </a:r>
                      <a:r>
                        <a:rPr lang="en-US" sz="20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year:</a:t>
                      </a:r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2005/06)</a:t>
                      </a:r>
                      <a:r>
                        <a:rPr lang="en-US" sz="20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0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Bhutan(Base year:2000) not yet used 2008 SNA</a:t>
                      </a:r>
                    </a:p>
                    <a:p>
                      <a:pPr marL="0" algn="ctr" defTabSz="914400" rtl="0" eaLnBrk="1" fontAlgn="ctr" latinLnBrk="0" hangingPunct="1"/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999176"/>
                  </a:ext>
                </a:extLst>
              </a:tr>
              <a:tr h="53344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943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5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0FB20F8-4778-4768-AE81-A79D9B6AE7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244927"/>
              </p:ext>
            </p:extLst>
          </p:nvPr>
        </p:nvGraphicFramePr>
        <p:xfrm>
          <a:off x="152400" y="457200"/>
          <a:ext cx="88392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/>
          <p:cNvSpPr/>
          <p:nvPr/>
        </p:nvSpPr>
        <p:spPr>
          <a:xfrm>
            <a:off x="1143000" y="1752600"/>
            <a:ext cx="2362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/>
              <a:t>GDP is increased by </a:t>
            </a:r>
            <a:r>
              <a:rPr lang="en-US" sz="1400" b="1" dirty="0" smtClean="0"/>
              <a:t>14.1% </a:t>
            </a:r>
            <a:r>
              <a:rPr lang="en-US" sz="1400" b="1" dirty="0"/>
              <a:t>in base year</a:t>
            </a:r>
          </a:p>
        </p:txBody>
      </p:sp>
      <p:sp>
        <p:nvSpPr>
          <p:cNvPr id="8" name="Oval 7"/>
          <p:cNvSpPr/>
          <p:nvPr/>
        </p:nvSpPr>
        <p:spPr>
          <a:xfrm>
            <a:off x="6939516" y="228600"/>
            <a:ext cx="2057400" cy="893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/>
              <a:t>GDP is increased by 5% in 2019/20</a:t>
            </a:r>
          </a:p>
        </p:txBody>
      </p:sp>
    </p:spTree>
    <p:extLst>
      <p:ext uri="{BB962C8B-B14F-4D97-AF65-F5344CB8AC3E}">
        <p14:creationId xmlns:p14="http://schemas.microsoft.com/office/powerpoint/2010/main" val="40561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Reasons for the Change 2010/11 (by industr</a:t>
            </a:r>
            <a:r>
              <a:rPr lang="en-US" b="1" dirty="0"/>
              <a:t>y</a:t>
            </a:r>
            <a:r>
              <a:rPr lang="en-US" b="1" dirty="0" smtClean="0"/>
              <a:t>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838597"/>
              </p:ext>
            </p:extLst>
          </p:nvPr>
        </p:nvGraphicFramePr>
        <p:xfrm>
          <a:off x="228599" y="1371599"/>
          <a:ext cx="8763000" cy="522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00">
                  <a:extLst>
                    <a:ext uri="{9D8B030D-6E8A-4147-A177-3AD203B41FA5}">
                      <a16:colId xmlns:a16="http://schemas.microsoft.com/office/drawing/2014/main" val="164606526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411400867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17365559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97821698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61630572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506377655"/>
                    </a:ext>
                  </a:extLst>
                </a:gridCol>
              </a:tblGrid>
              <a:tr h="4995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Industrial classification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Changes due to rebasing (In 10 lakh)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Changes (In percentage)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Reasons for the change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756248"/>
                  </a:ext>
                </a:extLst>
              </a:tr>
              <a:tr h="64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Changes due to methodology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 due to coverage and use of new ratios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Changes due to classifications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841122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Agriculture, forestry and Fishing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236061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Mining and Quarrying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3258922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Manufacturing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3269125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Electricity, gas and water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863241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Construction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8683289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Wholesale and retail trade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1949155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Accommodation and Beverage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8483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Reasons for the Change 2010/11 (by industries)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264083"/>
              </p:ext>
            </p:extLst>
          </p:nvPr>
        </p:nvGraphicFramePr>
        <p:xfrm>
          <a:off x="152398" y="1066800"/>
          <a:ext cx="8805474" cy="5654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2">
                  <a:extLst>
                    <a:ext uri="{9D8B030D-6E8A-4147-A177-3AD203B41FA5}">
                      <a16:colId xmlns:a16="http://schemas.microsoft.com/office/drawing/2014/main" val="197208695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717629798"/>
                    </a:ext>
                  </a:extLst>
                </a:gridCol>
                <a:gridCol w="1202335">
                  <a:extLst>
                    <a:ext uri="{9D8B030D-6E8A-4147-A177-3AD203B41FA5}">
                      <a16:colId xmlns:a16="http://schemas.microsoft.com/office/drawing/2014/main" val="2333153290"/>
                    </a:ext>
                  </a:extLst>
                </a:gridCol>
                <a:gridCol w="1467579">
                  <a:extLst>
                    <a:ext uri="{9D8B030D-6E8A-4147-A177-3AD203B41FA5}">
                      <a16:colId xmlns:a16="http://schemas.microsoft.com/office/drawing/2014/main" val="4103303499"/>
                    </a:ext>
                  </a:extLst>
                </a:gridCol>
                <a:gridCol w="1467579">
                  <a:extLst>
                    <a:ext uri="{9D8B030D-6E8A-4147-A177-3AD203B41FA5}">
                      <a16:colId xmlns:a16="http://schemas.microsoft.com/office/drawing/2014/main" val="101072331"/>
                    </a:ext>
                  </a:extLst>
                </a:gridCol>
                <a:gridCol w="1467579">
                  <a:extLst>
                    <a:ext uri="{9D8B030D-6E8A-4147-A177-3AD203B41FA5}">
                      <a16:colId xmlns:a16="http://schemas.microsoft.com/office/drawing/2014/main" val="3677327755"/>
                    </a:ext>
                  </a:extLst>
                </a:gridCol>
              </a:tblGrid>
              <a:tr h="364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Industrial classification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Changes due to rebasing (In 10 lakh)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Changes </a:t>
                      </a:r>
                      <a:r>
                        <a:rPr lang="en-US" sz="1600" b="1" u="none" strike="noStrike" dirty="0" smtClean="0">
                          <a:effectLst/>
                        </a:rPr>
                        <a:t>(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in %</a:t>
                      </a:r>
                      <a:r>
                        <a:rPr lang="en-US" sz="1600" b="1" u="none" strike="noStrike" dirty="0" smtClean="0">
                          <a:effectLst/>
                        </a:rPr>
                        <a:t>)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Reasons for the 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257442"/>
                  </a:ext>
                </a:extLst>
              </a:tr>
              <a:tr h="616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Changes due to </a:t>
                      </a:r>
                      <a:r>
                        <a:rPr lang="en-US" sz="1600" b="1" u="none" strike="noStrike" dirty="0" smtClean="0">
                          <a:effectLst/>
                        </a:rPr>
                        <a:t>methodology(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in 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Change due to coverage and use of new </a:t>
                      </a:r>
                      <a:r>
                        <a:rPr lang="en-US" sz="1600" b="1" u="none" strike="noStrike" dirty="0" smtClean="0">
                          <a:effectLst/>
                        </a:rPr>
                        <a:t>ratios(in 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Changes due to </a:t>
                      </a:r>
                      <a:r>
                        <a:rPr lang="en-US" sz="1600" b="1" u="none" strike="noStrike" dirty="0" smtClean="0">
                          <a:effectLst/>
                        </a:rPr>
                        <a:t>classifications (In  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8011706"/>
                  </a:ext>
                </a:extLst>
              </a:tr>
              <a:tr h="616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Transportation, storage and communication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2.64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2.64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02504488"/>
                  </a:ext>
                </a:extLst>
              </a:tr>
              <a:tr h="413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Financial intermediation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18416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36.75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33.35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76383814"/>
                  </a:ext>
                </a:extLst>
              </a:tr>
              <a:tr h="616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Real estate and professional activities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55293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52.05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47.94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1.01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0893844"/>
                  </a:ext>
                </a:extLst>
              </a:tr>
              <a:tr h="616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Public administration and defence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39210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157.91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157.91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80791173"/>
                  </a:ext>
                </a:extLst>
              </a:tr>
              <a:tr h="3644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11.19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11.19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12139418"/>
                  </a:ext>
                </a:extLst>
              </a:tr>
              <a:tr h="3644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Health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-202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-1.18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-1.18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01977401"/>
                  </a:ext>
                </a:extLst>
              </a:tr>
              <a:tr h="616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Arts,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recreational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and other activities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-40283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-85.80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85.80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96856806"/>
                  </a:ext>
                </a:extLst>
              </a:tr>
              <a:tr h="3644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Overall Changes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192269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14.06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13.58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0.00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329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1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499183"/>
              </p:ext>
            </p:extLst>
          </p:nvPr>
        </p:nvGraphicFramePr>
        <p:xfrm>
          <a:off x="228600" y="838200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65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43F3428-D5EB-4F69-B803-31B43DE54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98835"/>
              </p:ext>
            </p:extLst>
          </p:nvPr>
        </p:nvGraphicFramePr>
        <p:xfrm>
          <a:off x="381000" y="6096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91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122590"/>
              </p:ext>
            </p:extLst>
          </p:nvPr>
        </p:nvGraphicFramePr>
        <p:xfrm>
          <a:off x="152400" y="7620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95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C1F9643-4F60-46AE-8EE0-D21C8797D7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816386"/>
              </p:ext>
            </p:extLst>
          </p:nvPr>
        </p:nvGraphicFramePr>
        <p:xfrm>
          <a:off x="304800" y="8382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08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023548"/>
              </p:ext>
            </p:extLst>
          </p:nvPr>
        </p:nvGraphicFramePr>
        <p:xfrm>
          <a:off x="533401" y="457200"/>
          <a:ext cx="80771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196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944562"/>
          </a:xfrm>
        </p:spPr>
        <p:txBody>
          <a:bodyPr/>
          <a:lstStyle/>
          <a:p>
            <a:r>
              <a:rPr lang="en-US" b="1" dirty="0" smtClean="0"/>
              <a:t>Outline of the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6934200" cy="3352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Basis of Rebasing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Major Highlights/Results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b="1" dirty="0"/>
              <a:t>Rebased GDP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b="1" dirty="0"/>
              <a:t>Last year Revisions and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b="1" dirty="0"/>
              <a:t>Quarterly GDP ( 4</a:t>
            </a:r>
            <a:r>
              <a:rPr lang="en-US" sz="1800" b="1" baseline="30000" dirty="0"/>
              <a:t>Th</a:t>
            </a:r>
            <a:r>
              <a:rPr lang="en-US" sz="1800" b="1" dirty="0"/>
              <a:t> quarter of 2076/77 and 1</a:t>
            </a:r>
            <a:r>
              <a:rPr lang="en-US" sz="1800" b="1" baseline="30000" dirty="0"/>
              <a:t>st</a:t>
            </a:r>
            <a:r>
              <a:rPr lang="en-US" sz="1800" b="1" dirty="0"/>
              <a:t> quarter of 2077/78)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b="1" dirty="0"/>
              <a:t>Way </a:t>
            </a:r>
            <a:r>
              <a:rPr lang="en-US" sz="2400" b="1" dirty="0" smtClean="0"/>
              <a:t>Forward</a:t>
            </a:r>
            <a:endParaRPr lang="en-US" sz="2400" b="1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2EA5D19-F4E2-4D25-94CF-F2407EAA2F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985986"/>
              </p:ext>
            </p:extLst>
          </p:nvPr>
        </p:nvGraphicFramePr>
        <p:xfrm>
          <a:off x="3048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015" y="457200"/>
            <a:ext cx="8137369" cy="5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EF0797B-3743-4419-8A7B-2AAD87594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59281"/>
              </p:ext>
            </p:extLst>
          </p:nvPr>
        </p:nvGraphicFramePr>
        <p:xfrm>
          <a:off x="152400" y="762000"/>
          <a:ext cx="8686799" cy="525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17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9D80C75-A0BC-421A-B171-FC900077AD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413028"/>
              </p:ext>
            </p:extLst>
          </p:nvPr>
        </p:nvGraphicFramePr>
        <p:xfrm>
          <a:off x="457200" y="7239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val 1"/>
          <p:cNvSpPr/>
          <p:nvPr/>
        </p:nvSpPr>
        <p:spPr>
          <a:xfrm>
            <a:off x="7700572" y="2552700"/>
            <a:ext cx="1219200" cy="381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06244"/>
              </p:ext>
            </p:extLst>
          </p:nvPr>
        </p:nvGraphicFramePr>
        <p:xfrm>
          <a:off x="6781800" y="2869019"/>
          <a:ext cx="24765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0">
                  <a:extLst>
                    <a:ext uri="{9D8B030D-6E8A-4147-A177-3AD203B41FA5}">
                      <a16:colId xmlns:a16="http://schemas.microsoft.com/office/drawing/2014/main" val="59089667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3341608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Bangladesh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8.5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441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Bhutan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10.7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586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16.8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7787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Maldives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20.5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37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Nepal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16.1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178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2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9D6BF1F-5AE0-4C5A-B60C-E54090E6A7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512195"/>
              </p:ext>
            </p:extLst>
          </p:nvPr>
        </p:nvGraphicFramePr>
        <p:xfrm>
          <a:off x="304800" y="1295400"/>
          <a:ext cx="861059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304800" y="53340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002060"/>
                </a:solidFill>
              </a:rPr>
              <a:t>Gross Fixed Capital Formation as Percentage of GDP</a:t>
            </a:r>
          </a:p>
        </p:txBody>
      </p:sp>
    </p:spTree>
    <p:extLst>
      <p:ext uri="{BB962C8B-B14F-4D97-AF65-F5344CB8AC3E}">
        <p14:creationId xmlns:p14="http://schemas.microsoft.com/office/powerpoint/2010/main" val="397919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8801100" cy="9144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Quarterly Unadjusted </a:t>
            </a:r>
            <a:r>
              <a:rPr lang="en-US" sz="3000" b="1" dirty="0"/>
              <a:t>Growth by Industrial </a:t>
            </a:r>
            <a:r>
              <a:rPr lang="en-US" sz="3000" b="1" dirty="0" smtClean="0"/>
              <a:t>Division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557766"/>
              </p:ext>
            </p:extLst>
          </p:nvPr>
        </p:nvGraphicFramePr>
        <p:xfrm>
          <a:off x="114300" y="1295400"/>
          <a:ext cx="8343900" cy="457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104061077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23040894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28813659"/>
                    </a:ext>
                  </a:extLst>
                </a:gridCol>
              </a:tblGrid>
              <a:tr h="383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Industrial Classifications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Q4_2076/77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Q1_ 2077/78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22541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Agriculture, forestry and fishing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5351897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Mining and quarrying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-27.7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-4.8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4874406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Manufacturing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-31.1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-10.2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5747221"/>
                  </a:ext>
                </a:extLst>
              </a:tr>
              <a:tr h="56755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Electricity, gas, steam and air conditioning supply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70820056"/>
                  </a:ext>
                </a:extLst>
              </a:tr>
              <a:tr h="56755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Water supply; sewerage, waste management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72415172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Construction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-28.4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16491816"/>
                  </a:ext>
                </a:extLst>
              </a:tr>
              <a:tr h="56755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Wholesale and retail trade; repair of motor vehicles &amp; motorcycles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-38.3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-11.7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7021275"/>
                  </a:ext>
                </a:extLst>
              </a:tr>
              <a:tr h="383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Transportation and storage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-41.3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-15.7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1866421"/>
                  </a:ext>
                </a:extLst>
              </a:tr>
              <a:tr h="56755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Accommodation and food service activities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-79.8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-70.9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3903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3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44562"/>
          </a:xfrm>
        </p:spPr>
        <p:txBody>
          <a:bodyPr>
            <a:normAutofit/>
          </a:bodyPr>
          <a:lstStyle/>
          <a:p>
            <a:r>
              <a:rPr lang="en-US" sz="3000" b="1" dirty="0"/>
              <a:t>Quarterly Unadjusted Growth by Industrial Division</a:t>
            </a:r>
            <a:r>
              <a:rPr lang="en-US" sz="3000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199182"/>
              </p:ext>
            </p:extLst>
          </p:nvPr>
        </p:nvGraphicFramePr>
        <p:xfrm>
          <a:off x="228600" y="1295401"/>
          <a:ext cx="8686800" cy="491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5135">
                  <a:extLst>
                    <a:ext uri="{9D8B030D-6E8A-4147-A177-3AD203B41FA5}">
                      <a16:colId xmlns:a16="http://schemas.microsoft.com/office/drawing/2014/main" val="660928832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5202878"/>
                    </a:ext>
                  </a:extLst>
                </a:gridCol>
                <a:gridCol w="1608665">
                  <a:extLst>
                    <a:ext uri="{9D8B030D-6E8A-4147-A177-3AD203B41FA5}">
                      <a16:colId xmlns:a16="http://schemas.microsoft.com/office/drawing/2014/main" val="2051168764"/>
                    </a:ext>
                  </a:extLst>
                </a:gridCol>
              </a:tblGrid>
              <a:tr h="44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Industrial Classifications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Q4_2076/77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Q1_ 2077/78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80223284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and communication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-9.5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8218802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Financial and insurance activities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-3.2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29954635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Real estate activities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459544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Professional, scientific and technical activities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4680470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Administrative and support service activities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81197071"/>
                  </a:ext>
                </a:extLst>
              </a:tr>
              <a:tr h="53286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Public administration and defence; compulsory social security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6666708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Education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-4.1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4755758"/>
                  </a:ext>
                </a:extLst>
              </a:tr>
              <a:tr h="4430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Human health and social work activities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4359556"/>
                  </a:ext>
                </a:extLst>
              </a:tr>
              <a:tr h="799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Arts, entertainment and recreation; Other service activities; and Activities of households as employers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18048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25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944562"/>
          </a:xfrm>
        </p:spPr>
        <p:txBody>
          <a:bodyPr>
            <a:no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</a:rPr>
              <a:t>Quarterly GDP ( 4</a:t>
            </a:r>
            <a:r>
              <a:rPr lang="en-US" sz="25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2500" b="1" dirty="0" smtClean="0">
                <a:solidFill>
                  <a:srgbClr val="C00000"/>
                </a:solidFill>
              </a:rPr>
              <a:t> quarter of 2076/77 and 1</a:t>
            </a:r>
            <a:r>
              <a:rPr lang="en-US" sz="25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2500" b="1" dirty="0" smtClean="0">
                <a:solidFill>
                  <a:srgbClr val="C00000"/>
                </a:solidFill>
              </a:rPr>
              <a:t> Quarter of 2077/78)</a:t>
            </a:r>
            <a:endParaRPr lang="en-US" sz="25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63141"/>
              </p:ext>
            </p:extLst>
          </p:nvPr>
        </p:nvGraphicFramePr>
        <p:xfrm>
          <a:off x="0" y="13716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374732" cy="472440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8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580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44562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391447"/>
              </p:ext>
            </p:extLst>
          </p:nvPr>
        </p:nvGraphicFramePr>
        <p:xfrm>
          <a:off x="231098" y="1173162"/>
          <a:ext cx="8455702" cy="492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39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980159"/>
              </p:ext>
            </p:extLst>
          </p:nvPr>
        </p:nvGraphicFramePr>
        <p:xfrm>
          <a:off x="381000" y="1371600"/>
          <a:ext cx="8458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67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1978" y="293584"/>
            <a:ext cx="8713422" cy="8564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2060"/>
                </a:solidFill>
              </a:rPr>
              <a:t>Rebasing of National Accounts</a:t>
            </a:r>
          </a:p>
        </p:txBody>
      </p:sp>
      <p:grpSp>
        <p:nvGrpSpPr>
          <p:cNvPr id="842" name="Group 841">
            <a:extLst>
              <a:ext uri="{FF2B5EF4-FFF2-40B4-BE49-F238E27FC236}">
                <a16:creationId xmlns:a16="http://schemas.microsoft.com/office/drawing/2014/main" id="{F93D78A9-D43B-4DC7-B0F6-55F7BA4DD72F}"/>
              </a:ext>
            </a:extLst>
          </p:cNvPr>
          <p:cNvGrpSpPr/>
          <p:nvPr/>
        </p:nvGrpSpPr>
        <p:grpSpPr>
          <a:xfrm>
            <a:off x="232468" y="1616339"/>
            <a:ext cx="1486064" cy="3987262"/>
            <a:chOff x="1085291" y="1839555"/>
            <a:chExt cx="2200021" cy="3460827"/>
          </a:xfrm>
        </p:grpSpPr>
        <p:grpSp>
          <p:nvGrpSpPr>
            <p:cNvPr id="843" name="Group 842">
              <a:extLst>
                <a:ext uri="{FF2B5EF4-FFF2-40B4-BE49-F238E27FC236}">
                  <a16:creationId xmlns:a16="http://schemas.microsoft.com/office/drawing/2014/main" id="{34B79832-8142-4456-BF0A-566C9ACBA62A}"/>
                </a:ext>
              </a:extLst>
            </p:cNvPr>
            <p:cNvGrpSpPr/>
            <p:nvPr/>
          </p:nvGrpSpPr>
          <p:grpSpPr>
            <a:xfrm>
              <a:off x="1085291" y="1839555"/>
              <a:ext cx="1486337" cy="3291840"/>
              <a:chOff x="1085291" y="1839555"/>
              <a:chExt cx="1391449" cy="3291840"/>
            </a:xfrm>
          </p:grpSpPr>
          <p:sp>
            <p:nvSpPr>
              <p:cNvPr id="846" name="Rectangle 845">
                <a:extLst>
                  <a:ext uri="{FF2B5EF4-FFF2-40B4-BE49-F238E27FC236}">
                    <a16:creationId xmlns:a16="http://schemas.microsoft.com/office/drawing/2014/main" id="{43E46850-2BBE-4729-B6AD-309005B0A052}"/>
                  </a:ext>
                </a:extLst>
              </p:cNvPr>
              <p:cNvSpPr/>
              <p:nvPr/>
            </p:nvSpPr>
            <p:spPr>
              <a:xfrm>
                <a:off x="1085291" y="1839555"/>
                <a:ext cx="45719" cy="329184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47" name="Rectangle: Folded Corner 846">
                <a:extLst>
                  <a:ext uri="{FF2B5EF4-FFF2-40B4-BE49-F238E27FC236}">
                    <a16:creationId xmlns:a16="http://schemas.microsoft.com/office/drawing/2014/main" id="{D250A568-C61E-4436-A673-B76A1C8F3766}"/>
                  </a:ext>
                </a:extLst>
              </p:cNvPr>
              <p:cNvSpPr/>
              <p:nvPr/>
            </p:nvSpPr>
            <p:spPr>
              <a:xfrm>
                <a:off x="1121527" y="1839555"/>
                <a:ext cx="1355213" cy="461665"/>
              </a:xfrm>
              <a:prstGeom prst="foldedCorner">
                <a:avLst>
                  <a:gd name="adj" fmla="val 247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844" name="Rectangle 843">
              <a:extLst>
                <a:ext uri="{FF2B5EF4-FFF2-40B4-BE49-F238E27FC236}">
                  <a16:creationId xmlns:a16="http://schemas.microsoft.com/office/drawing/2014/main" id="{046ADAF5-E2B5-4D66-A648-19E7ACD28EFE}"/>
                </a:ext>
              </a:extLst>
            </p:cNvPr>
            <p:cNvSpPr/>
            <p:nvPr/>
          </p:nvSpPr>
          <p:spPr>
            <a:xfrm>
              <a:off x="1273632" y="4940382"/>
              <a:ext cx="2011680" cy="360000"/>
            </a:xfrm>
            <a:prstGeom prst="rect">
              <a:avLst/>
            </a:prstGeom>
            <a:gradFill flip="none" rotWithShape="1">
              <a:gsLst>
                <a:gs pos="70400">
                  <a:schemeClr val="accent5">
                    <a:lumMod val="40000"/>
                    <a:lumOff val="60000"/>
                  </a:schemeClr>
                </a:gs>
                <a:gs pos="0">
                  <a:schemeClr val="accent5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45" name="Oval 844">
              <a:extLst>
                <a:ext uri="{FF2B5EF4-FFF2-40B4-BE49-F238E27FC236}">
                  <a16:creationId xmlns:a16="http://schemas.microsoft.com/office/drawing/2014/main" id="{1D76974E-23B9-4FF4-BBD0-F66E82AE3B5D}"/>
                </a:ext>
              </a:extLst>
            </p:cNvPr>
            <p:cNvSpPr/>
            <p:nvPr/>
          </p:nvSpPr>
          <p:spPr>
            <a:xfrm>
              <a:off x="1093633" y="4932769"/>
              <a:ext cx="360000" cy="3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48" name="Group 847">
            <a:extLst>
              <a:ext uri="{FF2B5EF4-FFF2-40B4-BE49-F238E27FC236}">
                <a16:creationId xmlns:a16="http://schemas.microsoft.com/office/drawing/2014/main" id="{5FDBA9D2-17A5-4A40-A656-823315202066}"/>
              </a:ext>
            </a:extLst>
          </p:cNvPr>
          <p:cNvGrpSpPr/>
          <p:nvPr/>
        </p:nvGrpSpPr>
        <p:grpSpPr>
          <a:xfrm>
            <a:off x="1557084" y="1584367"/>
            <a:ext cx="1646893" cy="4002658"/>
            <a:chOff x="2928601" y="1839555"/>
            <a:chExt cx="2195857" cy="3460827"/>
          </a:xfrm>
        </p:grpSpPr>
        <p:grpSp>
          <p:nvGrpSpPr>
            <p:cNvPr id="849" name="Group 848">
              <a:extLst>
                <a:ext uri="{FF2B5EF4-FFF2-40B4-BE49-F238E27FC236}">
                  <a16:creationId xmlns:a16="http://schemas.microsoft.com/office/drawing/2014/main" id="{053840A6-49C5-4388-B4C0-2EE813131C6E}"/>
                </a:ext>
              </a:extLst>
            </p:cNvPr>
            <p:cNvGrpSpPr/>
            <p:nvPr/>
          </p:nvGrpSpPr>
          <p:grpSpPr>
            <a:xfrm>
              <a:off x="2928601" y="1839555"/>
              <a:ext cx="1395474" cy="3291840"/>
              <a:chOff x="1095362" y="1839555"/>
              <a:chExt cx="1306387" cy="3291840"/>
            </a:xfrm>
            <a:solidFill>
              <a:schemeClr val="accent1"/>
            </a:solidFill>
          </p:grpSpPr>
          <p:sp>
            <p:nvSpPr>
              <p:cNvPr id="852" name="Rectangle 851">
                <a:extLst>
                  <a:ext uri="{FF2B5EF4-FFF2-40B4-BE49-F238E27FC236}">
                    <a16:creationId xmlns:a16="http://schemas.microsoft.com/office/drawing/2014/main" id="{DBB404C8-4C95-4107-B37D-E7A18D32FD2D}"/>
                  </a:ext>
                </a:extLst>
              </p:cNvPr>
              <p:cNvSpPr/>
              <p:nvPr/>
            </p:nvSpPr>
            <p:spPr>
              <a:xfrm>
                <a:off x="1095362" y="1839555"/>
                <a:ext cx="45719" cy="329184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53" name="Rectangle: Folded Corner 852">
                <a:extLst>
                  <a:ext uri="{FF2B5EF4-FFF2-40B4-BE49-F238E27FC236}">
                    <a16:creationId xmlns:a16="http://schemas.microsoft.com/office/drawing/2014/main" id="{00A2D3C9-83D7-494D-ADB7-7D44104E9750}"/>
                  </a:ext>
                </a:extLst>
              </p:cNvPr>
              <p:cNvSpPr/>
              <p:nvPr/>
            </p:nvSpPr>
            <p:spPr>
              <a:xfrm>
                <a:off x="1131598" y="1839555"/>
                <a:ext cx="1270151" cy="461665"/>
              </a:xfrm>
              <a:prstGeom prst="foldedCorner">
                <a:avLst>
                  <a:gd name="adj" fmla="val 2477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850" name="Rectangle 849">
              <a:extLst>
                <a:ext uri="{FF2B5EF4-FFF2-40B4-BE49-F238E27FC236}">
                  <a16:creationId xmlns:a16="http://schemas.microsoft.com/office/drawing/2014/main" id="{C65960FD-1D9F-453E-A8FA-BDAB51211C49}"/>
                </a:ext>
              </a:extLst>
            </p:cNvPr>
            <p:cNvSpPr/>
            <p:nvPr/>
          </p:nvSpPr>
          <p:spPr>
            <a:xfrm>
              <a:off x="3112778" y="4940382"/>
              <a:ext cx="2011680" cy="360000"/>
            </a:xfrm>
            <a:prstGeom prst="rect">
              <a:avLst/>
            </a:prstGeom>
            <a:gradFill flip="none" rotWithShape="1">
              <a:gsLst>
                <a:gs pos="70400">
                  <a:schemeClr val="accent1">
                    <a:lumMod val="40000"/>
                    <a:lumOff val="60000"/>
                  </a:schemeClr>
                </a:gs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1" name="Oval 850">
              <a:extLst>
                <a:ext uri="{FF2B5EF4-FFF2-40B4-BE49-F238E27FC236}">
                  <a16:creationId xmlns:a16="http://schemas.microsoft.com/office/drawing/2014/main" id="{B699313B-E542-4CA4-A4B2-9A83D4A4209F}"/>
                </a:ext>
              </a:extLst>
            </p:cNvPr>
            <p:cNvSpPr/>
            <p:nvPr/>
          </p:nvSpPr>
          <p:spPr>
            <a:xfrm>
              <a:off x="2933692" y="4927070"/>
              <a:ext cx="360000" cy="3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54" name="Group 853">
            <a:extLst>
              <a:ext uri="{FF2B5EF4-FFF2-40B4-BE49-F238E27FC236}">
                <a16:creationId xmlns:a16="http://schemas.microsoft.com/office/drawing/2014/main" id="{10DB26CB-03CA-413F-8CD2-0ECB059961B6}"/>
              </a:ext>
            </a:extLst>
          </p:cNvPr>
          <p:cNvGrpSpPr/>
          <p:nvPr/>
        </p:nvGrpSpPr>
        <p:grpSpPr>
          <a:xfrm>
            <a:off x="2821234" y="1616339"/>
            <a:ext cx="1694619" cy="4011483"/>
            <a:chOff x="4710859" y="1839555"/>
            <a:chExt cx="2259492" cy="3460827"/>
          </a:xfrm>
        </p:grpSpPr>
        <p:grpSp>
          <p:nvGrpSpPr>
            <p:cNvPr id="855" name="Group 854">
              <a:extLst>
                <a:ext uri="{FF2B5EF4-FFF2-40B4-BE49-F238E27FC236}">
                  <a16:creationId xmlns:a16="http://schemas.microsoft.com/office/drawing/2014/main" id="{9E58E881-B4D9-4A18-AF02-B0360BEBC8AB}"/>
                </a:ext>
              </a:extLst>
            </p:cNvPr>
            <p:cNvGrpSpPr/>
            <p:nvPr/>
          </p:nvGrpSpPr>
          <p:grpSpPr>
            <a:xfrm>
              <a:off x="4710859" y="1839555"/>
              <a:ext cx="1651114" cy="3291840"/>
              <a:chOff x="1048279" y="1839555"/>
              <a:chExt cx="1545707" cy="3291840"/>
            </a:xfrm>
            <a:solidFill>
              <a:schemeClr val="accent2"/>
            </a:solidFill>
          </p:grpSpPr>
          <p:sp>
            <p:nvSpPr>
              <p:cNvPr id="858" name="Rectangle 857">
                <a:extLst>
                  <a:ext uri="{FF2B5EF4-FFF2-40B4-BE49-F238E27FC236}">
                    <a16:creationId xmlns:a16="http://schemas.microsoft.com/office/drawing/2014/main" id="{2C44E445-7E5A-4070-93A9-E4C4682874B9}"/>
                  </a:ext>
                </a:extLst>
              </p:cNvPr>
              <p:cNvSpPr/>
              <p:nvPr/>
            </p:nvSpPr>
            <p:spPr>
              <a:xfrm>
                <a:off x="1105433" y="1839555"/>
                <a:ext cx="45719" cy="329184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59" name="Rectangle: Folded Corner 858">
                <a:extLst>
                  <a:ext uri="{FF2B5EF4-FFF2-40B4-BE49-F238E27FC236}">
                    <a16:creationId xmlns:a16="http://schemas.microsoft.com/office/drawing/2014/main" id="{C5492A94-5F26-47CC-A4FD-C5A6BFD9BE76}"/>
                  </a:ext>
                </a:extLst>
              </p:cNvPr>
              <p:cNvSpPr/>
              <p:nvPr/>
            </p:nvSpPr>
            <p:spPr>
              <a:xfrm>
                <a:off x="1048279" y="1839555"/>
                <a:ext cx="1545707" cy="461665"/>
              </a:xfrm>
              <a:prstGeom prst="foldedCorner">
                <a:avLst>
                  <a:gd name="adj" fmla="val 2477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856" name="Rectangle 855">
              <a:extLst>
                <a:ext uri="{FF2B5EF4-FFF2-40B4-BE49-F238E27FC236}">
                  <a16:creationId xmlns:a16="http://schemas.microsoft.com/office/drawing/2014/main" id="{E13539A3-BE84-4885-850A-1E3EC8C0C4F1}"/>
                </a:ext>
              </a:extLst>
            </p:cNvPr>
            <p:cNvSpPr/>
            <p:nvPr/>
          </p:nvSpPr>
          <p:spPr>
            <a:xfrm>
              <a:off x="4958671" y="4940382"/>
              <a:ext cx="2011680" cy="360000"/>
            </a:xfrm>
            <a:prstGeom prst="rect">
              <a:avLst/>
            </a:prstGeom>
            <a:gradFill flip="none" rotWithShape="1">
              <a:gsLst>
                <a:gs pos="70400">
                  <a:schemeClr val="accent2">
                    <a:lumMod val="40000"/>
                    <a:lumOff val="60000"/>
                  </a:schemeClr>
                </a:gs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7" name="Oval 856">
              <a:extLst>
                <a:ext uri="{FF2B5EF4-FFF2-40B4-BE49-F238E27FC236}">
                  <a16:creationId xmlns:a16="http://schemas.microsoft.com/office/drawing/2014/main" id="{EC74E5B7-1FBA-49EC-9EA7-A64C718EBDA1}"/>
                </a:ext>
              </a:extLst>
            </p:cNvPr>
            <p:cNvSpPr/>
            <p:nvPr/>
          </p:nvSpPr>
          <p:spPr>
            <a:xfrm>
              <a:off x="4773751" y="4932769"/>
              <a:ext cx="360000" cy="3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60" name="Group 859">
            <a:extLst>
              <a:ext uri="{FF2B5EF4-FFF2-40B4-BE49-F238E27FC236}">
                <a16:creationId xmlns:a16="http://schemas.microsoft.com/office/drawing/2014/main" id="{F812E08F-4EF1-4D7C-83B6-485E8F89A591}"/>
              </a:ext>
            </a:extLst>
          </p:cNvPr>
          <p:cNvGrpSpPr/>
          <p:nvPr/>
        </p:nvGrpSpPr>
        <p:grpSpPr>
          <a:xfrm>
            <a:off x="4126334" y="1606707"/>
            <a:ext cx="1652426" cy="4087684"/>
            <a:chOff x="6604463" y="1839555"/>
            <a:chExt cx="2203235" cy="3460827"/>
          </a:xfrm>
        </p:grpSpPr>
        <p:grpSp>
          <p:nvGrpSpPr>
            <p:cNvPr id="861" name="Group 860">
              <a:extLst>
                <a:ext uri="{FF2B5EF4-FFF2-40B4-BE49-F238E27FC236}">
                  <a16:creationId xmlns:a16="http://schemas.microsoft.com/office/drawing/2014/main" id="{594CDFB6-C75F-4521-87C4-9B9F80CB4229}"/>
                </a:ext>
              </a:extLst>
            </p:cNvPr>
            <p:cNvGrpSpPr/>
            <p:nvPr/>
          </p:nvGrpSpPr>
          <p:grpSpPr>
            <a:xfrm>
              <a:off x="6604463" y="1839555"/>
              <a:ext cx="1395474" cy="3291840"/>
              <a:chOff x="1105433" y="1839555"/>
              <a:chExt cx="1306387" cy="3291840"/>
            </a:xfrm>
            <a:solidFill>
              <a:schemeClr val="accent3"/>
            </a:solidFill>
          </p:grpSpPr>
          <p:sp>
            <p:nvSpPr>
              <p:cNvPr id="864" name="Rectangle 863">
                <a:extLst>
                  <a:ext uri="{FF2B5EF4-FFF2-40B4-BE49-F238E27FC236}">
                    <a16:creationId xmlns:a16="http://schemas.microsoft.com/office/drawing/2014/main" id="{18199DC2-40DF-4494-9362-820B5A11BF28}"/>
                  </a:ext>
                </a:extLst>
              </p:cNvPr>
              <p:cNvSpPr/>
              <p:nvPr/>
            </p:nvSpPr>
            <p:spPr>
              <a:xfrm>
                <a:off x="1105433" y="1839555"/>
                <a:ext cx="45719" cy="329184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65" name="Rectangle: Folded Corner 864">
                <a:extLst>
                  <a:ext uri="{FF2B5EF4-FFF2-40B4-BE49-F238E27FC236}">
                    <a16:creationId xmlns:a16="http://schemas.microsoft.com/office/drawing/2014/main" id="{B6FE68C4-F85F-4505-99B6-FF869C0B9C7A}"/>
                  </a:ext>
                </a:extLst>
              </p:cNvPr>
              <p:cNvSpPr/>
              <p:nvPr/>
            </p:nvSpPr>
            <p:spPr>
              <a:xfrm>
                <a:off x="1141669" y="1839555"/>
                <a:ext cx="1270151" cy="461665"/>
              </a:xfrm>
              <a:prstGeom prst="foldedCorner">
                <a:avLst>
                  <a:gd name="adj" fmla="val 2477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862" name="Rectangle 861">
              <a:extLst>
                <a:ext uri="{FF2B5EF4-FFF2-40B4-BE49-F238E27FC236}">
                  <a16:creationId xmlns:a16="http://schemas.microsoft.com/office/drawing/2014/main" id="{21AAD24B-FDDE-473A-B23A-45927255B9E0}"/>
                </a:ext>
              </a:extLst>
            </p:cNvPr>
            <p:cNvSpPr/>
            <p:nvPr/>
          </p:nvSpPr>
          <p:spPr>
            <a:xfrm>
              <a:off x="6796018" y="4940382"/>
              <a:ext cx="2011680" cy="360000"/>
            </a:xfrm>
            <a:prstGeom prst="rect">
              <a:avLst/>
            </a:prstGeom>
            <a:gradFill flip="none" rotWithShape="1">
              <a:gsLst>
                <a:gs pos="70400">
                  <a:schemeClr val="accent3">
                    <a:lumMod val="40000"/>
                    <a:lumOff val="60000"/>
                  </a:schemeClr>
                </a:gs>
                <a:gs pos="0">
                  <a:schemeClr val="accent3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3" name="Oval 862">
              <a:extLst>
                <a:ext uri="{FF2B5EF4-FFF2-40B4-BE49-F238E27FC236}">
                  <a16:creationId xmlns:a16="http://schemas.microsoft.com/office/drawing/2014/main" id="{BDD68A85-9AF4-448F-9696-00A95550FB81}"/>
                </a:ext>
              </a:extLst>
            </p:cNvPr>
            <p:cNvSpPr/>
            <p:nvPr/>
          </p:nvSpPr>
          <p:spPr>
            <a:xfrm>
              <a:off x="6613810" y="4938468"/>
              <a:ext cx="360000" cy="3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66" name="Group 865">
            <a:extLst>
              <a:ext uri="{FF2B5EF4-FFF2-40B4-BE49-F238E27FC236}">
                <a16:creationId xmlns:a16="http://schemas.microsoft.com/office/drawing/2014/main" id="{F2BC331B-18FA-46E7-8611-35F11D22CADF}"/>
              </a:ext>
            </a:extLst>
          </p:cNvPr>
          <p:cNvGrpSpPr/>
          <p:nvPr/>
        </p:nvGrpSpPr>
        <p:grpSpPr>
          <a:xfrm>
            <a:off x="6738404" y="1648992"/>
            <a:ext cx="1643597" cy="4316259"/>
            <a:chOff x="8447462" y="1839555"/>
            <a:chExt cx="2191462" cy="3663612"/>
          </a:xfrm>
        </p:grpSpPr>
        <p:grpSp>
          <p:nvGrpSpPr>
            <p:cNvPr id="867" name="Group 866">
              <a:extLst>
                <a:ext uri="{FF2B5EF4-FFF2-40B4-BE49-F238E27FC236}">
                  <a16:creationId xmlns:a16="http://schemas.microsoft.com/office/drawing/2014/main" id="{AFF765D3-0E8C-4668-BA65-1C0344940770}"/>
                </a:ext>
              </a:extLst>
            </p:cNvPr>
            <p:cNvGrpSpPr/>
            <p:nvPr/>
          </p:nvGrpSpPr>
          <p:grpSpPr>
            <a:xfrm>
              <a:off x="8453870" y="1839555"/>
              <a:ext cx="1440042" cy="3291840"/>
              <a:chOff x="1085291" y="1839555"/>
              <a:chExt cx="1348110" cy="3291840"/>
            </a:xfrm>
            <a:solidFill>
              <a:schemeClr val="accent4"/>
            </a:solidFill>
          </p:grpSpPr>
          <p:sp>
            <p:nvSpPr>
              <p:cNvPr id="870" name="Rectangle 869">
                <a:extLst>
                  <a:ext uri="{FF2B5EF4-FFF2-40B4-BE49-F238E27FC236}">
                    <a16:creationId xmlns:a16="http://schemas.microsoft.com/office/drawing/2014/main" id="{F00B04ED-B12E-4FCB-B04F-AD0E0645D55A}"/>
                  </a:ext>
                </a:extLst>
              </p:cNvPr>
              <p:cNvSpPr/>
              <p:nvPr/>
            </p:nvSpPr>
            <p:spPr>
              <a:xfrm>
                <a:off x="1085291" y="1839555"/>
                <a:ext cx="45719" cy="329184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71" name="Rectangle: Folded Corner 870">
                <a:extLst>
                  <a:ext uri="{FF2B5EF4-FFF2-40B4-BE49-F238E27FC236}">
                    <a16:creationId xmlns:a16="http://schemas.microsoft.com/office/drawing/2014/main" id="{0E3595B0-3E35-464C-BBC0-F894A232E732}"/>
                  </a:ext>
                </a:extLst>
              </p:cNvPr>
              <p:cNvSpPr/>
              <p:nvPr/>
            </p:nvSpPr>
            <p:spPr>
              <a:xfrm>
                <a:off x="1121527" y="1839555"/>
                <a:ext cx="1311874" cy="461665"/>
              </a:xfrm>
              <a:prstGeom prst="foldedCorner">
                <a:avLst>
                  <a:gd name="adj" fmla="val 2477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868" name="Arrow: Right 867">
              <a:extLst>
                <a:ext uri="{FF2B5EF4-FFF2-40B4-BE49-F238E27FC236}">
                  <a16:creationId xmlns:a16="http://schemas.microsoft.com/office/drawing/2014/main" id="{B511A09E-49E3-4BD9-B641-5430ADC5B383}"/>
                </a:ext>
              </a:extLst>
            </p:cNvPr>
            <p:cNvSpPr/>
            <p:nvPr/>
          </p:nvSpPr>
          <p:spPr>
            <a:xfrm>
              <a:off x="8447462" y="4733725"/>
              <a:ext cx="2191462" cy="769442"/>
            </a:xfrm>
            <a:prstGeom prst="rightArrow">
              <a:avLst>
                <a:gd name="adj1" fmla="val 45983"/>
                <a:gd name="adj2" fmla="val 50000"/>
              </a:avLst>
            </a:prstGeom>
            <a:gradFill flip="none" rotWithShape="1">
              <a:gsLst>
                <a:gs pos="75650">
                  <a:srgbClr val="EFB2AA"/>
                </a:gs>
                <a:gs pos="50000">
                  <a:schemeClr val="accent4"/>
                </a:gs>
                <a:gs pos="0">
                  <a:schemeClr val="accent4"/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25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9" name="Oval 868">
              <a:extLst>
                <a:ext uri="{FF2B5EF4-FFF2-40B4-BE49-F238E27FC236}">
                  <a16:creationId xmlns:a16="http://schemas.microsoft.com/office/drawing/2014/main" id="{FF384E13-1FD3-45E5-B2F5-9AE9E584B1F3}"/>
                </a:ext>
              </a:extLst>
            </p:cNvPr>
            <p:cNvSpPr/>
            <p:nvPr/>
          </p:nvSpPr>
          <p:spPr>
            <a:xfrm>
              <a:off x="8453870" y="4944167"/>
              <a:ext cx="360000" cy="3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72" name="TextBox 871">
            <a:extLst>
              <a:ext uri="{FF2B5EF4-FFF2-40B4-BE49-F238E27FC236}">
                <a16:creationId xmlns:a16="http://schemas.microsoft.com/office/drawing/2014/main" id="{20AD3B33-1670-43D3-A0D0-70DA02FD2F96}"/>
              </a:ext>
            </a:extLst>
          </p:cNvPr>
          <p:cNvSpPr txBox="1"/>
          <p:nvPr/>
        </p:nvSpPr>
        <p:spPr>
          <a:xfrm>
            <a:off x="1557083" y="1680654"/>
            <a:ext cx="1098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cs typeface="Arial" pitchFamily="34" charset="0"/>
              </a:rPr>
              <a:t>1974/75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73" name="TextBox 872">
            <a:extLst>
              <a:ext uri="{FF2B5EF4-FFF2-40B4-BE49-F238E27FC236}">
                <a16:creationId xmlns:a16="http://schemas.microsoft.com/office/drawing/2014/main" id="{1BB15DCF-1ACB-4AB5-86C9-419D2E4DBEE3}"/>
              </a:ext>
            </a:extLst>
          </p:cNvPr>
          <p:cNvSpPr txBox="1"/>
          <p:nvPr/>
        </p:nvSpPr>
        <p:spPr>
          <a:xfrm>
            <a:off x="2852956" y="1648992"/>
            <a:ext cx="1164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cs typeface="Arial" pitchFamily="34" charset="0"/>
              </a:rPr>
              <a:t>1984/85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74" name="TextBox 873">
            <a:extLst>
              <a:ext uri="{FF2B5EF4-FFF2-40B4-BE49-F238E27FC236}">
                <a16:creationId xmlns:a16="http://schemas.microsoft.com/office/drawing/2014/main" id="{DDA76C62-8F86-4342-AD93-8DCCD68DF3A5}"/>
              </a:ext>
            </a:extLst>
          </p:cNvPr>
          <p:cNvSpPr txBox="1"/>
          <p:nvPr/>
        </p:nvSpPr>
        <p:spPr>
          <a:xfrm>
            <a:off x="4095742" y="1704315"/>
            <a:ext cx="119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cs typeface="Arial" pitchFamily="34" charset="0"/>
              </a:rPr>
              <a:t>1994/95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75" name="TextBox 874">
            <a:extLst>
              <a:ext uri="{FF2B5EF4-FFF2-40B4-BE49-F238E27FC236}">
                <a16:creationId xmlns:a16="http://schemas.microsoft.com/office/drawing/2014/main" id="{600730C2-9DEA-43DA-861E-B5CE7BF354DF}"/>
              </a:ext>
            </a:extLst>
          </p:cNvPr>
          <p:cNvSpPr txBox="1"/>
          <p:nvPr/>
        </p:nvSpPr>
        <p:spPr>
          <a:xfrm>
            <a:off x="6802204" y="1746199"/>
            <a:ext cx="1082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cs typeface="Arial" pitchFamily="34" charset="0"/>
              </a:rPr>
              <a:t>2010/11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76" name="직사각형 113">
            <a:extLst>
              <a:ext uri="{FF2B5EF4-FFF2-40B4-BE49-F238E27FC236}">
                <a16:creationId xmlns:a16="http://schemas.microsoft.com/office/drawing/2014/main" id="{D117FCD8-879F-413E-9E4E-719EE743F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53" y="1632417"/>
            <a:ext cx="1107348" cy="41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cs typeface="Arial" charset="0"/>
              </a:rPr>
              <a:t>1964/65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82" name="TextBox 881">
            <a:extLst>
              <a:ext uri="{FF2B5EF4-FFF2-40B4-BE49-F238E27FC236}">
                <a16:creationId xmlns:a16="http://schemas.microsoft.com/office/drawing/2014/main" id="{8D4FECC9-30A8-4EC4-9FFF-9BAB5BCB701D}"/>
              </a:ext>
            </a:extLst>
          </p:cNvPr>
          <p:cNvSpPr txBox="1"/>
          <p:nvPr/>
        </p:nvSpPr>
        <p:spPr>
          <a:xfrm>
            <a:off x="306808" y="3272928"/>
            <a:ext cx="1251062" cy="132343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 smtClean="0">
                <a:solidFill>
                  <a:schemeClr val="accent5"/>
                </a:solidFill>
                <a:cs typeface="Arial" pitchFamily="34" charset="0"/>
              </a:rPr>
              <a:t>First base Of National Accounts</a:t>
            </a:r>
            <a:endParaRPr lang="ko-KR" altLang="en-US" sz="2000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D4FECC9-30A8-4EC4-9FFF-9BAB5BCB701D}"/>
              </a:ext>
            </a:extLst>
          </p:cNvPr>
          <p:cNvSpPr txBox="1"/>
          <p:nvPr/>
        </p:nvSpPr>
        <p:spPr>
          <a:xfrm>
            <a:off x="4195847" y="3235476"/>
            <a:ext cx="1251062" cy="163121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Third  Rebasing Of National Accounts</a:t>
            </a:r>
            <a:endParaRPr lang="ko-KR" altLang="en-US" sz="2000" b="1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D4FECC9-30A8-4EC4-9FFF-9BAB5BCB701D}"/>
              </a:ext>
            </a:extLst>
          </p:cNvPr>
          <p:cNvSpPr txBox="1"/>
          <p:nvPr/>
        </p:nvSpPr>
        <p:spPr>
          <a:xfrm>
            <a:off x="1733217" y="3158075"/>
            <a:ext cx="1251062" cy="1692771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First Rebasing Of National Accounts</a:t>
            </a:r>
            <a:endParaRPr lang="ko-KR" altLang="en-US" sz="20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D4FECC9-30A8-4EC4-9FFF-9BAB5BCB701D}"/>
              </a:ext>
            </a:extLst>
          </p:cNvPr>
          <p:cNvSpPr txBox="1"/>
          <p:nvPr/>
        </p:nvSpPr>
        <p:spPr>
          <a:xfrm>
            <a:off x="6819138" y="3240172"/>
            <a:ext cx="1251062" cy="163121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 smtClean="0">
                <a:solidFill>
                  <a:schemeClr val="accent5"/>
                </a:solidFill>
                <a:cs typeface="Arial" pitchFamily="34" charset="0"/>
              </a:rPr>
              <a:t>Fifth</a:t>
            </a:r>
          </a:p>
          <a:p>
            <a:r>
              <a:rPr lang="en-US" altLang="ko-KR" sz="2000" b="1" dirty="0" smtClean="0">
                <a:solidFill>
                  <a:schemeClr val="accent5"/>
                </a:solidFill>
                <a:cs typeface="Arial" pitchFamily="34" charset="0"/>
              </a:rPr>
              <a:t>Rebasing Of National Accounts</a:t>
            </a:r>
            <a:endParaRPr lang="ko-KR" altLang="en-US" sz="2000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D4FECC9-30A8-4EC4-9FFF-9BAB5BCB701D}"/>
              </a:ext>
            </a:extLst>
          </p:cNvPr>
          <p:cNvSpPr txBox="1"/>
          <p:nvPr/>
        </p:nvSpPr>
        <p:spPr>
          <a:xfrm>
            <a:off x="2956371" y="3183697"/>
            <a:ext cx="1251062" cy="163121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Second</a:t>
            </a:r>
          </a:p>
          <a:p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Rebasing Of National Accounts</a:t>
            </a:r>
            <a:endParaRPr lang="ko-KR" altLang="en-US" sz="2000" b="1" dirty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812E08F-4EF1-4D7C-83B6-485E8F89A591}"/>
              </a:ext>
            </a:extLst>
          </p:cNvPr>
          <p:cNvGrpSpPr/>
          <p:nvPr/>
        </p:nvGrpSpPr>
        <p:grpSpPr>
          <a:xfrm>
            <a:off x="5362191" y="1639515"/>
            <a:ext cx="1652426" cy="4087684"/>
            <a:chOff x="6604463" y="1839555"/>
            <a:chExt cx="2203235" cy="3460827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594CDFB6-C75F-4521-87C4-9B9F80CB4229}"/>
                </a:ext>
              </a:extLst>
            </p:cNvPr>
            <p:cNvGrpSpPr/>
            <p:nvPr/>
          </p:nvGrpSpPr>
          <p:grpSpPr>
            <a:xfrm>
              <a:off x="6604463" y="1839555"/>
              <a:ext cx="1395474" cy="3291840"/>
              <a:chOff x="1105433" y="1839555"/>
              <a:chExt cx="1306387" cy="3291840"/>
            </a:xfrm>
            <a:solidFill>
              <a:schemeClr val="accent3"/>
            </a:solidFill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18199DC2-40DF-4494-9362-820B5A11BF28}"/>
                  </a:ext>
                </a:extLst>
              </p:cNvPr>
              <p:cNvSpPr/>
              <p:nvPr/>
            </p:nvSpPr>
            <p:spPr>
              <a:xfrm>
                <a:off x="1105433" y="1839555"/>
                <a:ext cx="45719" cy="329184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rgbClr val="FF0000"/>
                  </a:solidFill>
                </a:endParaRPr>
              </a:p>
            </p:txBody>
          </p:sp>
          <p:sp>
            <p:nvSpPr>
              <p:cNvPr id="93" name="Rectangle: Folded Corner 864">
                <a:extLst>
                  <a:ext uri="{FF2B5EF4-FFF2-40B4-BE49-F238E27FC236}">
                    <a16:creationId xmlns:a16="http://schemas.microsoft.com/office/drawing/2014/main" id="{B6FE68C4-F85F-4505-99B6-FF869C0B9C7A}"/>
                  </a:ext>
                </a:extLst>
              </p:cNvPr>
              <p:cNvSpPr/>
              <p:nvPr/>
            </p:nvSpPr>
            <p:spPr>
              <a:xfrm>
                <a:off x="1141669" y="1839555"/>
                <a:ext cx="1270151" cy="461665"/>
              </a:xfrm>
              <a:prstGeom prst="foldedCorner">
                <a:avLst>
                  <a:gd name="adj" fmla="val 2477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1AAD24B-FDDE-473A-B23A-45927255B9E0}"/>
                </a:ext>
              </a:extLst>
            </p:cNvPr>
            <p:cNvSpPr/>
            <p:nvPr/>
          </p:nvSpPr>
          <p:spPr>
            <a:xfrm>
              <a:off x="6796018" y="4940382"/>
              <a:ext cx="2011680" cy="360000"/>
            </a:xfrm>
            <a:prstGeom prst="rect">
              <a:avLst/>
            </a:prstGeom>
            <a:gradFill flip="none" rotWithShape="1">
              <a:gsLst>
                <a:gs pos="70400">
                  <a:schemeClr val="accent3">
                    <a:lumMod val="40000"/>
                    <a:lumOff val="60000"/>
                  </a:schemeClr>
                </a:gs>
                <a:gs pos="0">
                  <a:schemeClr val="accent3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 dirty="0">
                <a:solidFill>
                  <a:srgbClr val="FF0000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BDD68A85-9AF4-448F-9696-00A95550FB81}"/>
                </a:ext>
              </a:extLst>
            </p:cNvPr>
            <p:cNvSpPr/>
            <p:nvPr/>
          </p:nvSpPr>
          <p:spPr>
            <a:xfrm>
              <a:off x="6613810" y="4938468"/>
              <a:ext cx="360000" cy="3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rgbClr val="FF0000"/>
                </a:solidFill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DDA76C62-8F86-4342-AD93-8DCCD68DF3A5}"/>
              </a:ext>
            </a:extLst>
          </p:cNvPr>
          <p:cNvSpPr txBox="1"/>
          <p:nvPr/>
        </p:nvSpPr>
        <p:spPr>
          <a:xfrm>
            <a:off x="5330264" y="1723926"/>
            <a:ext cx="119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cs typeface="Arial" pitchFamily="34" charset="0"/>
              </a:rPr>
              <a:t>2000/01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D4FECC9-30A8-4EC4-9FFF-9BAB5BCB701D}"/>
              </a:ext>
            </a:extLst>
          </p:cNvPr>
          <p:cNvSpPr txBox="1"/>
          <p:nvPr/>
        </p:nvSpPr>
        <p:spPr>
          <a:xfrm>
            <a:off x="5505159" y="3244460"/>
            <a:ext cx="1251062" cy="163121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2000" b="1" dirty="0" smtClean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Fourth Rebasing Of National Accounts</a:t>
            </a:r>
            <a:endParaRPr lang="ko-KR" altLang="en-US" sz="2000" b="1" dirty="0">
              <a:solidFill>
                <a:schemeClr val="accent4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of Rebasing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44694"/>
              </p:ext>
            </p:extLst>
          </p:nvPr>
        </p:nvGraphicFramePr>
        <p:xfrm>
          <a:off x="457200" y="1447800"/>
          <a:ext cx="8534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832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8592"/>
            <a:ext cx="8229600" cy="944562"/>
          </a:xfrm>
        </p:spPr>
        <p:txBody>
          <a:bodyPr/>
          <a:lstStyle/>
          <a:p>
            <a:r>
              <a:rPr lang="en-US" b="1" dirty="0" smtClean="0"/>
              <a:t>Features of 2010/11 Rebasing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196059"/>
              </p:ext>
            </p:extLst>
          </p:nvPr>
        </p:nvGraphicFramePr>
        <p:xfrm>
          <a:off x="228600" y="1183154"/>
          <a:ext cx="8534400" cy="4989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3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en-US" sz="2400" b="1" dirty="0">
                <a:solidFill>
                  <a:srgbClr val="002060"/>
                </a:solidFill>
              </a:rPr>
              <a:t>International Standards Industrial Classification(ISIC</a:t>
            </a:r>
            <a:r>
              <a:rPr lang="en-US" sz="2000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C03A87C-BF33-40D7-9866-01642889B5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7980"/>
            <a:ext cx="6629400" cy="6510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9726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44562"/>
          </a:xfrm>
        </p:spPr>
        <p:txBody>
          <a:bodyPr>
            <a:noAutofit/>
          </a:bodyPr>
          <a:lstStyle/>
          <a:p>
            <a:r>
              <a:rPr lang="en-US" sz="2900" b="1" dirty="0"/>
              <a:t>Results of Rebasing and Revision of the GDP for </a:t>
            </a:r>
            <a:r>
              <a:rPr lang="en-US" sz="2900" b="1" dirty="0" smtClean="0"/>
              <a:t>2019/20</a:t>
            </a:r>
            <a:endParaRPr lang="en-US" sz="2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24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Rebased GDP series</a:t>
            </a:r>
          </a:p>
          <a:p>
            <a:r>
              <a:rPr lang="en-US" sz="3000" dirty="0" smtClean="0"/>
              <a:t>Comparison of old base series and new base series from 2010/11 to 2019/20</a:t>
            </a:r>
          </a:p>
          <a:p>
            <a:r>
              <a:rPr lang="en-US" sz="3000" dirty="0" smtClean="0"/>
              <a:t>Quarterly GDP of the last quarter of 2019/20 and first quarter of 2020/21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3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1_FH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6320</TotalTime>
  <Words>1028</Words>
  <Application>Microsoft Office PowerPoint</Application>
  <PresentationFormat>On-screen Show (4:3)</PresentationFormat>
  <Paragraphs>394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맑은 고딕</vt:lpstr>
      <vt:lpstr>Algerian</vt:lpstr>
      <vt:lpstr>Arial</vt:lpstr>
      <vt:lpstr>Calibri</vt:lpstr>
      <vt:lpstr>Century Gothic</vt:lpstr>
      <vt:lpstr>Times New Roman</vt:lpstr>
      <vt:lpstr>Wingdings</vt:lpstr>
      <vt:lpstr>Template1_FHD</vt:lpstr>
      <vt:lpstr>Custom Design</vt:lpstr>
      <vt:lpstr>PowerPoint Presentation</vt:lpstr>
      <vt:lpstr>Outline of the Presentation</vt:lpstr>
      <vt:lpstr>Introduction</vt:lpstr>
      <vt:lpstr>Introduction </vt:lpstr>
      <vt:lpstr>Rebasing of National Accounts</vt:lpstr>
      <vt:lpstr>Objectives of Rebasing </vt:lpstr>
      <vt:lpstr>Features of 2010/11 Rebasing</vt:lpstr>
      <vt:lpstr>PowerPoint Presentation</vt:lpstr>
      <vt:lpstr>Results of Rebasing and Revision of the GDP for 2019/20</vt:lpstr>
      <vt:lpstr>Few examples from other countries</vt:lpstr>
      <vt:lpstr>Rebasing in  South Asian Countries</vt:lpstr>
      <vt:lpstr>PowerPoint Presentation</vt:lpstr>
      <vt:lpstr>Reasons for the Change 2010/11 (by industry)</vt:lpstr>
      <vt:lpstr>Reasons for the Change 2010/11 (by industries)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Quarterly Unadjusted Growth by Industrial Division </vt:lpstr>
      <vt:lpstr>Quarterly Unadjusted Growth by Industrial Division </vt:lpstr>
      <vt:lpstr>Quarterly GDP ( 4th quarter of 2076/77 and 1st Quarter of 2077/78)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Prabhat</dc:creator>
  <cp:lastModifiedBy>Dell</cp:lastModifiedBy>
  <cp:revision>445</cp:revision>
  <cp:lastPrinted>2021-03-02T09:01:07Z</cp:lastPrinted>
  <dcterms:created xsi:type="dcterms:W3CDTF">2013-06-02T09:33:51Z</dcterms:created>
  <dcterms:modified xsi:type="dcterms:W3CDTF">2021-03-07T06:52:34Z</dcterms:modified>
</cp:coreProperties>
</file>