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75" r:id="rId2"/>
    <p:sldId id="276" r:id="rId3"/>
    <p:sldId id="278" r:id="rId4"/>
    <p:sldId id="368" r:id="rId5"/>
    <p:sldId id="313" r:id="rId6"/>
    <p:sldId id="360" r:id="rId7"/>
    <p:sldId id="362" r:id="rId8"/>
    <p:sldId id="354" r:id="rId9"/>
    <p:sldId id="359" r:id="rId10"/>
    <p:sldId id="355" r:id="rId11"/>
    <p:sldId id="330" r:id="rId12"/>
    <p:sldId id="367" r:id="rId13"/>
    <p:sldId id="356" r:id="rId14"/>
    <p:sldId id="369" r:id="rId15"/>
    <p:sldId id="342" r:id="rId16"/>
    <p:sldId id="364" r:id="rId17"/>
    <p:sldId id="365" r:id="rId18"/>
  </p:sldIdLst>
  <p:sldSz cx="9144000" cy="6858000" type="screen4x3"/>
  <p:notesSz cx="7013575" cy="92995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2801" autoAdjust="0"/>
  </p:normalViewPr>
  <p:slideViewPr>
    <p:cSldViewPr>
      <p:cViewPr varScale="1">
        <p:scale>
          <a:sx n="64" d="100"/>
          <a:sy n="64" d="100"/>
        </p:scale>
        <p:origin x="1340" y="40"/>
      </p:cViewPr>
      <p:guideLst/>
    </p:cSldViewPr>
  </p:slideViewPr>
  <p:outlineViewPr>
    <p:cViewPr>
      <p:scale>
        <a:sx n="33" d="100"/>
        <a:sy n="33" d="100"/>
      </p:scale>
      <p:origin x="0" y="-2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2668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ational%20Accounts\GDP\GDP2021\graph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ational%20Accounts\GDP\GDP2021\graph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ational%20Accounts\GDP\GDP2021\graph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ational%20Accounts\GDP\GDP2021\graph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ational%20Accounts\GDP\GDP2021\graph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microsoft.com/office/2011/relationships/chartStyle" Target="style7.xml"/><Relationship Id="rId1" Type="http://schemas.openxmlformats.org/officeDocument/2006/relationships/oleObject" Target="file:///D:\National%20Accounts\GDP\GDP2021\graph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ational%20Accounts\GDP\GDP2021\graph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655643044619426E-2"/>
          <c:y val="0.11823457449174787"/>
          <c:w val="0.93201102362204724"/>
          <c:h val="0.84977378886961163"/>
        </c:manualLayout>
      </c:layout>
      <c:lineChart>
        <c:grouping val="standar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Gross Domestic Product (GDP)</c:v>
                </c:pt>
              </c:strCache>
            </c:strRef>
          </c:tx>
          <c:spPr>
            <a:ln w="22225" cap="rnd">
              <a:solidFill>
                <a:srgbClr val="C00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Sheet2!$B$1:$L$1</c:f>
              <c:strCache>
                <c:ptCount val="11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  <c:pt idx="10">
                  <c:v>2020/21</c:v>
                </c:pt>
              </c:strCache>
            </c:strRef>
          </c:cat>
          <c:val>
            <c:numRef>
              <c:f>Sheet2!$B$2:$L$2</c:f>
              <c:numCache>
                <c:formatCode>0.00</c:formatCode>
                <c:ptCount val="11"/>
                <c:pt idx="1">
                  <c:v>4.6701221485016369</c:v>
                </c:pt>
                <c:pt idx="2">
                  <c:v>3.5251531738196897</c:v>
                </c:pt>
                <c:pt idx="3">
                  <c:v>6.0114828408074859</c:v>
                </c:pt>
                <c:pt idx="4">
                  <c:v>3.9760532739822891</c:v>
                </c:pt>
                <c:pt idx="5">
                  <c:v>0.43311371777683</c:v>
                </c:pt>
                <c:pt idx="6">
                  <c:v>8.9772793542130032</c:v>
                </c:pt>
                <c:pt idx="7">
                  <c:v>7.6223761076818732</c:v>
                </c:pt>
                <c:pt idx="8">
                  <c:v>6.6570554280283449</c:v>
                </c:pt>
                <c:pt idx="9">
                  <c:v>-2.0883786954389847</c:v>
                </c:pt>
                <c:pt idx="10">
                  <c:v>4.0084007069538945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55D-43CF-9372-62B0187646D3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98711311"/>
        <c:axId val="1598712143"/>
      </c:lineChart>
      <c:catAx>
        <c:axId val="15987113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8712143"/>
        <c:crosses val="autoZero"/>
        <c:auto val="1"/>
        <c:lblAlgn val="ctr"/>
        <c:lblOffset val="100"/>
        <c:noMultiLvlLbl val="0"/>
      </c:catAx>
      <c:valAx>
        <c:axId val="1598712143"/>
        <c:scaling>
          <c:orientation val="minMax"/>
        </c:scaling>
        <c:delete val="0"/>
        <c:axPos val="l"/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87113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587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Sheet3!$A$2</c:f>
              <c:strCache>
                <c:ptCount val="1"/>
                <c:pt idx="0">
                  <c:v>Agriculture, Forestry and Fishing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Sheet3!$B$1:$L$1</c:f>
              <c:strCache>
                <c:ptCount val="11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  <c:pt idx="10">
                  <c:v>2020/21</c:v>
                </c:pt>
              </c:strCache>
            </c:strRef>
          </c:cat>
          <c:val>
            <c:numRef>
              <c:f>Sheet3!$B$2:$L$2</c:f>
              <c:numCache>
                <c:formatCode>0.00</c:formatCode>
                <c:ptCount val="11"/>
                <c:pt idx="1">
                  <c:v>5.2898659586381784</c:v>
                </c:pt>
                <c:pt idx="2">
                  <c:v>1.3065598468589397</c:v>
                </c:pt>
                <c:pt idx="3">
                  <c:v>4.4866479926801972</c:v>
                </c:pt>
                <c:pt idx="4">
                  <c:v>1.200856804244967</c:v>
                </c:pt>
                <c:pt idx="5">
                  <c:v>-8.432267460984938E-2</c:v>
                </c:pt>
                <c:pt idx="6">
                  <c:v>5.1747284116335601</c:v>
                </c:pt>
                <c:pt idx="7">
                  <c:v>2.6092595365992155</c:v>
                </c:pt>
                <c:pt idx="8">
                  <c:v>5.1569279209556349</c:v>
                </c:pt>
                <c:pt idx="9">
                  <c:v>2.2337895615716077</c:v>
                </c:pt>
                <c:pt idx="10">
                  <c:v>2.6387795598237918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E6A-4A18-AB5A-352F3023AD4C}"/>
            </c:ext>
          </c:extLst>
        </c:ser>
        <c:ser>
          <c:idx val="1"/>
          <c:order val="1"/>
          <c:tx>
            <c:strRef>
              <c:f>Sheet3!$A$3</c:f>
              <c:strCache>
                <c:ptCount val="1"/>
                <c:pt idx="0">
                  <c:v>Non-Agriculture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Sheet3!$B$1:$L$1</c:f>
              <c:strCache>
                <c:ptCount val="11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  <c:pt idx="10">
                  <c:v>2020/21</c:v>
                </c:pt>
              </c:strCache>
            </c:strRef>
          </c:cat>
          <c:val>
            <c:numRef>
              <c:f>Sheet3!$B$3:$L$3</c:f>
              <c:numCache>
                <c:formatCode>0.00</c:formatCode>
                <c:ptCount val="11"/>
                <c:pt idx="1">
                  <c:v>4.7805325273711192</c:v>
                </c:pt>
                <c:pt idx="2">
                  <c:v>3.9665955428464383</c:v>
                </c:pt>
                <c:pt idx="3">
                  <c:v>6.3603517708945096</c:v>
                </c:pt>
                <c:pt idx="4">
                  <c:v>4.6294703698670583</c:v>
                </c:pt>
                <c:pt idx="5">
                  <c:v>4.3132549360467391E-2</c:v>
                </c:pt>
                <c:pt idx="6">
                  <c:v>10.183952156881963</c:v>
                </c:pt>
                <c:pt idx="7">
                  <c:v>9.496772860519501</c:v>
                </c:pt>
                <c:pt idx="8">
                  <c:v>6.8992398213883463</c:v>
                </c:pt>
                <c:pt idx="9">
                  <c:v>-3.9054335870673307</c:v>
                </c:pt>
                <c:pt idx="10">
                  <c:v>4.5700305816428335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E6A-4A18-AB5A-352F3023AD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1441535"/>
        <c:axId val="1691444031"/>
      </c:lineChart>
      <c:catAx>
        <c:axId val="16914415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1444031"/>
        <c:crosses val="autoZero"/>
        <c:auto val="1"/>
        <c:lblAlgn val="ctr"/>
        <c:lblOffset val="100"/>
        <c:noMultiLvlLbl val="0"/>
      </c:catAx>
      <c:valAx>
        <c:axId val="16914440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1441535"/>
        <c:crosses val="autoZero"/>
        <c:crossBetween val="between"/>
      </c:valAx>
      <c:spPr>
        <a:noFill/>
        <a:ln>
          <a:solidFill>
            <a:srgbClr val="C00000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Sheet4!$A$2</c:f>
              <c:strCache>
                <c:ptCount val="1"/>
                <c:pt idx="0">
                  <c:v>overall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Sheet4!$B$1:$D$1</c:f>
              <c:strCache>
                <c:ptCount val="3"/>
                <c:pt idx="0">
                  <c:v>2018/19</c:v>
                </c:pt>
                <c:pt idx="1">
                  <c:v>2019/20</c:v>
                </c:pt>
                <c:pt idx="2">
                  <c:v>2020/21</c:v>
                </c:pt>
              </c:strCache>
            </c:strRef>
          </c:cat>
          <c:val>
            <c:numRef>
              <c:f>Sheet4!$B$2:$D$2</c:f>
              <c:numCache>
                <c:formatCode>0.0</c:formatCode>
                <c:ptCount val="3"/>
                <c:pt idx="0">
                  <c:v>6.3858868727203966</c:v>
                </c:pt>
                <c:pt idx="1">
                  <c:v>-2.1174750261815194</c:v>
                </c:pt>
                <c:pt idx="2">
                  <c:v>3.9825790348652168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D3-4284-885B-B934F81046C2}"/>
            </c:ext>
          </c:extLst>
        </c:ser>
        <c:ser>
          <c:idx val="1"/>
          <c:order val="1"/>
          <c:tx>
            <c:strRef>
              <c:f>Sheet4!$A$3</c:f>
              <c:strCache>
                <c:ptCount val="1"/>
                <c:pt idx="0">
                  <c:v>Primary Sector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Sheet4!$B$1:$D$1</c:f>
              <c:strCache>
                <c:ptCount val="3"/>
                <c:pt idx="0">
                  <c:v>2018/19</c:v>
                </c:pt>
                <c:pt idx="1">
                  <c:v>2019/20</c:v>
                </c:pt>
                <c:pt idx="2">
                  <c:v>2020/21</c:v>
                </c:pt>
              </c:strCache>
            </c:strRef>
          </c:cat>
          <c:val>
            <c:numRef>
              <c:f>Sheet4!$B$3:$D$3</c:f>
              <c:numCache>
                <c:formatCode>0.0</c:formatCode>
                <c:ptCount val="3"/>
                <c:pt idx="0">
                  <c:v>5.4255781358096069</c:v>
                </c:pt>
                <c:pt idx="1">
                  <c:v>2.126474302221069</c:v>
                </c:pt>
                <c:pt idx="2">
                  <c:v>2.7505429370121437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D3-4284-885B-B934F81046C2}"/>
            </c:ext>
          </c:extLst>
        </c:ser>
        <c:ser>
          <c:idx val="2"/>
          <c:order val="2"/>
          <c:tx>
            <c:strRef>
              <c:f>Sheet4!$A$4</c:f>
              <c:strCache>
                <c:ptCount val="1"/>
                <c:pt idx="0">
                  <c:v>Secondary Sector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Sheet4!$B$1:$D$1</c:f>
              <c:strCache>
                <c:ptCount val="3"/>
                <c:pt idx="0">
                  <c:v>2018/19</c:v>
                </c:pt>
                <c:pt idx="1">
                  <c:v>2019/20</c:v>
                </c:pt>
                <c:pt idx="2">
                  <c:v>2020/21</c:v>
                </c:pt>
              </c:strCache>
            </c:strRef>
          </c:cat>
          <c:val>
            <c:numRef>
              <c:f>Sheet4!$B$4:$D$4</c:f>
              <c:numCache>
                <c:formatCode>0.0</c:formatCode>
                <c:ptCount val="3"/>
                <c:pt idx="0">
                  <c:v>6.9337615236766901</c:v>
                </c:pt>
                <c:pt idx="1">
                  <c:v>-3.7644265091473819</c:v>
                </c:pt>
                <c:pt idx="2">
                  <c:v>4.9281316149181773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D3-4284-885B-B934F81046C2}"/>
            </c:ext>
          </c:extLst>
        </c:ser>
        <c:ser>
          <c:idx val="3"/>
          <c:order val="3"/>
          <c:tx>
            <c:strRef>
              <c:f>Sheet4!$A$5</c:f>
              <c:strCache>
                <c:ptCount val="1"/>
                <c:pt idx="0">
                  <c:v>Tertiary Sector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Sheet4!$B$1:$D$1</c:f>
              <c:strCache>
                <c:ptCount val="3"/>
                <c:pt idx="0">
                  <c:v>2018/19</c:v>
                </c:pt>
                <c:pt idx="1">
                  <c:v>2019/20</c:v>
                </c:pt>
                <c:pt idx="2">
                  <c:v>2020/21</c:v>
                </c:pt>
              </c:strCache>
            </c:strRef>
          </c:cat>
          <c:val>
            <c:numRef>
              <c:f>Sheet4!$B$5:$D$5</c:f>
              <c:numCache>
                <c:formatCode>0.0</c:formatCode>
                <c:ptCount val="3"/>
                <c:pt idx="0">
                  <c:v>6.7632627684071718</c:v>
                </c:pt>
                <c:pt idx="1">
                  <c:v>-3.9655698561891191</c:v>
                </c:pt>
                <c:pt idx="2">
                  <c:v>4.4337449975984828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ED3-4284-885B-B934F81046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8246991"/>
        <c:axId val="808237007"/>
      </c:barChart>
      <c:catAx>
        <c:axId val="8082469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8237007"/>
        <c:crosses val="autoZero"/>
        <c:auto val="1"/>
        <c:lblAlgn val="ctr"/>
        <c:lblOffset val="100"/>
        <c:noMultiLvlLbl val="0"/>
      </c:catAx>
      <c:valAx>
        <c:axId val="8082370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82469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825361199009002"/>
          <c:y val="0.88619718906104483"/>
          <c:w val="0.78349277601981993"/>
          <c:h val="9.7673778680890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Sheet5!$A$2</c:f>
              <c:strCache>
                <c:ptCount val="1"/>
                <c:pt idx="0">
                  <c:v>Primary Sector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Sheet5!$B$1:$L$1</c:f>
              <c:strCache>
                <c:ptCount val="11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  <c:pt idx="10">
                  <c:v>2020/21</c:v>
                </c:pt>
              </c:strCache>
            </c:strRef>
          </c:cat>
          <c:val>
            <c:numRef>
              <c:f>Sheet5!$B$2:$L$2</c:f>
              <c:numCache>
                <c:formatCode>0</c:formatCode>
                <c:ptCount val="11"/>
                <c:pt idx="0">
                  <c:v>33.959027588886386</c:v>
                </c:pt>
                <c:pt idx="1">
                  <c:v>33.293529513793374</c:v>
                </c:pt>
                <c:pt idx="2">
                  <c:v>31.987211825727023</c:v>
                </c:pt>
                <c:pt idx="3">
                  <c:v>30.91242559612779</c:v>
                </c:pt>
                <c:pt idx="4">
                  <c:v>29.976060464689912</c:v>
                </c:pt>
                <c:pt idx="5">
                  <c:v>29.00549124036446</c:v>
                </c:pt>
                <c:pt idx="6">
                  <c:v>27.381740681639272</c:v>
                </c:pt>
                <c:pt idx="7">
                  <c:v>26.247716186068555</c:v>
                </c:pt>
                <c:pt idx="8">
                  <c:v>25.57639319198492</c:v>
                </c:pt>
                <c:pt idx="9">
                  <c:v>26.802243224969864</c:v>
                </c:pt>
                <c:pt idx="10">
                  <c:v>26.410053076655199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4A-4E2B-A255-9DA4D19649B4}"/>
            </c:ext>
          </c:extLst>
        </c:ser>
        <c:ser>
          <c:idx val="1"/>
          <c:order val="1"/>
          <c:tx>
            <c:strRef>
              <c:f>Sheet5!$A$3</c:f>
              <c:strCache>
                <c:ptCount val="1"/>
                <c:pt idx="0">
                  <c:v>Secondary Sector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Sheet5!$B$1:$L$1</c:f>
              <c:strCache>
                <c:ptCount val="11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  <c:pt idx="10">
                  <c:v>2020/21</c:v>
                </c:pt>
              </c:strCache>
            </c:strRef>
          </c:cat>
          <c:val>
            <c:numRef>
              <c:f>Sheet5!$B$3:$L$3</c:f>
              <c:numCache>
                <c:formatCode>0</c:formatCode>
                <c:ptCount val="11"/>
                <c:pt idx="0">
                  <c:v>14.155192880242129</c:v>
                </c:pt>
                <c:pt idx="1">
                  <c:v>14.569244755764622</c:v>
                </c:pt>
                <c:pt idx="2">
                  <c:v>14.539172758129141</c:v>
                </c:pt>
                <c:pt idx="3">
                  <c:v>14.375402039507801</c:v>
                </c:pt>
                <c:pt idx="4">
                  <c:v>14.005469851784778</c:v>
                </c:pt>
                <c:pt idx="5">
                  <c:v>13.517316505951262</c:v>
                </c:pt>
                <c:pt idx="6">
                  <c:v>13.972565094233408</c:v>
                </c:pt>
                <c:pt idx="7">
                  <c:v>14.538514731955043</c:v>
                </c:pt>
                <c:pt idx="8">
                  <c:v>14.362813033834406</c:v>
                </c:pt>
                <c:pt idx="9">
                  <c:v>12.77862973482336</c:v>
                </c:pt>
                <c:pt idx="10">
                  <c:v>12.533625779189435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4A-4E2B-A255-9DA4D19649B4}"/>
            </c:ext>
          </c:extLst>
        </c:ser>
        <c:ser>
          <c:idx val="2"/>
          <c:order val="2"/>
          <c:tx>
            <c:strRef>
              <c:f>Sheet5!$A$4</c:f>
              <c:strCache>
                <c:ptCount val="1"/>
                <c:pt idx="0">
                  <c:v>Tertiary Sector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Sheet5!$B$1:$L$1</c:f>
              <c:strCache>
                <c:ptCount val="11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  <c:pt idx="10">
                  <c:v>2020/21</c:v>
                </c:pt>
              </c:strCache>
            </c:strRef>
          </c:cat>
          <c:val>
            <c:numRef>
              <c:f>Sheet5!$B$4:$L$4</c:f>
              <c:numCache>
                <c:formatCode>0</c:formatCode>
                <c:ptCount val="11"/>
                <c:pt idx="0">
                  <c:v>51.885779530871503</c:v>
                </c:pt>
                <c:pt idx="1">
                  <c:v>52.137225730442019</c:v>
                </c:pt>
                <c:pt idx="2">
                  <c:v>53.473615416143858</c:v>
                </c:pt>
                <c:pt idx="3">
                  <c:v>54.712172364364434</c:v>
                </c:pt>
                <c:pt idx="4">
                  <c:v>56.018469683525282</c:v>
                </c:pt>
                <c:pt idx="5">
                  <c:v>57.477192253684287</c:v>
                </c:pt>
                <c:pt idx="6">
                  <c:v>58.645694224127318</c:v>
                </c:pt>
                <c:pt idx="7">
                  <c:v>59.213769081976423</c:v>
                </c:pt>
                <c:pt idx="8">
                  <c:v>60.060793774180667</c:v>
                </c:pt>
                <c:pt idx="9">
                  <c:v>60.419127040206767</c:v>
                </c:pt>
                <c:pt idx="10">
                  <c:v>61.056321144155355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4A-4E2B-A255-9DA4D19649B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808236175"/>
        <c:axId val="808241583"/>
      </c:barChart>
      <c:catAx>
        <c:axId val="80823617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8241583"/>
        <c:crosses val="autoZero"/>
        <c:auto val="1"/>
        <c:lblAlgn val="ctr"/>
        <c:lblOffset val="100"/>
        <c:noMultiLvlLbl val="0"/>
      </c:catAx>
      <c:valAx>
        <c:axId val="808241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8236175"/>
        <c:crossesAt val="1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Sheet9!$B$1</c:f>
              <c:strCache>
                <c:ptCount val="1"/>
                <c:pt idx="0">
                  <c:v>2018/19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Sheet9!$A$2:$A$5</c:f>
              <c:strCache>
                <c:ptCount val="4"/>
                <c:pt idx="0">
                  <c:v>Output at basic price</c:v>
                </c:pt>
                <c:pt idx="1">
                  <c:v>Intermedaite consumption at purchaser price</c:v>
                </c:pt>
                <c:pt idx="2">
                  <c:v>GDP at basic price</c:v>
                </c:pt>
                <c:pt idx="3">
                  <c:v>GDP at purchaser price</c:v>
                </c:pt>
              </c:strCache>
            </c:strRef>
          </c:cat>
          <c:val>
            <c:numRef>
              <c:f>Sheet9!$B$2:$B$5</c:f>
              <c:numCache>
                <c:formatCode>#,##0</c:formatCode>
                <c:ptCount val="4"/>
                <c:pt idx="0">
                  <c:v>6011711.2023210265</c:v>
                </c:pt>
                <c:pt idx="1">
                  <c:v>2669230.5459607751</c:v>
                </c:pt>
                <c:pt idx="2">
                  <c:v>3342480.6563602509</c:v>
                </c:pt>
                <c:pt idx="3">
                  <c:v>3858930.4023853722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6B-4960-973E-DA6755E81770}"/>
            </c:ext>
          </c:extLst>
        </c:ser>
        <c:ser>
          <c:idx val="1"/>
          <c:order val="1"/>
          <c:tx>
            <c:strRef>
              <c:f>Sheet9!$C$1</c:f>
              <c:strCache>
                <c:ptCount val="1"/>
                <c:pt idx="0">
                  <c:v>2019/20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Sheet9!$A$2:$A$5</c:f>
              <c:strCache>
                <c:ptCount val="4"/>
                <c:pt idx="0">
                  <c:v>Output at basic price</c:v>
                </c:pt>
                <c:pt idx="1">
                  <c:v>Intermedaite consumption at purchaser price</c:v>
                </c:pt>
                <c:pt idx="2">
                  <c:v>GDP at basic price</c:v>
                </c:pt>
                <c:pt idx="3">
                  <c:v>GDP at purchaser price</c:v>
                </c:pt>
              </c:strCache>
            </c:strRef>
          </c:cat>
          <c:val>
            <c:numRef>
              <c:f>Sheet9!$C$2:$C$5</c:f>
              <c:numCache>
                <c:formatCode>#,##0</c:formatCode>
                <c:ptCount val="4"/>
                <c:pt idx="0">
                  <c:v>6012751.1372028012</c:v>
                </c:pt>
                <c:pt idx="1">
                  <c:v>2558611.4210587963</c:v>
                </c:pt>
                <c:pt idx="2">
                  <c:v>3454139.7161440053</c:v>
                </c:pt>
                <c:pt idx="3">
                  <c:v>3914701.0684983381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6B-4960-973E-DA6755E81770}"/>
            </c:ext>
          </c:extLst>
        </c:ser>
        <c:ser>
          <c:idx val="2"/>
          <c:order val="2"/>
          <c:tx>
            <c:strRef>
              <c:f>Sheet9!$D$1</c:f>
              <c:strCache>
                <c:ptCount val="1"/>
                <c:pt idx="0">
                  <c:v>2020/21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Sheet9!$A$2:$A$5</c:f>
              <c:strCache>
                <c:ptCount val="4"/>
                <c:pt idx="0">
                  <c:v>Output at basic price</c:v>
                </c:pt>
                <c:pt idx="1">
                  <c:v>Intermedaite consumption at purchaser price</c:v>
                </c:pt>
                <c:pt idx="2">
                  <c:v>GDP at basic price</c:v>
                </c:pt>
                <c:pt idx="3">
                  <c:v>GDP at purchaser price</c:v>
                </c:pt>
              </c:strCache>
            </c:strRef>
          </c:cat>
          <c:val>
            <c:numRef>
              <c:f>Sheet9!$D$2:$D$5</c:f>
              <c:numCache>
                <c:formatCode>#,##0</c:formatCode>
                <c:ptCount val="4"/>
                <c:pt idx="0">
                  <c:v>6489261.3935111733</c:v>
                </c:pt>
                <c:pt idx="1">
                  <c:v>2755987.2201853618</c:v>
                </c:pt>
                <c:pt idx="2">
                  <c:v>3733274.1733258106</c:v>
                </c:pt>
                <c:pt idx="3">
                  <c:v>4266321.4739282271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6B-4960-973E-DA6755E8177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967040863"/>
        <c:axId val="1967041695"/>
      </c:barChart>
      <c:catAx>
        <c:axId val="1967040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7041695"/>
        <c:crosses val="autoZero"/>
        <c:auto val="1"/>
        <c:lblAlgn val="ctr"/>
        <c:lblOffset val="100"/>
        <c:noMultiLvlLbl val="0"/>
      </c:catAx>
      <c:valAx>
        <c:axId val="19670416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7040863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042331544840086"/>
          <c:y val="3.4013342082239717E-2"/>
          <c:w val="0.43679337096137322"/>
          <c:h val="7.70977690288713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Sheet6!$C$1</c:f>
              <c:strCache>
                <c:ptCount val="1"/>
                <c:pt idx="0">
                  <c:v>2076/77 R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Sheet6!$B$2:$B$19</c:f>
              <c:strCache>
                <c:ptCount val="18"/>
                <c:pt idx="0">
                  <c:v>Agriculture, forestry and fishing</c:v>
                </c:pt>
                <c:pt idx="1">
                  <c:v>Mining and quarrying</c:v>
                </c:pt>
                <c:pt idx="2">
                  <c:v>Manufacturing</c:v>
                </c:pt>
                <c:pt idx="3">
                  <c:v>Electricity, gas, steam and air conditioning supply</c:v>
                </c:pt>
                <c:pt idx="4">
                  <c:v>Water supply; sewerage, waste management and remediation activities</c:v>
                </c:pt>
                <c:pt idx="5">
                  <c:v>Construction</c:v>
                </c:pt>
                <c:pt idx="6">
                  <c:v>Wholesale and retail trade; repair of motor vehicles and motorcycles</c:v>
                </c:pt>
                <c:pt idx="7">
                  <c:v>Transportation and storage</c:v>
                </c:pt>
                <c:pt idx="8">
                  <c:v>Accommodation and food service activities</c:v>
                </c:pt>
                <c:pt idx="9">
                  <c:v>Information and communication</c:v>
                </c:pt>
                <c:pt idx="10">
                  <c:v>Financial and insurance activities</c:v>
                </c:pt>
                <c:pt idx="11">
                  <c:v>Real estate activities</c:v>
                </c:pt>
                <c:pt idx="12">
                  <c:v>Professional, scientific and technical activities</c:v>
                </c:pt>
                <c:pt idx="13">
                  <c:v>Administrative and support service activities</c:v>
                </c:pt>
                <c:pt idx="14">
                  <c:v>Public administration and defence; compulsory social security</c:v>
                </c:pt>
                <c:pt idx="15">
                  <c:v>Education</c:v>
                </c:pt>
                <c:pt idx="16">
                  <c:v>Human health and social work activities</c:v>
                </c:pt>
                <c:pt idx="17">
                  <c:v>Arts, entertainment and recreation; Other service activities</c:v>
                </c:pt>
              </c:strCache>
            </c:strRef>
          </c:cat>
          <c:val>
            <c:numRef>
              <c:f>Sheet6!$C$2:$C$19</c:f>
              <c:numCache>
                <c:formatCode>0.0</c:formatCode>
                <c:ptCount val="18"/>
                <c:pt idx="0">
                  <c:v>2.2337895615716077</c:v>
                </c:pt>
                <c:pt idx="1">
                  <c:v>-2.229472423055002</c:v>
                </c:pt>
                <c:pt idx="2">
                  <c:v>-8.573211405805333</c:v>
                </c:pt>
                <c:pt idx="3">
                  <c:v>25.583054446424448</c:v>
                </c:pt>
                <c:pt idx="4">
                  <c:v>2.148112912089283</c:v>
                </c:pt>
                <c:pt idx="5">
                  <c:v>-4.9855141767556974</c:v>
                </c:pt>
                <c:pt idx="6">
                  <c:v>-10.693294448863041</c:v>
                </c:pt>
                <c:pt idx="7">
                  <c:v>-13.36601467125046</c:v>
                </c:pt>
                <c:pt idx="8">
                  <c:v>-36.974467579158279</c:v>
                </c:pt>
                <c:pt idx="9">
                  <c:v>2.2995940823787029</c:v>
                </c:pt>
                <c:pt idx="10">
                  <c:v>4.7520757669105329</c:v>
                </c:pt>
                <c:pt idx="11">
                  <c:v>2.3655909802266728</c:v>
                </c:pt>
                <c:pt idx="12">
                  <c:v>1.2022850311568585</c:v>
                </c:pt>
                <c:pt idx="13">
                  <c:v>2.1546622764947068</c:v>
                </c:pt>
                <c:pt idx="14">
                  <c:v>5.977466531534029</c:v>
                </c:pt>
                <c:pt idx="15">
                  <c:v>3.2014228497298647</c:v>
                </c:pt>
                <c:pt idx="16">
                  <c:v>5.19978793253697</c:v>
                </c:pt>
                <c:pt idx="17">
                  <c:v>1.7656153674187218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CA-4853-9F6D-6D0ED29C3F89}"/>
            </c:ext>
          </c:extLst>
        </c:ser>
        <c:ser>
          <c:idx val="1"/>
          <c:order val="1"/>
          <c:tx>
            <c:strRef>
              <c:f>Sheet6!$D$1</c:f>
              <c:strCache>
                <c:ptCount val="1"/>
                <c:pt idx="0">
                  <c:v>2077/78 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Sheet6!$B$2:$B$19</c:f>
              <c:strCache>
                <c:ptCount val="18"/>
                <c:pt idx="0">
                  <c:v>Agriculture, forestry and fishing</c:v>
                </c:pt>
                <c:pt idx="1">
                  <c:v>Mining and quarrying</c:v>
                </c:pt>
                <c:pt idx="2">
                  <c:v>Manufacturing</c:v>
                </c:pt>
                <c:pt idx="3">
                  <c:v>Electricity, gas, steam and air conditioning supply</c:v>
                </c:pt>
                <c:pt idx="4">
                  <c:v>Water supply; sewerage, waste management and remediation activities</c:v>
                </c:pt>
                <c:pt idx="5">
                  <c:v>Construction</c:v>
                </c:pt>
                <c:pt idx="6">
                  <c:v>Wholesale and retail trade; repair of motor vehicles and motorcycles</c:v>
                </c:pt>
                <c:pt idx="7">
                  <c:v>Transportation and storage</c:v>
                </c:pt>
                <c:pt idx="8">
                  <c:v>Accommodation and food service activities</c:v>
                </c:pt>
                <c:pt idx="9">
                  <c:v>Information and communication</c:v>
                </c:pt>
                <c:pt idx="10">
                  <c:v>Financial and insurance activities</c:v>
                </c:pt>
                <c:pt idx="11">
                  <c:v>Real estate activities</c:v>
                </c:pt>
                <c:pt idx="12">
                  <c:v>Professional, scientific and technical activities</c:v>
                </c:pt>
                <c:pt idx="13">
                  <c:v>Administrative and support service activities</c:v>
                </c:pt>
                <c:pt idx="14">
                  <c:v>Public administration and defence; compulsory social security</c:v>
                </c:pt>
                <c:pt idx="15">
                  <c:v>Education</c:v>
                </c:pt>
                <c:pt idx="16">
                  <c:v>Human health and social work activities</c:v>
                </c:pt>
                <c:pt idx="17">
                  <c:v>Arts, entertainment and recreation; Other service activities</c:v>
                </c:pt>
              </c:strCache>
            </c:strRef>
          </c:cat>
          <c:val>
            <c:numRef>
              <c:f>Sheet6!$D$2:$D$19</c:f>
              <c:numCache>
                <c:formatCode>0.0</c:formatCode>
                <c:ptCount val="18"/>
                <c:pt idx="0">
                  <c:v>2.6387795598237918</c:v>
                </c:pt>
                <c:pt idx="1">
                  <c:v>7.4941324171780508</c:v>
                </c:pt>
                <c:pt idx="2">
                  <c:v>3.8527383938067974</c:v>
                </c:pt>
                <c:pt idx="3">
                  <c:v>7.7398913916444645</c:v>
                </c:pt>
                <c:pt idx="4">
                  <c:v>1.6066342349368288</c:v>
                </c:pt>
                <c:pt idx="5">
                  <c:v>5.5586414118753762</c:v>
                </c:pt>
                <c:pt idx="6">
                  <c:v>5.2719919682847154</c:v>
                </c:pt>
                <c:pt idx="7">
                  <c:v>6.1174192136374996</c:v>
                </c:pt>
                <c:pt idx="8">
                  <c:v>11.199414861890968</c:v>
                </c:pt>
                <c:pt idx="9">
                  <c:v>1.4540272135126573</c:v>
                </c:pt>
                <c:pt idx="10">
                  <c:v>5.8249328438130261</c:v>
                </c:pt>
                <c:pt idx="11">
                  <c:v>2.6388349644955453</c:v>
                </c:pt>
                <c:pt idx="12">
                  <c:v>2.3167776076068831</c:v>
                </c:pt>
                <c:pt idx="13">
                  <c:v>2.1683248145576823</c:v>
                </c:pt>
                <c:pt idx="14">
                  <c:v>3.4929233951337331</c:v>
                </c:pt>
                <c:pt idx="15">
                  <c:v>3.5985956634144314</c:v>
                </c:pt>
                <c:pt idx="16">
                  <c:v>6.5269467597256616</c:v>
                </c:pt>
                <c:pt idx="17">
                  <c:v>3.0942571283285805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CA-4853-9F6D-6D0ED29C3F8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357473055"/>
        <c:axId val="1357471807"/>
      </c:barChart>
      <c:catAx>
        <c:axId val="13574730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7471807"/>
        <c:crosses val="autoZero"/>
        <c:auto val="1"/>
        <c:lblAlgn val="ctr"/>
        <c:lblOffset val="100"/>
        <c:noMultiLvlLbl val="0"/>
      </c:catAx>
      <c:valAx>
        <c:axId val="1357471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74730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8255313218591054"/>
          <c:y val="9.2379126951236332E-2"/>
          <c:w val="0.36291721831231272"/>
          <c:h val="6.33226274347285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Sheet7!$B$5:$B$22</cx:f>
        <cx:lvl ptCount="18">
          <cx:pt idx="0">Agriculture, forestry and fishing</cx:pt>
          <cx:pt idx="1">Mining and quarrying</cx:pt>
          <cx:pt idx="2">Manufacturing</cx:pt>
          <cx:pt idx="3">Electricity, gas, steam and air conditioning supply</cx:pt>
          <cx:pt idx="4">Water supply; sewerage, waste management and remediation activities</cx:pt>
          <cx:pt idx="5">Construction</cx:pt>
          <cx:pt idx="6">Wholesale and retail trade; repair of motor vehicles and motorcycles</cx:pt>
          <cx:pt idx="7">Transportation and storage</cx:pt>
          <cx:pt idx="8">Accommodation and food service activities</cx:pt>
          <cx:pt idx="9">Information and communication</cx:pt>
          <cx:pt idx="10">Financial and insurance activities</cx:pt>
          <cx:pt idx="11">Real estate activities</cx:pt>
          <cx:pt idx="12">Professional, scientific and technical activities</cx:pt>
          <cx:pt idx="13">Administrative and support service activities</cx:pt>
          <cx:pt idx="14">Public administration and defence; compulsory social security</cx:pt>
          <cx:pt idx="15">Education</cx:pt>
          <cx:pt idx="16">Human health and social work activities</cx:pt>
          <cx:pt idx="17">Arts, entertainment and recreation; Other service activities; etc</cx:pt>
        </cx:lvl>
      </cx:strDim>
      <cx:numDim type="val">
        <cx:f>Sheet7!$C$5:$C$22</cx:f>
        <cx:lvl ptCount="18" formatCode="0.0">
          <cx:pt idx="0">25.833334084820368</cx:pt>
          <cx:pt idx="1">0.576718991834826</cx:pt>
          <cx:pt idx="2">5.0801882763895927</cx:pt>
          <cx:pt idx="3">1.2263327723257358</cx:pt>
          <cx:pt idx="4">0.54861158122430309</cx:pt>
          <cx:pt idx="5">5.678493149249805</cx:pt>
          <cx:pt idx="6">15.67025262798607</cx:pt>
          <cx:pt idx="7">5.4285314446383266</cx:pt>
          <cx:pt idx="8">1.558237631562515</cx:pt>
          <cx:pt idx="9">2.1697982412253247</cx:pt>
          <cx:pt idx="10">6.8835844050061015</cx:pt>
          <cx:pt idx="11">9.430532681090936</cx:pt>
          <cx:pt idx="12">1.0641749059143097</cx:pt>
          <cx:pt idx="13">0.76087155427181785</cx:pt>
          <cx:pt idx="14">7.7001680857662933</cx:pt>
          <cx:pt idx="15">8.045422380447091</cx:pt>
          <cx:pt idx="16">1.731549304966765</cx:pt>
          <cx:pt idx="17">0.61319788127982344</cx:pt>
        </cx:lvl>
      </cx:numDim>
    </cx:data>
  </cx:chartData>
  <cx:chart>
    <cx:plotArea>
      <cx:plotAreaRegion>
        <cx:series layoutId="clusteredColumn" uniqueId="{7738A643-E041-4BE9-B506-902BAB3CC87D}">
          <cx:tx>
            <cx:txData>
              <cx:f>Sheet7!$C$4</cx:f>
              <cx:v>2077/78 P</cx:v>
            </cx:txData>
          </cx:tx>
          <cx:dataLabels>
            <cx:txPr>
              <a:bodyPr spcFirstLastPara="1" vertOverflow="ellipsis" wrap="square" lIns="0" tIns="0" rIns="0" bIns="0" anchor="ctr" anchorCtr="1"/>
              <a:lstStyle/>
              <a:p>
                <a:pPr>
                  <a:defRPr sz="1400" b="1"/>
                </a:pPr>
                <a:endParaRPr lang="en-US" sz="1400" b="1"/>
              </a:p>
            </cx:txPr>
            <cx:visibility seriesName="0" categoryName="0" value="1"/>
          </cx:dataLabels>
          <cx:dataId val="0"/>
          <cx:layoutPr>
            <cx:aggregation/>
          </cx:layoutPr>
          <cx:axisId val="1"/>
        </cx:series>
        <cx:series layoutId="paretoLine" ownerIdx="0" uniqueId="{C10D57CF-1E8F-469E-903F-6CB33A9704AE}">
          <cx:spPr>
            <a:ln>
              <a:noFill/>
            </a:ln>
          </cx:spPr>
          <cx:axisId val="2"/>
        </cx:series>
      </cx:plotAreaRegion>
      <cx:axis id="0">
        <cx:catScaling gapWidth="0"/>
        <cx:tickLabels/>
        <cx:txPr>
          <a:bodyPr spcFirstLastPara="1" vertOverflow="ellipsis" wrap="square" lIns="0" tIns="0" rIns="0" bIns="0" anchor="ctr" anchorCtr="1"/>
          <a:lstStyle/>
          <a:p>
            <a:pPr>
              <a:defRPr sz="1400" b="1"/>
            </a:pPr>
            <a:endParaRPr lang="en-US" sz="1400" b="1"/>
          </a:p>
        </cx:txPr>
      </cx:axis>
      <cx:axis id="1">
        <cx:valScaling/>
        <cx:tickLabels/>
        <cx:txPr>
          <a:bodyPr spcFirstLastPara="1" vertOverflow="ellipsis" wrap="square" lIns="0" tIns="0" rIns="0" bIns="0" anchor="ctr" anchorCtr="1"/>
          <a:lstStyle/>
          <a:p>
            <a:pPr>
              <a:defRPr sz="1400" b="1"/>
            </a:pPr>
            <a:endParaRPr lang="en-US" sz="1400" b="1"/>
          </a:p>
        </cx:txPr>
      </cx:axis>
      <cx:axis id="2">
        <cx:valScaling max="1" min="0"/>
        <cx:units unit="percentage"/>
        <cx:tickLabels/>
      </cx:axis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Sheet8!$A$2</c:f>
              <c:strCache>
                <c:ptCount val="1"/>
                <c:pt idx="0">
                  <c:v>Nominal Percapita GDP (US$) 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Sheet8!$B$1:$L$1</c:f>
              <c:strCache>
                <c:ptCount val="11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  <c:pt idx="10">
                  <c:v>2020/21</c:v>
                </c:pt>
              </c:strCache>
            </c:strRef>
          </c:cat>
          <c:val>
            <c:numRef>
              <c:f>Sheet8!$B$2:$L$2</c:f>
              <c:numCache>
                <c:formatCode>0</c:formatCode>
                <c:ptCount val="11"/>
                <c:pt idx="0">
                  <c:v>816.1246184131993</c:v>
                </c:pt>
                <c:pt idx="1">
                  <c:v>808.24075729974686</c:v>
                </c:pt>
                <c:pt idx="2">
                  <c:v>814.30857492029463</c:v>
                </c:pt>
                <c:pt idx="3">
                  <c:v>824.14418321467178</c:v>
                </c:pt>
                <c:pt idx="4">
                  <c:v>871.44022573624409</c:v>
                </c:pt>
                <c:pt idx="5">
                  <c:v>865.61793539188034</c:v>
                </c:pt>
                <c:pt idx="6">
                  <c:v>1008.9601230105789</c:v>
                </c:pt>
                <c:pt idx="7">
                  <c:v>1137.776922975748</c:v>
                </c:pt>
                <c:pt idx="8">
                  <c:v>1159.0569248346344</c:v>
                </c:pt>
                <c:pt idx="9">
                  <c:v>1125.9235240739197</c:v>
                </c:pt>
                <c:pt idx="10">
                  <c:v>1191.1577980555162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AF-4180-B5EB-FBEF1398AAA3}"/>
            </c:ext>
          </c:extLst>
        </c:ser>
        <c:ser>
          <c:idx val="1"/>
          <c:order val="1"/>
          <c:tx>
            <c:strRef>
              <c:f>Sheet8!$A$3</c:f>
              <c:strCache>
                <c:ptCount val="1"/>
                <c:pt idx="0">
                  <c:v>Nominal Percapita GNI (US$)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Sheet8!$B$1:$L$1</c:f>
              <c:strCache>
                <c:ptCount val="11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  <c:pt idx="10">
                  <c:v>2020/21</c:v>
                </c:pt>
              </c:strCache>
            </c:strRef>
          </c:cat>
          <c:val>
            <c:numRef>
              <c:f>Sheet8!$B$3:$L$3</c:f>
              <c:numCache>
                <c:formatCode>0</c:formatCode>
                <c:ptCount val="11"/>
                <c:pt idx="0">
                  <c:v>820.06736249493827</c:v>
                </c:pt>
                <c:pt idx="1">
                  <c:v>813.89051166977936</c:v>
                </c:pt>
                <c:pt idx="2">
                  <c:v>819.772197693468</c:v>
                </c:pt>
                <c:pt idx="3">
                  <c:v>836.23458292684882</c:v>
                </c:pt>
                <c:pt idx="4">
                  <c:v>883.75241344119775</c:v>
                </c:pt>
                <c:pt idx="5">
                  <c:v>876.9034681963509</c:v>
                </c:pt>
                <c:pt idx="6">
                  <c:v>1019.1230476783726</c:v>
                </c:pt>
                <c:pt idx="7">
                  <c:v>1145.2222202565902</c:v>
                </c:pt>
                <c:pt idx="8">
                  <c:v>1171.045839240621</c:v>
                </c:pt>
                <c:pt idx="9">
                  <c:v>1139.1829075787921</c:v>
                </c:pt>
                <c:pt idx="10">
                  <c:v>1196.1415532610727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BAF-4180-B5EB-FBEF1398AAA3}"/>
            </c:ext>
          </c:extLst>
        </c:ser>
        <c:ser>
          <c:idx val="2"/>
          <c:order val="2"/>
          <c:tx>
            <c:strRef>
              <c:f>Sheet8!$A$4</c:f>
              <c:strCache>
                <c:ptCount val="1"/>
                <c:pt idx="0">
                  <c:v>Nominal Percapita GNDI (US$)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3"/>
              </a:solidFill>
              <a:ln w="9525">
                <a:solidFill>
                  <a:schemeClr val="accent3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Sheet8!$B$1:$L$1</c:f>
              <c:strCache>
                <c:ptCount val="11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  <c:pt idx="10">
                  <c:v>2020/21</c:v>
                </c:pt>
              </c:strCache>
            </c:strRef>
          </c:cat>
          <c:val>
            <c:numRef>
              <c:f>Sheet8!$B$4:$L$4</c:f>
              <c:numCache>
                <c:formatCode>0</c:formatCode>
                <c:ptCount val="11"/>
                <c:pt idx="0">
                  <c:v>980.84942033223194</c:v>
                </c:pt>
                <c:pt idx="1">
                  <c:v>1008.2181325675435</c:v>
                </c:pt>
                <c:pt idx="2">
                  <c:v>1027.6842397692253</c:v>
                </c:pt>
                <c:pt idx="3">
                  <c:v>1069.3550330213395</c:v>
                </c:pt>
                <c:pt idx="4">
                  <c:v>1139.023427250115</c:v>
                </c:pt>
                <c:pt idx="5">
                  <c:v>1135.1721867197255</c:v>
                </c:pt>
                <c:pt idx="6">
                  <c:v>1298.4187984331793</c:v>
                </c:pt>
                <c:pt idx="7">
                  <c:v>1429.8915158981856</c:v>
                </c:pt>
                <c:pt idx="8">
                  <c:v>1469.8365561270323</c:v>
                </c:pt>
                <c:pt idx="9">
                  <c:v>1421.6836662503304</c:v>
                </c:pt>
                <c:pt idx="10">
                  <c:v>1486.3373698948255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BAF-4180-B5EB-FBEF1398AAA3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56028351"/>
        <c:axId val="1356021695"/>
      </c:lineChart>
      <c:catAx>
        <c:axId val="13560283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6021695"/>
        <c:crosses val="autoZero"/>
        <c:auto val="1"/>
        <c:lblAlgn val="ctr"/>
        <c:lblOffset val="100"/>
        <c:noMultiLvlLbl val="0"/>
      </c:catAx>
      <c:valAx>
        <c:axId val="1356021695"/>
        <c:scaling>
          <c:orientation val="minMax"/>
          <c:min val="400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6028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03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6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9525">
        <a:solidFill>
          <a:schemeClr val="tx1"/>
        </a:solidFill>
      </a:ln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25000"/>
            <a:lumOff val="7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dk1"/>
    </cs:fontRef>
  </cs:dropLine>
  <cs:errorBar>
    <cs:lnRef idx="0"/>
    <cs:fillRef idx="0"/>
    <cs:effectRef idx="0"/>
    <cs:fontRef idx="minor">
      <a:schemeClr val="dk1"/>
    </cs:fontRef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25000"/>
            <a:lumOff val="7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25000"/>
            <a:lumOff val="7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</cs:hiLoLine>
  <cs:leaderLine>
    <cs:lnRef idx="0"/>
    <cs:fillRef idx="0"/>
    <cs:effectRef idx="0"/>
    <cs:fontRef idx="minor">
      <a:schemeClr val="dk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9216" cy="466593"/>
          </a:xfrm>
          <a:prstGeom prst="rect">
            <a:avLst/>
          </a:prstGeom>
        </p:spPr>
        <p:txBody>
          <a:bodyPr vert="horz" lIns="93211" tIns="46606" rIns="93211" bIns="4660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2736" y="1"/>
            <a:ext cx="3039216" cy="466593"/>
          </a:xfrm>
          <a:prstGeom prst="rect">
            <a:avLst/>
          </a:prstGeom>
        </p:spPr>
        <p:txBody>
          <a:bodyPr vert="horz" lIns="93211" tIns="46606" rIns="93211" bIns="46606" rtlCol="0"/>
          <a:lstStyle>
            <a:lvl1pPr algn="r">
              <a:defRPr sz="1200"/>
            </a:lvl1pPr>
          </a:lstStyle>
          <a:p>
            <a:fld id="{A2C273FD-3A49-4EAB-BC01-4A98D4ADBADD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2983"/>
            <a:ext cx="3039216" cy="466592"/>
          </a:xfrm>
          <a:prstGeom prst="rect">
            <a:avLst/>
          </a:prstGeom>
        </p:spPr>
        <p:txBody>
          <a:bodyPr vert="horz" lIns="93211" tIns="46606" rIns="93211" bIns="4660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2736" y="8832983"/>
            <a:ext cx="3039216" cy="466592"/>
          </a:xfrm>
          <a:prstGeom prst="rect">
            <a:avLst/>
          </a:prstGeom>
        </p:spPr>
        <p:txBody>
          <a:bodyPr vert="horz" lIns="93211" tIns="46606" rIns="93211" bIns="46606" rtlCol="0" anchor="b"/>
          <a:lstStyle>
            <a:lvl1pPr algn="r">
              <a:defRPr sz="1200"/>
            </a:lvl1pPr>
          </a:lstStyle>
          <a:p>
            <a:fld id="{E541F460-1E8B-4F35-9EF1-E47057AA31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5147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9216" cy="464979"/>
          </a:xfrm>
          <a:prstGeom prst="rect">
            <a:avLst/>
          </a:prstGeom>
        </p:spPr>
        <p:txBody>
          <a:bodyPr vert="horz" lIns="93211" tIns="46606" rIns="93211" bIns="4660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2736" y="1"/>
            <a:ext cx="3039216" cy="464979"/>
          </a:xfrm>
          <a:prstGeom prst="rect">
            <a:avLst/>
          </a:prstGeom>
        </p:spPr>
        <p:txBody>
          <a:bodyPr vert="horz" lIns="93211" tIns="46606" rIns="93211" bIns="46606" rtlCol="0"/>
          <a:lstStyle>
            <a:lvl1pPr algn="r">
              <a:defRPr sz="1200"/>
            </a:lvl1pPr>
          </a:lstStyle>
          <a:p>
            <a:fld id="{A5B8B519-0A59-49A0-B7FA-A2AFB92F121D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11" tIns="46606" rIns="93211" bIns="4660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58" y="4417299"/>
            <a:ext cx="5610860" cy="4184809"/>
          </a:xfrm>
          <a:prstGeom prst="rect">
            <a:avLst/>
          </a:prstGeom>
        </p:spPr>
        <p:txBody>
          <a:bodyPr vert="horz" lIns="93211" tIns="46606" rIns="93211" bIns="4660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2982"/>
            <a:ext cx="3039216" cy="464979"/>
          </a:xfrm>
          <a:prstGeom prst="rect">
            <a:avLst/>
          </a:prstGeom>
        </p:spPr>
        <p:txBody>
          <a:bodyPr vert="horz" lIns="93211" tIns="46606" rIns="93211" bIns="4660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2736" y="8832982"/>
            <a:ext cx="3039216" cy="464979"/>
          </a:xfrm>
          <a:prstGeom prst="rect">
            <a:avLst/>
          </a:prstGeom>
        </p:spPr>
        <p:txBody>
          <a:bodyPr vert="horz" lIns="93211" tIns="46606" rIns="93211" bIns="46606" rtlCol="0" anchor="b"/>
          <a:lstStyle>
            <a:lvl1pPr algn="r">
              <a:defRPr sz="1200"/>
            </a:lvl1pPr>
          </a:lstStyle>
          <a:p>
            <a:fld id="{5BC9E3FA-9E49-4487-A9C4-DBA600345A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4273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9E3FA-9E49-4487-A9C4-DBA600345AF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595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9E3FA-9E49-4487-A9C4-DBA600345AF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643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9E3FA-9E49-4487-A9C4-DBA600345AF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382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676400"/>
          </a:xfrm>
          <a:solidFill>
            <a:srgbClr val="C00000"/>
          </a:solidFill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7500" y="2362200"/>
            <a:ext cx="6400800" cy="990600"/>
          </a:xfrm>
          <a:noFill/>
          <a:ln w="19050">
            <a:solidFill>
              <a:schemeClr val="tx2"/>
            </a:solidFill>
          </a:ln>
        </p:spPr>
        <p:txBody>
          <a:bodyPr/>
          <a:lstStyle>
            <a:lvl1pPr marL="0" indent="0" algn="ctr">
              <a:buNone/>
              <a:defRPr baseline="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057400" cy="244475"/>
          </a:xfrm>
          <a:prstGeom prst="rect">
            <a:avLst/>
          </a:prstGeom>
        </p:spPr>
        <p:txBody>
          <a:bodyPr/>
          <a:lstStyle/>
          <a:p>
            <a:fld id="{71932B21-4AAB-4B6C-98BE-C047A5B805B3}" type="datetime1">
              <a:rPr lang="en-US" smtClean="0"/>
              <a:t>4/30/2021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91400" y="6477000"/>
            <a:ext cx="1219200" cy="280988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325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0E8B8C2F-5EFF-4C09-BD7C-C6EB0BD784ED}" type="datetime1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86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4B61652C-20E2-44BA-B677-09F2E3F8B452}" type="datetime1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643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77432" y="6509417"/>
            <a:ext cx="1981200" cy="189509"/>
          </a:xfrm>
          <a:prstGeom prst="rect">
            <a:avLst/>
          </a:prstGeom>
        </p:spPr>
        <p:txBody>
          <a:bodyPr/>
          <a:lstStyle/>
          <a:p>
            <a:fld id="{29D84343-F8A6-4A12-9C64-2C3E292CB983}" type="datetime1">
              <a:rPr lang="en-US" smtClean="0"/>
              <a:t>4/30/2021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6604172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83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247707D2-92C7-4448-BCE2-9BD30D5A0264}" type="datetime1">
              <a:rPr lang="en-US" smtClean="0"/>
              <a:t>4/30/2021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859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EF09956D-BD29-4A54-92A0-D22C450B714A}" type="datetime1">
              <a:rPr lang="en-US" smtClean="0"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651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BEA705BC-64DD-42BE-A1EE-ED1986BE0C8E}" type="datetime1">
              <a:rPr lang="en-US" smtClean="0"/>
              <a:t>4/30/2021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895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5E0B49D5-3648-4150-94C1-475B995989FC}" type="datetime1">
              <a:rPr lang="en-US" smtClean="0"/>
              <a:t>4/30/2021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32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6B25F2F1-65FB-4D20-BD11-889D21F3AC6F}" type="datetime1">
              <a:rPr lang="en-US" smtClean="0"/>
              <a:t>4/30/2021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422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84BB744B-4DA7-4387-91A0-59C8E8C43A76}" type="datetime1">
              <a:rPr lang="en-US" smtClean="0"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17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C6BFE8A1-C835-415E-A521-E4B7F64F7544}" type="datetime1">
              <a:rPr lang="en-US" smtClean="0"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8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4456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2068" y="1371600"/>
            <a:ext cx="7374732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" y="1295400"/>
            <a:ext cx="86868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52400" y="6248400"/>
            <a:ext cx="86868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0"/>
          <p:cNvSpPr>
            <a:spLocks/>
          </p:cNvSpPr>
          <p:nvPr/>
        </p:nvSpPr>
        <p:spPr bwMode="auto">
          <a:xfrm>
            <a:off x="3929063" y="6553200"/>
            <a:ext cx="2014537" cy="169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/>
            <a:r>
              <a:rPr lang="en-GB" sz="1000" dirty="0">
                <a:solidFill>
                  <a:srgbClr val="031735"/>
                </a:solidFill>
                <a:latin typeface="Arial" charset="0"/>
                <a:cs typeface="Arial" charset="0"/>
                <a:sym typeface="Arial" charset="0"/>
              </a:rPr>
              <a:t>© </a:t>
            </a:r>
            <a:r>
              <a:rPr lang="en-GB" sz="1000" dirty="0" smtClean="0">
                <a:solidFill>
                  <a:srgbClr val="031735"/>
                </a:solidFill>
                <a:latin typeface="Arial" charset="0"/>
                <a:cs typeface="Arial" charset="0"/>
                <a:sym typeface="Arial" charset="0"/>
              </a:rPr>
              <a:t>2018 Central Bureau of Statistics</a:t>
            </a:r>
            <a:endParaRPr lang="en-GB" sz="1000" dirty="0">
              <a:solidFill>
                <a:srgbClr val="031735"/>
              </a:solidFill>
              <a:latin typeface="Arial" charset="0"/>
              <a:cs typeface="Arial" charset="0"/>
              <a:sym typeface="Arial" charset="0"/>
            </a:endParaRPr>
          </a:p>
        </p:txBody>
      </p:sp>
      <p:pic>
        <p:nvPicPr>
          <p:cNvPr id="11" name="Picture 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240780"/>
            <a:ext cx="685800" cy="61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 descr="flag"/>
          <p:cNvPicPr>
            <a:picLocks noChangeAspect="1" noChangeArrowheads="1" noCrop="1"/>
          </p:cNvPicPr>
          <p:nvPr userDrawn="1"/>
        </p:nvPicPr>
        <p:blipFill>
          <a:blip r:embed="rId14" cstate="print"/>
          <a:stretch>
            <a:fillRect/>
          </a:stretch>
        </p:blipFill>
        <p:spPr bwMode="auto">
          <a:xfrm>
            <a:off x="8563778" y="6248400"/>
            <a:ext cx="580222" cy="609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626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836" y="0"/>
            <a:ext cx="9144000" cy="2362201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n-US" sz="4400" b="1" dirty="0" smtClean="0"/>
              <a:t>National Accounts Statistics of Nepal</a:t>
            </a:r>
            <a:br>
              <a:rPr lang="en-US" sz="4400" b="1" dirty="0" smtClean="0"/>
            </a:br>
            <a:r>
              <a:rPr lang="en-US" sz="4400" b="1" dirty="0" smtClean="0"/>
              <a:t>(2020/21 Annual Estimates)</a:t>
            </a:r>
            <a:endParaRPr lang="en-US" dirty="0"/>
          </a:p>
        </p:txBody>
      </p:sp>
      <p:pic>
        <p:nvPicPr>
          <p:cNvPr id="8" name="Picture 11" descr="flag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610600" y="6297592"/>
            <a:ext cx="533400" cy="56040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843996"/>
            <a:ext cx="6400800" cy="142320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Press Release Program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April 30, 2021</a:t>
            </a:r>
          </a:p>
          <a:p>
            <a:r>
              <a:rPr lang="en-US" dirty="0" smtClean="0"/>
              <a:t>Central Bureau of Statistics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Size of Economy (at current price)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0" y="990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Arial"/>
              </a:rPr>
              <a:t>Rs. millions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6407986"/>
              </p:ext>
            </p:extLst>
          </p:nvPr>
        </p:nvGraphicFramePr>
        <p:xfrm>
          <a:off x="152400" y="1295400"/>
          <a:ext cx="8686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685800"/>
          </a:xfrm>
        </p:spPr>
        <p:txBody>
          <a:bodyPr/>
          <a:lstStyle/>
          <a:p>
            <a:pPr algn="ctr"/>
            <a:r>
              <a:rPr lang="en-US" b="1" dirty="0" smtClean="0"/>
              <a:t>GVA Growth Rate by Industries</a:t>
            </a:r>
            <a:endParaRPr lang="en-US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7287670"/>
              </p:ext>
            </p:extLst>
          </p:nvPr>
        </p:nvGraphicFramePr>
        <p:xfrm>
          <a:off x="228600" y="914400"/>
          <a:ext cx="86106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598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382000" cy="108065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/>
              <a:t>Share on GDP by Industries 2020/21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>
        <mc:Choice xmlns:cx="http://schemas.microsoft.com/office/drawing/2014/chartex" Requires="cx">
          <p:graphicFrame>
            <p:nvGraphicFramePr>
              <p:cNvPr id="7" name="Chart 6"/>
              <p:cNvGraphicFramePr/>
              <p:nvPr>
                <p:extLst>
                  <p:ext uri="{D42A27DB-BD31-4B8C-83A1-F6EECF244321}">
                    <p14:modId xmlns:p14="http://schemas.microsoft.com/office/powerpoint/2010/main" val="1934029234"/>
                  </p:ext>
                </p:extLst>
              </p:nvPr>
            </p:nvGraphicFramePr>
            <p:xfrm>
              <a:off x="228600" y="914400"/>
              <a:ext cx="8382000" cy="5562600"/>
            </p:xfrm>
            <a:graphic>
              <a:graphicData uri="http://schemas.microsoft.com/office/drawing/2014/chartex">
                <c:chart xmlns:c="http://schemas.openxmlformats.org/drawingml/2006/chart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7" name="Chart 6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8600" y="914400"/>
                <a:ext cx="8382000" cy="556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0479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991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GVA Growth Scenario  by Industries(Basic Price)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164356"/>
              </p:ext>
            </p:extLst>
          </p:nvPr>
        </p:nvGraphicFramePr>
        <p:xfrm>
          <a:off x="381000" y="1219200"/>
          <a:ext cx="8610600" cy="52578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1970">
                  <a:extLst>
                    <a:ext uri="{9D8B030D-6E8A-4147-A177-3AD203B41FA5}">
                      <a16:colId xmlns:a16="http://schemas.microsoft.com/office/drawing/2014/main" val="1716254814"/>
                    </a:ext>
                  </a:extLst>
                </a:gridCol>
                <a:gridCol w="6116879">
                  <a:extLst>
                    <a:ext uri="{9D8B030D-6E8A-4147-A177-3AD203B41FA5}">
                      <a16:colId xmlns:a16="http://schemas.microsoft.com/office/drawing/2014/main" val="1113400709"/>
                    </a:ext>
                  </a:extLst>
                </a:gridCol>
                <a:gridCol w="970999">
                  <a:extLst>
                    <a:ext uri="{9D8B030D-6E8A-4147-A177-3AD203B41FA5}">
                      <a16:colId xmlns:a16="http://schemas.microsoft.com/office/drawing/2014/main" val="2247376181"/>
                    </a:ext>
                  </a:extLst>
                </a:gridCol>
                <a:gridCol w="890752">
                  <a:extLst>
                    <a:ext uri="{9D8B030D-6E8A-4147-A177-3AD203B41FA5}">
                      <a16:colId xmlns:a16="http://schemas.microsoft.com/office/drawing/2014/main" val="3145197808"/>
                    </a:ext>
                  </a:extLst>
                </a:gridCol>
              </a:tblGrid>
              <a:tr h="263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Industrial Classification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2076/77 R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2077/78 P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16407123"/>
                  </a:ext>
                </a:extLst>
              </a:tr>
              <a:tr h="263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A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Agriculture, forestry and fishing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2.23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2.64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36049363"/>
                  </a:ext>
                </a:extLst>
              </a:tr>
              <a:tr h="263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B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Mining and quarrying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-2.23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7.49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66961708"/>
                  </a:ext>
                </a:extLst>
              </a:tr>
              <a:tr h="263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C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Manufacturing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-8.57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3.85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20394218"/>
                  </a:ext>
                </a:extLst>
              </a:tr>
              <a:tr h="263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D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Electricity, gas, steam and air conditioning supply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25.58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7.74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81600319"/>
                  </a:ext>
                </a:extLst>
              </a:tr>
              <a:tr h="263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E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Water supply; sewerage, waste management and remediation activities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2.15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1.61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88717288"/>
                  </a:ext>
                </a:extLst>
              </a:tr>
              <a:tr h="263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F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Construction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-4.99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5.56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07351234"/>
                  </a:ext>
                </a:extLst>
              </a:tr>
              <a:tr h="263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G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Wholesale and retail trade; repair of motor vehicles and motorcycles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-10.69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5.27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72540557"/>
                  </a:ext>
                </a:extLst>
              </a:tr>
              <a:tr h="263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H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Transportation and storage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-13.37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6.12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14606417"/>
                  </a:ext>
                </a:extLst>
              </a:tr>
              <a:tr h="263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Accommodation and food service activities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-36.97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11.20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45227620"/>
                  </a:ext>
                </a:extLst>
              </a:tr>
              <a:tr h="263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J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Information and communication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2.30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1.45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45445580"/>
                  </a:ext>
                </a:extLst>
              </a:tr>
              <a:tr h="263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K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Financial and insurance activities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4.75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5.82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88192293"/>
                  </a:ext>
                </a:extLst>
              </a:tr>
              <a:tr h="263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L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Real estate activities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2.37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2.64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655528"/>
                  </a:ext>
                </a:extLst>
              </a:tr>
              <a:tr h="263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M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Professional, scientific and technical activities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1.20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2.32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80356964"/>
                  </a:ext>
                </a:extLst>
              </a:tr>
              <a:tr h="263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N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Administrative and support service activities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2.15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2.17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618553"/>
                  </a:ext>
                </a:extLst>
              </a:tr>
              <a:tr h="263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O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Public administration and defence; compulsory social security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5.98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3.49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10228122"/>
                  </a:ext>
                </a:extLst>
              </a:tr>
              <a:tr h="263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P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Education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3.20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3.60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74583870"/>
                  </a:ext>
                </a:extLst>
              </a:tr>
              <a:tr h="263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Q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Human health and social work activities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5.20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6.53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28889383"/>
                  </a:ext>
                </a:extLst>
              </a:tr>
              <a:tr h="5079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R, S, T, U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Arts, entertainment and recreation; Other service activities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1.77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3.09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61137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77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Per capita GDP, GNI and GNDI in (US$)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0492648"/>
              </p:ext>
            </p:extLst>
          </p:nvPr>
        </p:nvGraphicFramePr>
        <p:xfrm>
          <a:off x="228600" y="1371600"/>
          <a:ext cx="8458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592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15400" cy="94456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Key Macro economic Indicators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647581"/>
              </p:ext>
            </p:extLst>
          </p:nvPr>
        </p:nvGraphicFramePr>
        <p:xfrm>
          <a:off x="304801" y="1371601"/>
          <a:ext cx="7671103" cy="4808880"/>
        </p:xfrm>
        <a:graphic>
          <a:graphicData uri="http://schemas.openxmlformats.org/drawingml/2006/table">
            <a:tbl>
              <a:tblPr firstRow="1" lastRow="1" bandRow="1">
                <a:tableStyleId>{21E4AEA4-8DFA-4A89-87EB-49C32662AFE0}</a:tableStyleId>
              </a:tblPr>
              <a:tblGrid>
                <a:gridCol w="4198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7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7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74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22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Industries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2075/76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2076/77R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2077/78P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21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Nominal Per capita GDP (US $)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1159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1126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1191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21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Nominal Per capita GNI (US $)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1171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1139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1196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Nominal Per capita GNDI (US$)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1470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1422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1486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Final consumption expenditure as % of GDP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84.70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93.65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93.38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Gross domestic saving as % of GDP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15.30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6.35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6.62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423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Gross national saving as % of GDP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42.12</a:t>
                      </a:r>
                    </a:p>
                  </a:txBody>
                  <a:tcPr marL="6350" marR="6350" marT="635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32.61</a:t>
                      </a:r>
                    </a:p>
                  </a:txBody>
                  <a:tcPr marL="6350" marR="6350" marT="635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31.40</a:t>
                      </a:r>
                    </a:p>
                  </a:txBody>
                  <a:tcPr marL="6350" marR="6350" marT="635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4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Gross fixed capital formation as % of GDP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33.82</a:t>
                      </a:r>
                    </a:p>
                  </a:txBody>
                  <a:tcPr marL="6350" marR="6350" marT="635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28.43</a:t>
                      </a:r>
                    </a:p>
                  </a:txBody>
                  <a:tcPr marL="6350" marR="6350" marT="635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27.26</a:t>
                      </a:r>
                    </a:p>
                  </a:txBody>
                  <a:tcPr marL="6350" marR="6350" marT="635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786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15400" cy="94456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Key Macro economic Indicators (Cont.)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1608"/>
              </p:ext>
            </p:extLst>
          </p:nvPr>
        </p:nvGraphicFramePr>
        <p:xfrm>
          <a:off x="228599" y="1371601"/>
          <a:ext cx="7747306" cy="3962398"/>
        </p:xfrm>
        <a:graphic>
          <a:graphicData uri="http://schemas.openxmlformats.org/drawingml/2006/table">
            <a:tbl>
              <a:tblPr firstRow="1" lastRow="1" bandRow="1">
                <a:tableStyleId>{21E4AEA4-8DFA-4A89-87EB-49C32662AFE0}</a:tableStyleId>
              </a:tblPr>
              <a:tblGrid>
                <a:gridCol w="3527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6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64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64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27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Industries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2075/76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2076/77R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2077/78P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70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Exports of goods and services as percentage of GDP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7.78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6.76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5.08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870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Imports  of goods and services as percentage of GDP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41.47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33.89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32.83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870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Workers' Remittances as percentage of GDP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22.79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22.35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22.28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350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Resource Gap as percentage of GDP( +/-)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0.74</a:t>
                      </a:r>
                    </a:p>
                  </a:txBody>
                  <a:tcPr marL="6350" marR="6350" marT="635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4.21</a:t>
                      </a:r>
                    </a:p>
                  </a:txBody>
                  <a:tcPr marL="6350" marR="6350" marT="635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0.63</a:t>
                      </a:r>
                    </a:p>
                  </a:txBody>
                  <a:tcPr marL="6350" marR="6350" marT="635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57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97531" y="2967335"/>
            <a:ext cx="3148939" cy="9233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Thank You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3776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Presentation Outline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Growth Scenario of GDP</a:t>
            </a:r>
          </a:p>
          <a:p>
            <a:r>
              <a:rPr lang="en-US" dirty="0" smtClean="0"/>
              <a:t>Value Added and Intermediate Consumption</a:t>
            </a:r>
          </a:p>
          <a:p>
            <a:r>
              <a:rPr lang="en-US" dirty="0" smtClean="0"/>
              <a:t>Industry </a:t>
            </a:r>
            <a:r>
              <a:rPr lang="en-US" dirty="0"/>
              <a:t>W</a:t>
            </a:r>
            <a:r>
              <a:rPr lang="en-US" dirty="0" smtClean="0"/>
              <a:t>ise Contribution to GDP</a:t>
            </a:r>
          </a:p>
          <a:p>
            <a:r>
              <a:rPr lang="en-US" dirty="0" smtClean="0"/>
              <a:t>Key Macro Economic Indicators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4456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GDP compilation in Nepal was started in 1961/62 </a:t>
            </a:r>
          </a:p>
          <a:p>
            <a:r>
              <a:rPr lang="en-US" dirty="0" smtClean="0"/>
              <a:t>Regular compilation started since 1964/65 </a:t>
            </a:r>
          </a:p>
          <a:p>
            <a:r>
              <a:rPr lang="en-US" dirty="0" smtClean="0"/>
              <a:t>Compilation is based on SNA  recommendation and current series are based on SNA 2008</a:t>
            </a:r>
          </a:p>
          <a:p>
            <a:r>
              <a:rPr lang="en-US" dirty="0"/>
              <a:t>Base year is </a:t>
            </a:r>
            <a:r>
              <a:rPr lang="en-US" dirty="0" smtClean="0"/>
              <a:t>2010/11</a:t>
            </a:r>
            <a:endParaRPr lang="en-US" dirty="0"/>
          </a:p>
          <a:p>
            <a:r>
              <a:rPr lang="en-US" dirty="0" smtClean="0"/>
              <a:t>Three years revision Policy (Preliminary, Revised, Final) is applied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Assumption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7244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COVID pandemic will  not affect more on the </a:t>
            </a:r>
            <a:r>
              <a:rPr lang="en-US" dirty="0" smtClean="0"/>
              <a:t>economy </a:t>
            </a:r>
            <a:r>
              <a:rPr lang="en-US" dirty="0" smtClean="0"/>
              <a:t>of Nepal</a:t>
            </a:r>
          </a:p>
          <a:p>
            <a:pPr marL="514350" indent="-514350">
              <a:buAutoNum type="arabicPeriod"/>
            </a:pPr>
            <a:r>
              <a:rPr lang="en-US" dirty="0" smtClean="0"/>
              <a:t>All economic activities will operate in </a:t>
            </a:r>
            <a:r>
              <a:rPr lang="en-US" dirty="0" err="1" smtClean="0"/>
              <a:t>noral</a:t>
            </a:r>
            <a:r>
              <a:rPr lang="en-US" dirty="0" smtClean="0"/>
              <a:t> </a:t>
            </a:r>
            <a:r>
              <a:rPr lang="en-US" dirty="0" smtClean="0"/>
              <a:t>condition after two weeks</a:t>
            </a:r>
          </a:p>
          <a:p>
            <a:pPr marL="514350" indent="-514350">
              <a:buAutoNum type="arabicPeriod"/>
            </a:pPr>
            <a:r>
              <a:rPr lang="en-US" dirty="0"/>
              <a:t>Accommodation and food service activity may take more time </a:t>
            </a:r>
            <a:r>
              <a:rPr lang="en-US" dirty="0" smtClean="0"/>
              <a:t>to </a:t>
            </a:r>
            <a:r>
              <a:rPr lang="en-US" dirty="0"/>
              <a:t>operate in </a:t>
            </a:r>
            <a:r>
              <a:rPr lang="en-US" dirty="0" smtClean="0"/>
              <a:t>normal </a:t>
            </a:r>
            <a:r>
              <a:rPr lang="en-US" dirty="0"/>
              <a:t>condition. 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19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445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GDP Growth Rate at Purchaser’s Price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9760332"/>
              </p:ext>
            </p:extLst>
          </p:nvPr>
        </p:nvGraphicFramePr>
        <p:xfrm>
          <a:off x="762000" y="1524000"/>
          <a:ext cx="7772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329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Growth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Scenario by Broad Industries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885806"/>
              </p:ext>
            </p:extLst>
          </p:nvPr>
        </p:nvGraphicFramePr>
        <p:xfrm>
          <a:off x="152400" y="1371600"/>
          <a:ext cx="8915399" cy="4667250"/>
        </p:xfrm>
        <a:graphic>
          <a:graphicData uri="http://schemas.openxmlformats.org/drawingml/2006/table">
            <a:tbl>
              <a:tblPr/>
              <a:tblGrid>
                <a:gridCol w="3535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3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33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33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3345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Broad Industry  Group</a:t>
                      </a:r>
                      <a:endParaRPr lang="en-US" sz="1800" b="1" kern="1200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2018/19</a:t>
                      </a:r>
                      <a:endParaRPr lang="en-US" sz="1800" b="1" kern="1200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2019/20</a:t>
                      </a:r>
                      <a:endParaRPr lang="en-US" sz="1800" b="1" kern="1200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2020/21</a:t>
                      </a:r>
                      <a:endParaRPr lang="en-US" sz="1800" b="1" kern="1200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Agriculture, Forestry and Fishing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5.16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2.23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2.64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344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Non-Agriculture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6.90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-3.91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4.57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345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Gross Domestic Product  (GDP) at </a:t>
                      </a:r>
                      <a:r>
                        <a:rPr lang="en-US" sz="18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Basic Prices (million)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3,342,481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3,454,140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3,733,274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Gross Domestic Product (GDP</a:t>
                      </a:r>
                      <a:r>
                        <a:rPr lang="en-US" sz="18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) Purchaser’s Price (million)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3,858,930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3,914,701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4,266,321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56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445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Growth rate of Agriculture and Non-agriculture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5638650"/>
              </p:ext>
            </p:extLst>
          </p:nvPr>
        </p:nvGraphicFramePr>
        <p:xfrm>
          <a:off x="685800" y="1447800"/>
          <a:ext cx="8001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807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Growth Scenario at Basic Price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2650488"/>
              </p:ext>
            </p:extLst>
          </p:nvPr>
        </p:nvGraphicFramePr>
        <p:xfrm>
          <a:off x="533401" y="1371600"/>
          <a:ext cx="8153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211138"/>
            <a:ext cx="7772400" cy="94456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Share of GDP at Current Price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305800" cy="4419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3935975"/>
              </p:ext>
            </p:extLst>
          </p:nvPr>
        </p:nvGraphicFramePr>
        <p:xfrm>
          <a:off x="609600" y="1295400"/>
          <a:ext cx="8382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884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1_FH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Template1_FHD</Template>
  <TotalTime>2679</TotalTime>
  <Words>541</Words>
  <Application>Microsoft Office PowerPoint</Application>
  <PresentationFormat>On-screen Show (4:3)</PresentationFormat>
  <Paragraphs>187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Template1_FHD</vt:lpstr>
      <vt:lpstr>National Accounts Statistics of Nepal (2020/21 Annual Estimates)</vt:lpstr>
      <vt:lpstr>Presentation Outline</vt:lpstr>
      <vt:lpstr>Introduction</vt:lpstr>
      <vt:lpstr>Assumption</vt:lpstr>
      <vt:lpstr>GDP Growth Rate at Purchaser’s Price</vt:lpstr>
      <vt:lpstr>Growth Scenario by Broad Industries</vt:lpstr>
      <vt:lpstr>Growth rate of Agriculture and Non-agriculture </vt:lpstr>
      <vt:lpstr>Growth Scenario at Basic Price</vt:lpstr>
      <vt:lpstr>Share of GDP at Current Price</vt:lpstr>
      <vt:lpstr>Size of Economy (at current price)</vt:lpstr>
      <vt:lpstr>GVA Growth Rate by Industries</vt:lpstr>
      <vt:lpstr>Share on GDP by Industries 2020/21 </vt:lpstr>
      <vt:lpstr>GVA Growth Scenario  by Industries(Basic Price)</vt:lpstr>
      <vt:lpstr>Per capita GDP, GNI and GNDI in (US$)</vt:lpstr>
      <vt:lpstr>Key Macro economic Indicators</vt:lpstr>
      <vt:lpstr>Key Macro economic Indicators (Cont.)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Prabhat</dc:creator>
  <cp:lastModifiedBy>Dell</cp:lastModifiedBy>
  <cp:revision>221</cp:revision>
  <cp:lastPrinted>2018-04-25T05:12:39Z</cp:lastPrinted>
  <dcterms:created xsi:type="dcterms:W3CDTF">2013-06-02T09:33:51Z</dcterms:created>
  <dcterms:modified xsi:type="dcterms:W3CDTF">2021-04-30T05:26:23Z</dcterms:modified>
</cp:coreProperties>
</file>