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1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75" r:id="rId2"/>
    <p:sldId id="276" r:id="rId3"/>
    <p:sldId id="278" r:id="rId4"/>
    <p:sldId id="368" r:id="rId5"/>
    <p:sldId id="313" r:id="rId6"/>
    <p:sldId id="360" r:id="rId7"/>
    <p:sldId id="362" r:id="rId8"/>
    <p:sldId id="354" r:id="rId9"/>
    <p:sldId id="359" r:id="rId10"/>
    <p:sldId id="355" r:id="rId11"/>
    <p:sldId id="367" r:id="rId12"/>
    <p:sldId id="356" r:id="rId13"/>
    <p:sldId id="370" r:id="rId14"/>
    <p:sldId id="371" r:id="rId15"/>
    <p:sldId id="369" r:id="rId16"/>
    <p:sldId id="342" r:id="rId17"/>
    <p:sldId id="364" r:id="rId18"/>
    <p:sldId id="365" r:id="rId19"/>
  </p:sldIdLst>
  <p:sldSz cx="9144000" cy="6858000" type="screen4x3"/>
  <p:notesSz cx="7013575" cy="92995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32" autoAdjust="0"/>
  </p:normalViewPr>
  <p:slideViewPr>
    <p:cSldViewPr>
      <p:cViewPr varScale="1">
        <p:scale>
          <a:sx n="64" d="100"/>
          <a:sy n="64" d="100"/>
        </p:scale>
        <p:origin x="134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CBS%20GDP%20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Chart%203%20in%20Microsoft%20PowerPoint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CBS%20GDP%202022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1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CBS%20GDP%20202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agan\Downloads\CBS%20GDP%202022%20(2)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85915911454463"/>
          <c:y val="3.0331584724504122E-2"/>
          <c:w val="0.85670058931312831"/>
          <c:h val="0.71661138392755552"/>
        </c:manualLayout>
      </c:layout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Growth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4.7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555-45E1-8A63-B7663855C00E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3.5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555-45E1-8A63-B7663855C00E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6.0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555-45E1-8A63-B7663855C00E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3.9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555-45E1-8A63-B7663855C00E}"/>
                </c:ext>
              </c:extLst>
            </c:dLbl>
            <c:dLbl>
              <c:idx val="4"/>
              <c:layout>
                <c:manualLayout>
                  <c:x val="1.2707786526684165E-3"/>
                  <c:y val="-2.2801837270341207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-0.4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E67-4627-B8B1-268A6E0F92C6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8.9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555-45E1-8A63-B7663855C00E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7.6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555-45E1-8A63-B7663855C00E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dirty="0"/>
                      <a:t>6.7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C555-45E1-8A63-B7663855C00E}"/>
                </c:ext>
              </c:extLst>
            </c:dLbl>
            <c:dLbl>
              <c:idx val="8"/>
              <c:layout>
                <c:manualLayout>
                  <c:x val="-1.6256999125109462E-2"/>
                  <c:y val="2.549759405074365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--2.4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E67-4627-B8B1-268A6E0F92C6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dirty="0"/>
                      <a:t>4.3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555-45E1-8A63-B7663855C00E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/>
                      <a:t>5.8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C555-45E1-8A63-B7663855C0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2011/12</c:v>
                </c:pt>
                <c:pt idx="1">
                  <c:v>2012/13</c:v>
                </c:pt>
                <c:pt idx="2">
                  <c:v>2013/14</c:v>
                </c:pt>
                <c:pt idx="3">
                  <c:v>2014/15</c:v>
                </c:pt>
                <c:pt idx="4">
                  <c:v>2015/16</c:v>
                </c:pt>
                <c:pt idx="5">
                  <c:v>2016/17</c:v>
                </c:pt>
                <c:pt idx="6">
                  <c:v>2017/18</c:v>
                </c:pt>
                <c:pt idx="7">
                  <c:v>2018/19</c:v>
                </c:pt>
                <c:pt idx="8">
                  <c:v>2019/20</c:v>
                </c:pt>
                <c:pt idx="9">
                  <c:v>2020/21</c:v>
                </c:pt>
                <c:pt idx="10">
                  <c:v>2021/22</c:v>
                </c:pt>
              </c:strCache>
            </c:strRef>
          </c:cat>
          <c:val>
            <c:numRef>
              <c:f>Sheet1!$B$2:$B$12</c:f>
              <c:numCache>
                <c:formatCode>0.00</c:formatCode>
                <c:ptCount val="11"/>
                <c:pt idx="0">
                  <c:v>4.6701221485016369</c:v>
                </c:pt>
                <c:pt idx="1">
                  <c:v>3.5251531738196897</c:v>
                </c:pt>
                <c:pt idx="2">
                  <c:v>6.0114828408074859</c:v>
                </c:pt>
                <c:pt idx="3">
                  <c:v>3.9760532739822891</c:v>
                </c:pt>
                <c:pt idx="4">
                  <c:v>0.43311371777683</c:v>
                </c:pt>
                <c:pt idx="5">
                  <c:v>8.9772793542130032</c:v>
                </c:pt>
                <c:pt idx="6">
                  <c:v>7.6223761076818732</c:v>
                </c:pt>
                <c:pt idx="7">
                  <c:v>6.6570554280283449</c:v>
                </c:pt>
                <c:pt idx="8">
                  <c:v>-2.3696206265287998</c:v>
                </c:pt>
                <c:pt idx="9">
                  <c:v>4.2469401414551742</c:v>
                </c:pt>
                <c:pt idx="10">
                  <c:v>5.8375155339729181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E67-4627-B8B1-268A6E0F92C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68247168"/>
        <c:axId val="68245088"/>
      </c:lineChart>
      <c:catAx>
        <c:axId val="682471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 algn="ctr"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 dirty="0"/>
                  <a:t>Fiscal</a:t>
                </a:r>
                <a:r>
                  <a:rPr lang="en-US" sz="1600" b="1" baseline="0" dirty="0"/>
                  <a:t> Year</a:t>
                </a:r>
                <a:endParaRPr lang="en-US" sz="1600" b="1" dirty="0"/>
              </a:p>
            </c:rich>
          </c:tx>
          <c:layout>
            <c:manualLayout>
              <c:xMode val="edge"/>
              <c:yMode val="edge"/>
              <c:x val="0.43277138117169311"/>
              <c:y val="0.9122080175624924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 algn="ctr"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245088"/>
        <c:crosses val="autoZero"/>
        <c:auto val="1"/>
        <c:lblAlgn val="ctr"/>
        <c:lblOffset val="100"/>
        <c:noMultiLvlLbl val="0"/>
      </c:catAx>
      <c:valAx>
        <c:axId val="6824508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 dirty="0"/>
                  <a:t>Growth Rate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247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200037495313086E-2"/>
          <c:y val="3.3131826263652527E-2"/>
          <c:w val="0.90601424821897258"/>
          <c:h val="0.862490263313859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Sheet4!$A$2</c:f>
              <c:strCache>
                <c:ptCount val="1"/>
                <c:pt idx="0">
                  <c:v>Agriculture, Forestry and Fishing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2.9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DED-4E3A-81AB-0A5081548F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Sheet4!$B$1:$L$1</c:f>
              <c:strCache>
                <c:ptCount val="11"/>
                <c:pt idx="0">
                  <c:v>2011/12</c:v>
                </c:pt>
                <c:pt idx="1">
                  <c:v>2012/13</c:v>
                </c:pt>
                <c:pt idx="2">
                  <c:v>2013/14</c:v>
                </c:pt>
                <c:pt idx="3">
                  <c:v>2014/15</c:v>
                </c:pt>
                <c:pt idx="4">
                  <c:v>2015/16</c:v>
                </c:pt>
                <c:pt idx="5">
                  <c:v>2016/17</c:v>
                </c:pt>
                <c:pt idx="6">
                  <c:v>2017/18</c:v>
                </c:pt>
                <c:pt idx="7">
                  <c:v>2018/19</c:v>
                </c:pt>
                <c:pt idx="8">
                  <c:v>2019/20</c:v>
                </c:pt>
                <c:pt idx="9">
                  <c:v>2020/21</c:v>
                </c:pt>
                <c:pt idx="10">
                  <c:v>2021/22</c:v>
                </c:pt>
              </c:strCache>
            </c:strRef>
          </c:cat>
          <c:val>
            <c:numRef>
              <c:f>Sheet4!$B$2:$L$2</c:f>
              <c:numCache>
                <c:formatCode>0.0</c:formatCode>
                <c:ptCount val="11"/>
                <c:pt idx="0">
                  <c:v>5.2898659586381784</c:v>
                </c:pt>
                <c:pt idx="1">
                  <c:v>1.3065598468589397</c:v>
                </c:pt>
                <c:pt idx="2">
                  <c:v>4.4866479926801972</c:v>
                </c:pt>
                <c:pt idx="3">
                  <c:v>1.200856804244967</c:v>
                </c:pt>
                <c:pt idx="4">
                  <c:v>-8.432267460984938E-2</c:v>
                </c:pt>
                <c:pt idx="5">
                  <c:v>5.1747284116335601</c:v>
                </c:pt>
                <c:pt idx="6">
                  <c:v>2.6092595365992155</c:v>
                </c:pt>
                <c:pt idx="7">
                  <c:v>5.1569279209556349</c:v>
                </c:pt>
                <c:pt idx="8">
                  <c:v>2.4316578709800285</c:v>
                </c:pt>
                <c:pt idx="9">
                  <c:v>2.8480037994128971</c:v>
                </c:pt>
                <c:pt idx="10">
                  <c:v>2.2955595321494484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00-4CE4-A42D-362E8B5FB6C9}"/>
            </c:ext>
          </c:extLst>
        </c:ser>
        <c:ser>
          <c:idx val="1"/>
          <c:order val="1"/>
          <c:tx>
            <c:strRef>
              <c:f>Sheet4!$A$3</c:f>
              <c:strCache>
                <c:ptCount val="1"/>
                <c:pt idx="0">
                  <c:v>Non-Agriculture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Sheet4!$B$1:$L$1</c:f>
              <c:strCache>
                <c:ptCount val="11"/>
                <c:pt idx="0">
                  <c:v>2011/12</c:v>
                </c:pt>
                <c:pt idx="1">
                  <c:v>2012/13</c:v>
                </c:pt>
                <c:pt idx="2">
                  <c:v>2013/14</c:v>
                </c:pt>
                <c:pt idx="3">
                  <c:v>2014/15</c:v>
                </c:pt>
                <c:pt idx="4">
                  <c:v>2015/16</c:v>
                </c:pt>
                <c:pt idx="5">
                  <c:v>2016/17</c:v>
                </c:pt>
                <c:pt idx="6">
                  <c:v>2017/18</c:v>
                </c:pt>
                <c:pt idx="7">
                  <c:v>2018/19</c:v>
                </c:pt>
                <c:pt idx="8">
                  <c:v>2019/20</c:v>
                </c:pt>
                <c:pt idx="9">
                  <c:v>2020/21</c:v>
                </c:pt>
                <c:pt idx="10">
                  <c:v>2021/22</c:v>
                </c:pt>
              </c:strCache>
            </c:strRef>
          </c:cat>
          <c:val>
            <c:numRef>
              <c:f>Sheet4!$B$3:$L$3</c:f>
              <c:numCache>
                <c:formatCode>0.0</c:formatCode>
                <c:ptCount val="11"/>
                <c:pt idx="0">
                  <c:v>4.7805325273711192</c:v>
                </c:pt>
                <c:pt idx="1">
                  <c:v>3.9665955428464383</c:v>
                </c:pt>
                <c:pt idx="2">
                  <c:v>6.3603517708945096</c:v>
                </c:pt>
                <c:pt idx="3">
                  <c:v>4.6294703698670583</c:v>
                </c:pt>
                <c:pt idx="4">
                  <c:v>4.3132549360467391E-2</c:v>
                </c:pt>
                <c:pt idx="5">
                  <c:v>10.183952156881963</c:v>
                </c:pt>
                <c:pt idx="6">
                  <c:v>9.496772860519501</c:v>
                </c:pt>
                <c:pt idx="7">
                  <c:v>6.8992398213883463</c:v>
                </c:pt>
                <c:pt idx="8">
                  <c:v>-4.418223838416381</c:v>
                </c:pt>
                <c:pt idx="9">
                  <c:v>4.2635377304807234</c:v>
                </c:pt>
                <c:pt idx="10">
                  <c:v>6.8776046563634008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00-4CE4-A42D-362E8B5FB6C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984120512"/>
        <c:axId val="1984113440"/>
      </c:barChart>
      <c:lineChart>
        <c:grouping val="standard"/>
        <c:varyColors val="0"/>
        <c:ser>
          <c:idx val="2"/>
          <c:order val="2"/>
          <c:tx>
            <c:strRef>
              <c:f>Sheet4!$A$4</c:f>
              <c:strCache>
                <c:ptCount val="1"/>
                <c:pt idx="0">
                  <c:v>Gross Domestic Product  (GDP) at basic prices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Sheet4!$B$1:$L$1</c:f>
              <c:strCache>
                <c:ptCount val="11"/>
                <c:pt idx="0">
                  <c:v>2011/12</c:v>
                </c:pt>
                <c:pt idx="1">
                  <c:v>2012/13</c:v>
                </c:pt>
                <c:pt idx="2">
                  <c:v>2013/14</c:v>
                </c:pt>
                <c:pt idx="3">
                  <c:v>2014/15</c:v>
                </c:pt>
                <c:pt idx="4">
                  <c:v>2015/16</c:v>
                </c:pt>
                <c:pt idx="5">
                  <c:v>2016/17</c:v>
                </c:pt>
                <c:pt idx="6">
                  <c:v>2017/18</c:v>
                </c:pt>
                <c:pt idx="7">
                  <c:v>2018/19</c:v>
                </c:pt>
                <c:pt idx="8">
                  <c:v>2019/20</c:v>
                </c:pt>
                <c:pt idx="9">
                  <c:v>2020/21</c:v>
                </c:pt>
                <c:pt idx="10">
                  <c:v>2021/22</c:v>
                </c:pt>
              </c:strCache>
            </c:strRef>
          </c:cat>
          <c:val>
            <c:numRef>
              <c:f>Sheet4!$B$4:$L$4</c:f>
              <c:numCache>
                <c:formatCode>0.0</c:formatCode>
                <c:ptCount val="11"/>
                <c:pt idx="0">
                  <c:v>4.9508902192462001</c:v>
                </c:pt>
                <c:pt idx="1">
                  <c:v>3.0740148777829552</c:v>
                </c:pt>
                <c:pt idx="2">
                  <c:v>5.7424074887884879</c:v>
                </c:pt>
                <c:pt idx="3">
                  <c:v>3.5121479132034104</c:v>
                </c:pt>
                <c:pt idx="4">
                  <c:v>2.5246524491297009E-3</c:v>
                </c:pt>
                <c:pt idx="5">
                  <c:v>8.5893734497567955</c:v>
                </c:pt>
                <c:pt idx="6">
                  <c:v>7.3732249985143312</c:v>
                </c:pt>
                <c:pt idx="7">
                  <c:v>6.3858868727203966</c:v>
                </c:pt>
                <c:pt idx="8">
                  <c:v>-2.4232964108173922</c:v>
                </c:pt>
                <c:pt idx="9">
                  <c:v>3.8307724879209735</c:v>
                </c:pt>
                <c:pt idx="10">
                  <c:v>5.4900144285045789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500-4CE4-A42D-362E8B5FB6C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984120512"/>
        <c:axId val="1984113440"/>
      </c:lineChart>
      <c:catAx>
        <c:axId val="1984120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4113440"/>
        <c:crosses val="autoZero"/>
        <c:auto val="1"/>
        <c:lblAlgn val="ctr"/>
        <c:lblOffset val="100"/>
        <c:noMultiLvlLbl val="0"/>
      </c:catAx>
      <c:valAx>
        <c:axId val="1984113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4120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2019/20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Sheet2!$A$2:$A$4</c:f>
              <c:strCache>
                <c:ptCount val="3"/>
                <c:pt idx="0">
                  <c:v>Primary</c:v>
                </c:pt>
                <c:pt idx="1">
                  <c:v>Secondary</c:v>
                </c:pt>
                <c:pt idx="2">
                  <c:v>Tertiary</c:v>
                </c:pt>
              </c:strCache>
            </c:strRef>
          </c:cat>
          <c:val>
            <c:numRef>
              <c:f>Sheet2!$B$2:$B$4</c:f>
              <c:numCache>
                <c:formatCode>0.0</c:formatCode>
                <c:ptCount val="3"/>
                <c:pt idx="0">
                  <c:v>2.3195850399219462</c:v>
                </c:pt>
                <c:pt idx="1">
                  <c:v>-4.1092832213770034</c:v>
                </c:pt>
                <c:pt idx="2">
                  <c:v>-4.5306874355006812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BF-4B29-83FC-73710543C397}"/>
            </c:ext>
          </c:extLst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2020/21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Sheet2!$A$2:$A$4</c:f>
              <c:strCache>
                <c:ptCount val="3"/>
                <c:pt idx="0">
                  <c:v>Primary</c:v>
                </c:pt>
                <c:pt idx="1">
                  <c:v>Secondary</c:v>
                </c:pt>
                <c:pt idx="2">
                  <c:v>Tertiary</c:v>
                </c:pt>
              </c:strCache>
            </c:strRef>
          </c:cat>
          <c:val>
            <c:numRef>
              <c:f>Sheet2!$C$2:$C$4</c:f>
              <c:numCache>
                <c:formatCode>0.0</c:formatCode>
                <c:ptCount val="3"/>
                <c:pt idx="0">
                  <c:v>2.9549834591715456</c:v>
                </c:pt>
                <c:pt idx="1">
                  <c:v>4.361569379108186</c:v>
                </c:pt>
                <c:pt idx="2">
                  <c:v>4.1935977220334504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BF-4B29-83FC-73710543C397}"/>
            </c:ext>
          </c:extLst>
        </c:ser>
        <c:ser>
          <c:idx val="2"/>
          <c:order val="2"/>
          <c:tx>
            <c:strRef>
              <c:f>Sheet2!$D$1</c:f>
              <c:strCache>
                <c:ptCount val="1"/>
                <c:pt idx="0">
                  <c:v>2021/22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Sheet2!$A$2:$A$4</c:f>
              <c:strCache>
                <c:ptCount val="3"/>
                <c:pt idx="0">
                  <c:v>Primary</c:v>
                </c:pt>
                <c:pt idx="1">
                  <c:v>Secondary</c:v>
                </c:pt>
                <c:pt idx="2">
                  <c:v>Tertiary</c:v>
                </c:pt>
              </c:strCache>
            </c:strRef>
          </c:cat>
          <c:val>
            <c:numRef>
              <c:f>Sheet2!$D$2:$D$4</c:f>
              <c:numCache>
                <c:formatCode>0.0</c:formatCode>
                <c:ptCount val="3"/>
                <c:pt idx="0">
                  <c:v>2.4361291178062094</c:v>
                </c:pt>
                <c:pt idx="1">
                  <c:v>10.29080411107409</c:v>
                </c:pt>
                <c:pt idx="2">
                  <c:v>5.9264777115726019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0BF-4B29-83FC-73710543C39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93131920"/>
        <c:axId val="393134872"/>
      </c:barChart>
      <c:catAx>
        <c:axId val="3931319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/>
                  <a:t>Industries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3134872"/>
        <c:crosses val="autoZero"/>
        <c:auto val="1"/>
        <c:lblAlgn val="ctr"/>
        <c:lblOffset val="100"/>
        <c:noMultiLvlLbl val="0"/>
      </c:catAx>
      <c:valAx>
        <c:axId val="393134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/>
                  <a:t>Growth rate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3131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Sheet3!$B$1</c:f>
              <c:strCache>
                <c:ptCount val="1"/>
                <c:pt idx="0">
                  <c:v>Primary Sector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Sheet3!$A$2:$A$13</c:f>
              <c:strCache>
                <c:ptCount val="12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  <c:pt idx="10">
                  <c:v>2020/21</c:v>
                </c:pt>
                <c:pt idx="11">
                  <c:v>2021/22</c:v>
                </c:pt>
              </c:strCache>
            </c:strRef>
          </c:cat>
          <c:val>
            <c:numRef>
              <c:f>Sheet3!$B$2:$B$13</c:f>
              <c:numCache>
                <c:formatCode>0</c:formatCode>
                <c:ptCount val="12"/>
                <c:pt idx="0">
                  <c:v>34.045801962961498</c:v>
                </c:pt>
                <c:pt idx="1">
                  <c:v>33.293529513793374</c:v>
                </c:pt>
                <c:pt idx="2">
                  <c:v>31.987211825727023</c:v>
                </c:pt>
                <c:pt idx="3">
                  <c:v>30.91242559612779</c:v>
                </c:pt>
                <c:pt idx="4">
                  <c:v>29.976060464689912</c:v>
                </c:pt>
                <c:pt idx="5">
                  <c:v>29.00549124036446</c:v>
                </c:pt>
                <c:pt idx="6">
                  <c:v>27.381740681639272</c:v>
                </c:pt>
                <c:pt idx="7">
                  <c:v>26.247716186068555</c:v>
                </c:pt>
                <c:pt idx="8">
                  <c:v>25.57639319198492</c:v>
                </c:pt>
                <c:pt idx="9">
                  <c:v>25.753377532443338</c:v>
                </c:pt>
                <c:pt idx="10">
                  <c:v>25.486666239291711</c:v>
                </c:pt>
                <c:pt idx="11">
                  <c:v>24.53252682172991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1B-4BFB-A4D8-49A7BD74CC29}"/>
            </c:ext>
          </c:extLst>
        </c:ser>
        <c:ser>
          <c:idx val="1"/>
          <c:order val="1"/>
          <c:tx>
            <c:strRef>
              <c:f>Sheet3!$C$1</c:f>
              <c:strCache>
                <c:ptCount val="1"/>
                <c:pt idx="0">
                  <c:v>Secondary Sector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Sheet3!$A$2:$A$13</c:f>
              <c:strCache>
                <c:ptCount val="12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  <c:pt idx="10">
                  <c:v>2020/21</c:v>
                </c:pt>
                <c:pt idx="11">
                  <c:v>2021/22</c:v>
                </c:pt>
              </c:strCache>
            </c:strRef>
          </c:cat>
          <c:val>
            <c:numRef>
              <c:f>Sheet3!$C$2:$C$13</c:f>
              <c:numCache>
                <c:formatCode>0</c:formatCode>
                <c:ptCount val="12"/>
                <c:pt idx="0">
                  <c:v>13.935836498911197</c:v>
                </c:pt>
                <c:pt idx="1">
                  <c:v>14.569244755764622</c:v>
                </c:pt>
                <c:pt idx="2">
                  <c:v>14.539172758129141</c:v>
                </c:pt>
                <c:pt idx="3">
                  <c:v>14.375402039507801</c:v>
                </c:pt>
                <c:pt idx="4">
                  <c:v>14.005469851784778</c:v>
                </c:pt>
                <c:pt idx="5">
                  <c:v>13.517316505951262</c:v>
                </c:pt>
                <c:pt idx="6">
                  <c:v>13.972565094233408</c:v>
                </c:pt>
                <c:pt idx="7">
                  <c:v>14.538514731955043</c:v>
                </c:pt>
                <c:pt idx="8">
                  <c:v>14.362813033834406</c:v>
                </c:pt>
                <c:pt idx="9">
                  <c:v>13.068062025953308</c:v>
                </c:pt>
                <c:pt idx="10">
                  <c:v>13.102392559790218</c:v>
                </c:pt>
                <c:pt idx="11">
                  <c:v>13.704492434462768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1B-4BFB-A4D8-49A7BD74CC29}"/>
            </c:ext>
          </c:extLst>
        </c:ser>
        <c:ser>
          <c:idx val="2"/>
          <c:order val="2"/>
          <c:tx>
            <c:strRef>
              <c:f>Sheet3!$D$1</c:f>
              <c:strCache>
                <c:ptCount val="1"/>
                <c:pt idx="0">
                  <c:v>Tertiary Sector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Sheet3!$A$2:$A$13</c:f>
              <c:strCache>
                <c:ptCount val="12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  <c:pt idx="10">
                  <c:v>2020/21</c:v>
                </c:pt>
                <c:pt idx="11">
                  <c:v>2021/22</c:v>
                </c:pt>
              </c:strCache>
            </c:strRef>
          </c:cat>
          <c:val>
            <c:numRef>
              <c:f>Sheet3!$D$2:$D$13</c:f>
              <c:numCache>
                <c:formatCode>0</c:formatCode>
                <c:ptCount val="12"/>
                <c:pt idx="0">
                  <c:v>52.018361538127323</c:v>
                </c:pt>
                <c:pt idx="1">
                  <c:v>52.137225730442019</c:v>
                </c:pt>
                <c:pt idx="2">
                  <c:v>53.473615416143858</c:v>
                </c:pt>
                <c:pt idx="3">
                  <c:v>54.712172364364434</c:v>
                </c:pt>
                <c:pt idx="4">
                  <c:v>56.018469683525282</c:v>
                </c:pt>
                <c:pt idx="5">
                  <c:v>57.477192253684287</c:v>
                </c:pt>
                <c:pt idx="6">
                  <c:v>58.645694224127318</c:v>
                </c:pt>
                <c:pt idx="7">
                  <c:v>59.213769081976423</c:v>
                </c:pt>
                <c:pt idx="8">
                  <c:v>60.060793774180667</c:v>
                </c:pt>
                <c:pt idx="9">
                  <c:v>61.178560441603338</c:v>
                </c:pt>
                <c:pt idx="10">
                  <c:v>61.410941200918082</c:v>
                </c:pt>
                <c:pt idx="11">
                  <c:v>61.762980743807319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1B-4BFB-A4D8-49A7BD74CC2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6663696"/>
        <c:axId val="126672432"/>
      </c:barChart>
      <c:catAx>
        <c:axId val="1266636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 dirty="0"/>
                  <a:t>Fiscal Year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672432"/>
        <c:crosses val="autoZero"/>
        <c:auto val="1"/>
        <c:lblAlgn val="ctr"/>
        <c:lblOffset val="100"/>
        <c:noMultiLvlLbl val="0"/>
      </c:catAx>
      <c:valAx>
        <c:axId val="126672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 dirty="0"/>
                  <a:t>Percentage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663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2019/20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1"/>
              <c:layout>
                <c:manualLayout>
                  <c:x val="-4.464285714285714E-3"/>
                  <c:y val="1.11111135413634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5D8-4976-9F75-41D99283B1E1}"/>
                </c:ext>
              </c:extLst>
            </c:dLbl>
            <c:dLbl>
              <c:idx val="2"/>
              <c:layout>
                <c:manualLayout>
                  <c:x val="-7.4404761904761901E-3"/>
                  <c:y val="-5.092534877060769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5D8-4976-9F75-41D99283B1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Output</c:v>
                </c:pt>
                <c:pt idx="1">
                  <c:v>IC</c:v>
                </c:pt>
                <c:pt idx="2">
                  <c:v>GDP @Basic price</c:v>
                </c:pt>
                <c:pt idx="3">
                  <c:v>GDP@Purchaser Price</c:v>
                </c:pt>
              </c:strCache>
            </c:strRef>
          </c:cat>
          <c:val>
            <c:numRef>
              <c:f>Sheet1!$B$2:$E$2</c:f>
              <c:numCache>
                <c:formatCode>0</c:formatCode>
                <c:ptCount val="4"/>
                <c:pt idx="0">
                  <c:v>6036.1397628430159</c:v>
                </c:pt>
                <c:pt idx="1">
                  <c:v>2607.615313531348</c:v>
                </c:pt>
                <c:pt idx="2">
                  <c:v>3428.5244493116675</c:v>
                </c:pt>
                <c:pt idx="3">
                  <c:v>3888.7036509138338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D8-4976-9F75-41D99283B1E1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2020/21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Output</c:v>
                </c:pt>
                <c:pt idx="1">
                  <c:v>IC</c:v>
                </c:pt>
                <c:pt idx="2">
                  <c:v>GDP @Basic price</c:v>
                </c:pt>
                <c:pt idx="3">
                  <c:v>GDP@Purchaser Price</c:v>
                </c:pt>
              </c:strCache>
            </c:strRef>
          </c:cat>
          <c:val>
            <c:numRef>
              <c:f>Sheet1!$B$3:$E$3</c:f>
              <c:numCache>
                <c:formatCode>0</c:formatCode>
                <c:ptCount val="4"/>
                <c:pt idx="0">
                  <c:v>6446.1376806866238</c:v>
                </c:pt>
                <c:pt idx="1">
                  <c:v>2783.6398957826764</c:v>
                </c:pt>
                <c:pt idx="2">
                  <c:v>3662.4977849039474</c:v>
                </c:pt>
                <c:pt idx="3">
                  <c:v>4277.3018747727447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D8-4976-9F75-41D99283B1E1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2021/22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4852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267-497D-986D-80BA0D56CB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Output</c:v>
                </c:pt>
                <c:pt idx="1">
                  <c:v>IC</c:v>
                </c:pt>
                <c:pt idx="2">
                  <c:v>GDP @Basic price</c:v>
                </c:pt>
                <c:pt idx="3">
                  <c:v>GDP@Purchaser Price</c:v>
                </c:pt>
              </c:strCache>
            </c:strRef>
          </c:cat>
          <c:val>
            <c:numRef>
              <c:f>Sheet1!$B$4:$E$4</c:f>
              <c:numCache>
                <c:formatCode>0</c:formatCode>
                <c:ptCount val="4"/>
                <c:pt idx="0">
                  <c:v>7356.6051287465525</c:v>
                </c:pt>
                <c:pt idx="1">
                  <c:v>3251.0637626781017</c:v>
                </c:pt>
                <c:pt idx="2">
                  <c:v>4105.5413660684508</c:v>
                </c:pt>
                <c:pt idx="3">
                  <c:v>4825.7306105237603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D8-4976-9F75-41D99283B1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237354224"/>
        <c:axId val="1237355056"/>
      </c:barChart>
      <c:catAx>
        <c:axId val="1237354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7355056"/>
        <c:crosses val="autoZero"/>
        <c:auto val="1"/>
        <c:lblAlgn val="ctr"/>
        <c:lblOffset val="100"/>
        <c:noMultiLvlLbl val="0"/>
      </c:catAx>
      <c:valAx>
        <c:axId val="1237355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7354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551345144356954"/>
          <c:y val="0.91631887933483813"/>
          <c:w val="0.47778237095363091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'[Chart 3 in Microsoft PowerPoint]Sheet4'!$B$1</c:f>
              <c:strCache>
                <c:ptCount val="1"/>
                <c:pt idx="0">
                  <c:v>Growth Rate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  <a:alpha val="97000"/>
              </a:schemeClr>
            </a:solidFill>
            <a:ln>
              <a:noFill/>
            </a:ln>
            <a:effectLst/>
            <a:scene3d>
              <a:camera prst="orthographicFront"/>
              <a:lightRig rig="sunset" dir="t">
                <a:rot lat="0" lon="0" rev="6600000"/>
              </a:lightRig>
            </a:scene3d>
            <a:sp3d prstMaterial="metal">
              <a:bevelT w="57150"/>
              <a:bevelB w="9525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23.9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5E4D-4F12-88FA-C9550DB65C0A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0.6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5E4D-4F12-88FA-C9550DB65C0A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5.7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5E4D-4F12-88FA-C9550DB65C0A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1.4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5E4D-4F12-88FA-C9550DB65C0A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0.5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5E4D-4F12-88FA-C9550DB65C0A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6.2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5E4D-4F12-88FA-C9550DB65C0A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16.4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5E4D-4F12-88FA-C9550DB65C0A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/>
                      <a:t>5.9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5E4D-4F12-88FA-C9550DB65C0A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dirty="0"/>
                      <a:t>1.7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5E4D-4F12-88FA-C9550DB65C0A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dirty="0"/>
                      <a:t>2.1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5E4D-4F12-88FA-C9550DB65C0A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dirty="0"/>
                      <a:t>6.9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5E4D-4F12-88FA-C9550DB65C0A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/>
                      <a:t>8.8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E4D-4F12-88FA-C9550DB65C0A}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/>
                      <a:t>0.9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E4D-4F12-88FA-C9550DB65C0A}"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/>
                      <a:t>0.8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E4D-4F12-88FA-C9550DB65C0A}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/>
                      <a:t>7.7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E4D-4F12-88FA-C9550DB65C0A}"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/>
                      <a:t>8.1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E4D-4F12-88FA-C9550DB65C0A}"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 dirty="0"/>
                      <a:t>1.8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E4D-4F12-88FA-C9550DB65C0A}"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r>
                      <a:rPr lang="en-US"/>
                      <a:t>0.6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5E4D-4F12-88FA-C9550DB65C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 3 in Microsoft PowerPoint]Sheet4'!$A$2:$A$19</c:f>
              <c:strCache>
                <c:ptCount val="18"/>
                <c:pt idx="0">
                  <c:v>Agriculture, forestry and fishing</c:v>
                </c:pt>
                <c:pt idx="1">
                  <c:v>Mining and quarrying</c:v>
                </c:pt>
                <c:pt idx="2">
                  <c:v>Manufacturing</c:v>
                </c:pt>
                <c:pt idx="3">
                  <c:v>Electricity, gas, steam and air conditioning supply</c:v>
                </c:pt>
                <c:pt idx="4">
                  <c:v>Water supply; sewerage, waste management and remediation activities</c:v>
                </c:pt>
                <c:pt idx="5">
                  <c:v>Construction</c:v>
                </c:pt>
                <c:pt idx="6">
                  <c:v>Wholesale and retail trade; repair of motor vehicles and motorcycles</c:v>
                </c:pt>
                <c:pt idx="7">
                  <c:v>Transportation and storage</c:v>
                </c:pt>
                <c:pt idx="8">
                  <c:v>Accommodation and food service activities</c:v>
                </c:pt>
                <c:pt idx="9">
                  <c:v>Information and communication</c:v>
                </c:pt>
                <c:pt idx="10">
                  <c:v>Financial and insurance activities</c:v>
                </c:pt>
                <c:pt idx="11">
                  <c:v>Real estate activities</c:v>
                </c:pt>
                <c:pt idx="12">
                  <c:v>Professional, scientific and technical activities</c:v>
                </c:pt>
                <c:pt idx="13">
                  <c:v>Administrative and support service activities</c:v>
                </c:pt>
                <c:pt idx="14">
                  <c:v>Public administration and defence; compulsory social security</c:v>
                </c:pt>
                <c:pt idx="15">
                  <c:v>Education</c:v>
                </c:pt>
                <c:pt idx="16">
                  <c:v>Human health and social work activities</c:v>
                </c:pt>
                <c:pt idx="17">
                  <c:v>Arts, entertainment and recreation; Other service activities; and Activities of households as employers; undifferentiated goods- and services-producing activities of households for own use</c:v>
                </c:pt>
              </c:strCache>
            </c:strRef>
          </c:cat>
          <c:val>
            <c:numRef>
              <c:f>'[Chart 3 in Microsoft PowerPoint]Sheet4'!$B$2:$B$19</c:f>
              <c:numCache>
                <c:formatCode>0.00</c:formatCode>
                <c:ptCount val="18"/>
                <c:pt idx="0">
                  <c:v>23.948918806285644</c:v>
                </c:pt>
                <c:pt idx="1">
                  <c:v>0.58360801544426899</c:v>
                </c:pt>
                <c:pt idx="2">
                  <c:v>5.6453356581487588</c:v>
                </c:pt>
                <c:pt idx="3">
                  <c:v>1.3732855643705102</c:v>
                </c:pt>
                <c:pt idx="4">
                  <c:v>0.51138053346994161</c:v>
                </c:pt>
                <c:pt idx="5">
                  <c:v>6.1744906784735551</c:v>
                </c:pt>
                <c:pt idx="6">
                  <c:v>16.395850796308348</c:v>
                </c:pt>
                <c:pt idx="7">
                  <c:v>5.9776178347874467</c:v>
                </c:pt>
                <c:pt idx="8">
                  <c:v>1.6549631810429659</c:v>
                </c:pt>
                <c:pt idx="9">
                  <c:v>2.0877516533163329</c:v>
                </c:pt>
                <c:pt idx="10">
                  <c:v>6.8592506167063085</c:v>
                </c:pt>
                <c:pt idx="11">
                  <c:v>8.7856691061923478</c:v>
                </c:pt>
                <c:pt idx="12">
                  <c:v>0.9921928860710878</c:v>
                </c:pt>
                <c:pt idx="13">
                  <c:v>0.78354714867782693</c:v>
                </c:pt>
                <c:pt idx="14">
                  <c:v>7.7282902594089391</c:v>
                </c:pt>
                <c:pt idx="15">
                  <c:v>8.0973950964266717</c:v>
                </c:pt>
                <c:pt idx="16">
                  <c:v>1.7941028919090014</c:v>
                </c:pt>
                <c:pt idx="17">
                  <c:v>0.60634927296003871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03-427D-BCC3-82B9192849A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0"/>
        <c:axId val="568111936"/>
        <c:axId val="568113248"/>
      </c:barChart>
      <c:catAx>
        <c:axId val="5681119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113248"/>
        <c:crosses val="autoZero"/>
        <c:auto val="1"/>
        <c:lblAlgn val="ctr"/>
        <c:lblOffset val="100"/>
        <c:noMultiLvlLbl val="0"/>
      </c:catAx>
      <c:valAx>
        <c:axId val="568113248"/>
        <c:scaling>
          <c:orientation val="minMax"/>
          <c:max val="2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8111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898536331607193E-2"/>
          <c:y val="3.0443654220641769E-2"/>
          <c:w val="0.8875849471518763"/>
          <c:h val="0.9471772076877487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Sheet3!$A$1:$C$1</c:f>
              <c:strCache>
                <c:ptCount val="3"/>
                <c:pt idx="0">
                  <c:v> Consumption</c:v>
                </c:pt>
                <c:pt idx="1">
                  <c:v>Gross Capital Formation</c:v>
                </c:pt>
                <c:pt idx="2">
                  <c:v>Net Exports</c:v>
                </c:pt>
              </c:strCache>
            </c:strRef>
          </c:cat>
          <c:val>
            <c:numRef>
              <c:f>Sheet3!$A$2:$C$2</c:f>
              <c:numCache>
                <c:formatCode>General</c:formatCode>
                <c:ptCount val="3"/>
                <c:pt idx="0">
                  <c:v>483108</c:v>
                </c:pt>
                <c:pt idx="1">
                  <c:v>1425077</c:v>
                </c:pt>
                <c:pt idx="2">
                  <c:v>320705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56-4B57-8394-7CAC5CB0C933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1.52555301296719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556-4B57-8394-7CAC5CB0C9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Sheet3!$A$1:$C$1</c:f>
              <c:strCache>
                <c:ptCount val="3"/>
                <c:pt idx="0">
                  <c:v> Consumption</c:v>
                </c:pt>
                <c:pt idx="1">
                  <c:v>Gross Capital Formation</c:v>
                </c:pt>
                <c:pt idx="2">
                  <c:v>Net Exports</c:v>
                </c:pt>
              </c:strCache>
            </c:strRef>
          </c:cat>
          <c:val>
            <c:numRef>
              <c:f>Sheet3!$A$3:$C$3</c:f>
              <c:numCache>
                <c:formatCode>General</c:formatCode>
                <c:ptCount val="3"/>
                <c:pt idx="0">
                  <c:v>3918563</c:v>
                </c:pt>
                <c:pt idx="1">
                  <c:v>382213</c:v>
                </c:pt>
                <c:pt idx="2">
                  <c:v>2012721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556-4B57-8394-7CAC5CB0C933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Sheet3!$A$1:$C$1</c:f>
              <c:strCache>
                <c:ptCount val="3"/>
                <c:pt idx="0">
                  <c:v> Consumption</c:v>
                </c:pt>
                <c:pt idx="1">
                  <c:v>Gross Capital Formation</c:v>
                </c:pt>
                <c:pt idx="2">
                  <c:v>Net Exports</c:v>
                </c:pt>
              </c:strCache>
            </c:strRef>
          </c:cat>
          <c:val>
            <c:numRef>
              <c:f>Sheet3!$A$4:$C$4</c:f>
              <c:numCache>
                <c:formatCode>General</c:formatCode>
                <c:ptCount val="3"/>
                <c:pt idx="0">
                  <c:v>4401671</c:v>
                </c:pt>
                <c:pt idx="1">
                  <c:v>1807290</c:v>
                </c:pt>
                <c:pt idx="2">
                  <c:v>-1692016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556-4B57-8394-7CAC5CB0C9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6169632"/>
        <c:axId val="636168648"/>
      </c:barChart>
      <c:catAx>
        <c:axId val="636169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6168648"/>
        <c:crosses val="autoZero"/>
        <c:auto val="1"/>
        <c:lblAlgn val="ctr"/>
        <c:lblOffset val="100"/>
        <c:noMultiLvlLbl val="0"/>
      </c:catAx>
      <c:valAx>
        <c:axId val="636168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6169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FCC-4D27-93D9-98495557A55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FCC-4D27-93D9-98495557A55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FCC-4D27-93D9-98495557A55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FCC-4D27-93D9-98495557A55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FCC-4D27-93D9-98495557A55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BFCC-4D27-93D9-98495557A55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Sheet4!$A$9:$A$14</c:f>
              <c:strCache>
                <c:ptCount val="6"/>
                <c:pt idx="0">
                  <c:v>Govt.Collective</c:v>
                </c:pt>
                <c:pt idx="1">
                  <c:v>Govt.Individual</c:v>
                </c:pt>
                <c:pt idx="2">
                  <c:v>Private Food</c:v>
                </c:pt>
                <c:pt idx="3">
                  <c:v>Private Non-Food</c:v>
                </c:pt>
                <c:pt idx="4">
                  <c:v>Private Services</c:v>
                </c:pt>
                <c:pt idx="5">
                  <c:v>NPISH</c:v>
                </c:pt>
              </c:strCache>
            </c:strRef>
          </c:cat>
          <c:val>
            <c:numRef>
              <c:f>Sheet4!$B$9:$B$14</c:f>
              <c:numCache>
                <c:formatCode>#,##0.0</c:formatCode>
                <c:ptCount val="6"/>
                <c:pt idx="0">
                  <c:v>5.7883260893018953</c:v>
                </c:pt>
                <c:pt idx="1">
                  <c:v>3.2937855611223843</c:v>
                </c:pt>
                <c:pt idx="2">
                  <c:v>43.667403549066712</c:v>
                </c:pt>
                <c:pt idx="3">
                  <c:v>16.549261937840569</c:v>
                </c:pt>
                <c:pt idx="4">
                  <c:v>28.807783330289617</c:v>
                </c:pt>
                <c:pt idx="5">
                  <c:v>1.8934395323788145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FCC-4D27-93D9-98495557A55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Sheet3!$B$1</c:f>
              <c:strCache>
                <c:ptCount val="1"/>
                <c:pt idx="0">
                  <c:v>GDP Percapita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/>
                      <a:t>1372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1D5-4A03-8ECC-9B6A4BAF16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Sheet3!$A$2:$A$13</c:f>
              <c:strCache>
                <c:ptCount val="12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  <c:pt idx="10">
                  <c:v>2020/21</c:v>
                </c:pt>
                <c:pt idx="11">
                  <c:v>2021/22</c:v>
                </c:pt>
              </c:strCache>
            </c:strRef>
          </c:cat>
          <c:val>
            <c:numRef>
              <c:f>Sheet3!$B$2:$B$13</c:f>
              <c:numCache>
                <c:formatCode>0</c:formatCode>
                <c:ptCount val="12"/>
                <c:pt idx="0">
                  <c:v>814.20844319748312</c:v>
                </c:pt>
                <c:pt idx="1">
                  <c:v>808.24075729974686</c:v>
                </c:pt>
                <c:pt idx="2">
                  <c:v>814.30857492029463</c:v>
                </c:pt>
                <c:pt idx="3">
                  <c:v>824.14418321467178</c:v>
                </c:pt>
                <c:pt idx="4">
                  <c:v>871.44022573624409</c:v>
                </c:pt>
                <c:pt idx="5">
                  <c:v>881.64062748855872</c:v>
                </c:pt>
                <c:pt idx="6">
                  <c:v>1031.5035986331307</c:v>
                </c:pt>
                <c:pt idx="7">
                  <c:v>1167.5762790881045</c:v>
                </c:pt>
                <c:pt idx="8">
                  <c:v>1193.8899736559342</c:v>
                </c:pt>
                <c:pt idx="9">
                  <c:v>1156.3946458024009</c:v>
                </c:pt>
                <c:pt idx="10">
                  <c:v>1239.3899087169755</c:v>
                </c:pt>
                <c:pt idx="11">
                  <c:v>1364.6483790688756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AE1-4181-A0F3-688534897965}"/>
            </c:ext>
          </c:extLst>
        </c:ser>
        <c:ser>
          <c:idx val="1"/>
          <c:order val="1"/>
          <c:tx>
            <c:strRef>
              <c:f>Sheet3!$C$1</c:f>
              <c:strCache>
                <c:ptCount val="1"/>
                <c:pt idx="0">
                  <c:v>GNI Percapita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/>
                      <a:t>1381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1D5-4A03-8ECC-9B6A4BAF16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Sheet3!$A$2:$A$13</c:f>
              <c:strCache>
                <c:ptCount val="12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  <c:pt idx="10">
                  <c:v>2020/21</c:v>
                </c:pt>
                <c:pt idx="11">
                  <c:v>2021/22</c:v>
                </c:pt>
              </c:strCache>
            </c:strRef>
          </c:cat>
          <c:val>
            <c:numRef>
              <c:f>Sheet3!$C$2:$C$13</c:f>
              <c:numCache>
                <c:formatCode>0</c:formatCode>
                <c:ptCount val="12"/>
                <c:pt idx="0">
                  <c:v>818.15118727922209</c:v>
                </c:pt>
                <c:pt idx="1">
                  <c:v>813.89051166977936</c:v>
                </c:pt>
                <c:pt idx="2">
                  <c:v>819.772197693468</c:v>
                </c:pt>
                <c:pt idx="3">
                  <c:v>836.23458292684882</c:v>
                </c:pt>
                <c:pt idx="4">
                  <c:v>883.75241344119775</c:v>
                </c:pt>
                <c:pt idx="5">
                  <c:v>893.13505686261249</c:v>
                </c:pt>
                <c:pt idx="6">
                  <c:v>1041.893596343037</c:v>
                </c:pt>
                <c:pt idx="7">
                  <c:v>1175.2165751077628</c:v>
                </c:pt>
                <c:pt idx="8">
                  <c:v>1206.2391899865895</c:v>
                </c:pt>
                <c:pt idx="9">
                  <c:v>1170.1039138432718</c:v>
                </c:pt>
                <c:pt idx="10">
                  <c:v>1246.1371171229287</c:v>
                </c:pt>
                <c:pt idx="11">
                  <c:v>1373.4070608331228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AE1-4181-A0F3-688534897965}"/>
            </c:ext>
          </c:extLst>
        </c:ser>
        <c:ser>
          <c:idx val="2"/>
          <c:order val="2"/>
          <c:tx>
            <c:strRef>
              <c:f>Sheet3!$D$1</c:f>
              <c:strCache>
                <c:ptCount val="1"/>
                <c:pt idx="0">
                  <c:v>GNDI Percapita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/>
                      <a:t>1683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1D5-4A03-8ECC-9B6A4BAF16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Sheet3!$A$2:$A$13</c:f>
              <c:strCache>
                <c:ptCount val="12"/>
                <c:pt idx="0">
                  <c:v>2010/11</c:v>
                </c:pt>
                <c:pt idx="1">
                  <c:v>2011/12</c:v>
                </c:pt>
                <c:pt idx="2">
                  <c:v>2012/13</c:v>
                </c:pt>
                <c:pt idx="3">
                  <c:v>2013/14</c:v>
                </c:pt>
                <c:pt idx="4">
                  <c:v>2014/15</c:v>
                </c:pt>
                <c:pt idx="5">
                  <c:v>2015/16</c:v>
                </c:pt>
                <c:pt idx="6">
                  <c:v>2016/17</c:v>
                </c:pt>
                <c:pt idx="7">
                  <c:v>2017/18</c:v>
                </c:pt>
                <c:pt idx="8">
                  <c:v>2018/19</c:v>
                </c:pt>
                <c:pt idx="9">
                  <c:v>2019/20</c:v>
                </c:pt>
                <c:pt idx="10">
                  <c:v>2020/21</c:v>
                </c:pt>
                <c:pt idx="11">
                  <c:v>2021/22</c:v>
                </c:pt>
              </c:strCache>
            </c:strRef>
          </c:cat>
          <c:val>
            <c:numRef>
              <c:f>Sheet3!$D$2:$D$13</c:f>
              <c:numCache>
                <c:formatCode>0</c:formatCode>
                <c:ptCount val="12"/>
                <c:pt idx="0">
                  <c:v>978.93324511651576</c:v>
                </c:pt>
                <c:pt idx="1">
                  <c:v>1008.2181325675435</c:v>
                </c:pt>
                <c:pt idx="2">
                  <c:v>1027.6842397692253</c:v>
                </c:pt>
                <c:pt idx="3">
                  <c:v>1069.3550330213395</c:v>
                </c:pt>
                <c:pt idx="4">
                  <c:v>1139.023427250115</c:v>
                </c:pt>
                <c:pt idx="5">
                  <c:v>1156.1843604292376</c:v>
                </c:pt>
                <c:pt idx="6">
                  <c:v>1327.4297294529322</c:v>
                </c:pt>
                <c:pt idx="7">
                  <c:v>1467.3416044206751</c:v>
                </c:pt>
                <c:pt idx="8">
                  <c:v>1514.0094413597476</c:v>
                </c:pt>
                <c:pt idx="9">
                  <c:v>1462.1897880435702</c:v>
                </c:pt>
                <c:pt idx="10">
                  <c:v>1556.5718018212001</c:v>
                </c:pt>
                <c:pt idx="11">
                  <c:v>1675.762269748752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AE1-4181-A0F3-688534897965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383351696"/>
        <c:axId val="1383356688"/>
      </c:lineChart>
      <c:catAx>
        <c:axId val="1383351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3356688"/>
        <c:crosses val="autoZero"/>
        <c:auto val="1"/>
        <c:lblAlgn val="ctr"/>
        <c:lblOffset val="100"/>
        <c:noMultiLvlLbl val="0"/>
      </c:catAx>
      <c:valAx>
        <c:axId val="1383356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3351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0.00157</cdr:x>
      <cdr:y>0.06452</cdr:y>
    </cdr:from>
    <cdr:to>
      <cdr:x>0.96396</cdr:x>
      <cdr:y>0.89899</cdr:y>
    </cdr:to>
    <cdr:grpSp>
      <cdr:nvGrpSpPr>
        <cdr:cNvPr id="12" name="Group 11">
          <a:extLst xmlns:a="http://schemas.openxmlformats.org/drawingml/2006/main">
            <a:ext uri="{FF2B5EF4-FFF2-40B4-BE49-F238E27FC236}">
              <a16:creationId xmlns:a16="http://schemas.microsoft.com/office/drawing/2014/main" id="{A7A55EF8-6FEC-41EC-B806-B07DE7BD16A9}"/>
            </a:ext>
          </a:extLst>
        </cdr:cNvPr>
        <cdr:cNvGrpSpPr/>
      </cdr:nvGrpSpPr>
      <cdr:grpSpPr>
        <a:xfrm xmlns:a="http://schemas.openxmlformats.org/drawingml/2006/main">
          <a:off x="13279" y="304818"/>
          <a:ext cx="8140087" cy="3942370"/>
          <a:chOff x="13252" y="304800"/>
          <a:chExt cx="8140148" cy="3942407"/>
        </a:xfrm>
      </cdr:grpSpPr>
      <cdr:sp macro="" textlink="">
        <cdr:nvSpPr>
          <cdr:cNvPr id="3" name="Callout: Line 2">
            <a:extLst xmlns:a="http://schemas.openxmlformats.org/drawingml/2006/main">
              <a:ext uri="{FF2B5EF4-FFF2-40B4-BE49-F238E27FC236}">
                <a16:creationId xmlns:a16="http://schemas.microsoft.com/office/drawing/2014/main" id="{34808F60-ABB0-4122-B0B4-2A1040985185}"/>
              </a:ext>
            </a:extLst>
          </cdr:cNvPr>
          <cdr:cNvSpPr/>
        </cdr:nvSpPr>
        <cdr:spPr>
          <a:xfrm xmlns:a="http://schemas.openxmlformats.org/drawingml/2006/main">
            <a:off x="2970604" y="454062"/>
            <a:ext cx="1438286" cy="335149"/>
          </a:xfrm>
          <a:prstGeom xmlns:a="http://schemas.openxmlformats.org/drawingml/2006/main" prst="borderCallout1">
            <a:avLst>
              <a:gd name="adj1" fmla="val 35991"/>
              <a:gd name="adj2" fmla="val 256"/>
              <a:gd name="adj3" fmla="val 71121"/>
              <a:gd name="adj4" fmla="val -15020"/>
            </a:avLst>
          </a:prstGeom>
        </cdr:spPr>
        <cdr:style>
          <a:lnRef xmlns:a="http://schemas.openxmlformats.org/drawingml/2006/main" idx="2">
            <a:schemeClr val="accent3">
              <a:shade val="50000"/>
            </a:schemeClr>
          </a:lnRef>
          <a:fillRef xmlns:a="http://schemas.openxmlformats.org/drawingml/2006/main" idx="1">
            <a:schemeClr val="accent3"/>
          </a:fillRef>
          <a:effectRef xmlns:a="http://schemas.openxmlformats.org/drawingml/2006/main" idx="0">
            <a:schemeClr val="accent3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vertOverflow="clip"/>
          <a:lstStyle xmlns:a="http://schemas.openxmlformats.org/drawingml/2006/main"/>
          <a:p xmlns:a="http://schemas.openxmlformats.org/drawingml/2006/main">
            <a:r>
              <a:rPr lang="en-US"/>
              <a:t>Total</a:t>
            </a:r>
            <a:r>
              <a:rPr lang="en-US" baseline="0"/>
              <a:t> consumption</a:t>
            </a:r>
            <a:endParaRPr lang="en-US"/>
          </a:p>
        </cdr:txBody>
      </cdr:sp>
      <cdr:sp macro="" textlink="">
        <cdr:nvSpPr>
          <cdr:cNvPr id="4" name="Callout: Line 3">
            <a:extLst xmlns:a="http://schemas.openxmlformats.org/drawingml/2006/main">
              <a:ext uri="{FF2B5EF4-FFF2-40B4-BE49-F238E27FC236}">
                <a16:creationId xmlns:a16="http://schemas.microsoft.com/office/drawing/2014/main" id="{23D871FD-A7CB-43DA-80E1-79FDECE112D2}"/>
              </a:ext>
            </a:extLst>
          </cdr:cNvPr>
          <cdr:cNvSpPr/>
        </cdr:nvSpPr>
        <cdr:spPr>
          <a:xfrm xmlns:a="http://schemas.openxmlformats.org/drawingml/2006/main">
            <a:off x="609600" y="304800"/>
            <a:ext cx="1305296" cy="304800"/>
          </a:xfrm>
          <a:prstGeom xmlns:a="http://schemas.openxmlformats.org/drawingml/2006/main" prst="borderCallout1">
            <a:avLst>
              <a:gd name="adj1" fmla="val 105417"/>
              <a:gd name="adj2" fmla="val 32431"/>
              <a:gd name="adj3" fmla="val 225797"/>
              <a:gd name="adj4" fmla="val 92745"/>
            </a:avLst>
          </a:prstGeom>
          <a:solidFill xmlns:a="http://schemas.openxmlformats.org/drawingml/2006/main">
            <a:srgbClr val="C00000"/>
          </a:solidFill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vertOverflow="clip"/>
          <a:lstStyle xmlns:a="http://schemas.openxmlformats.org/drawingml/2006/main"/>
          <a:p xmlns:a="http://schemas.openxmlformats.org/drawingml/2006/main">
            <a:r>
              <a:rPr lang="en-US" dirty="0"/>
              <a:t>Pvt.</a:t>
            </a:r>
            <a:r>
              <a:rPr lang="en-US" baseline="0" dirty="0"/>
              <a:t> consumption</a:t>
            </a:r>
            <a:endParaRPr lang="en-US" dirty="0"/>
          </a:p>
        </cdr:txBody>
      </cdr:sp>
      <cdr:sp macro="" textlink="">
        <cdr:nvSpPr>
          <cdr:cNvPr id="5" name="Callout: Line 4">
            <a:extLst xmlns:a="http://schemas.openxmlformats.org/drawingml/2006/main">
              <a:ext uri="{FF2B5EF4-FFF2-40B4-BE49-F238E27FC236}">
                <a16:creationId xmlns:a16="http://schemas.microsoft.com/office/drawing/2014/main" id="{48D105D0-EFE9-4CB5-9723-9941A21F92AF}"/>
              </a:ext>
            </a:extLst>
          </cdr:cNvPr>
          <cdr:cNvSpPr/>
        </cdr:nvSpPr>
        <cdr:spPr>
          <a:xfrm xmlns:a="http://schemas.openxmlformats.org/drawingml/2006/main">
            <a:off x="13252" y="2182870"/>
            <a:ext cx="1305296" cy="358660"/>
          </a:xfrm>
          <a:prstGeom xmlns:a="http://schemas.openxmlformats.org/drawingml/2006/main" prst="borderCallout1">
            <a:avLst>
              <a:gd name="adj1" fmla="val 115809"/>
              <a:gd name="adj2" fmla="val 49048"/>
              <a:gd name="adj3" fmla="val 253574"/>
              <a:gd name="adj4" fmla="val 96561"/>
            </a:avLst>
          </a:prstGeom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vertOverflow="clip"/>
          <a:lstStyle xmlns:a="http://schemas.openxmlformats.org/drawingml/2006/main"/>
          <a:p xmlns:a="http://schemas.openxmlformats.org/drawingml/2006/main">
            <a:r>
              <a:rPr lang="en-US" sz="1000" dirty="0"/>
              <a:t>Govt</a:t>
            </a:r>
            <a:r>
              <a:rPr lang="en-US" sz="1000" baseline="0" dirty="0"/>
              <a:t> consumption</a:t>
            </a:r>
            <a:endParaRPr lang="en-US" sz="1000" dirty="0"/>
          </a:p>
        </cdr:txBody>
      </cdr:sp>
      <cdr:sp macro="" textlink="">
        <cdr:nvSpPr>
          <cdr:cNvPr id="6" name="Callout: Line 5">
            <a:extLst xmlns:a="http://schemas.openxmlformats.org/drawingml/2006/main">
              <a:ext uri="{FF2B5EF4-FFF2-40B4-BE49-F238E27FC236}">
                <a16:creationId xmlns:a16="http://schemas.microsoft.com/office/drawing/2014/main" id="{8C379189-A261-4477-B51F-2F9278F9F00F}"/>
              </a:ext>
            </a:extLst>
          </cdr:cNvPr>
          <cdr:cNvSpPr/>
        </cdr:nvSpPr>
        <cdr:spPr>
          <a:xfrm xmlns:a="http://schemas.openxmlformats.org/drawingml/2006/main">
            <a:off x="2949883" y="1920752"/>
            <a:ext cx="617978" cy="317102"/>
          </a:xfrm>
          <a:prstGeom xmlns:a="http://schemas.openxmlformats.org/drawingml/2006/main" prst="borderCallout1">
            <a:avLst>
              <a:gd name="adj1" fmla="val 115809"/>
              <a:gd name="adj2" fmla="val 49048"/>
              <a:gd name="adj3" fmla="val 156886"/>
              <a:gd name="adj4" fmla="val 119765"/>
            </a:avLst>
          </a:prstGeom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1000" dirty="0"/>
              <a:t>GFCF</a:t>
            </a:r>
          </a:p>
        </cdr:txBody>
      </cdr:sp>
      <cdr:sp macro="" textlink="">
        <cdr:nvSpPr>
          <cdr:cNvPr id="7" name="Callout: Line 6">
            <a:extLst xmlns:a="http://schemas.openxmlformats.org/drawingml/2006/main">
              <a:ext uri="{FF2B5EF4-FFF2-40B4-BE49-F238E27FC236}">
                <a16:creationId xmlns:a16="http://schemas.microsoft.com/office/drawing/2014/main" id="{90EB3A89-FAF2-44AD-96DA-76E7779ACF9A}"/>
              </a:ext>
            </a:extLst>
          </cdr:cNvPr>
          <cdr:cNvSpPr/>
        </cdr:nvSpPr>
        <cdr:spPr>
          <a:xfrm xmlns:a="http://schemas.openxmlformats.org/drawingml/2006/main">
            <a:off x="3581400" y="3718501"/>
            <a:ext cx="1548105" cy="396299"/>
          </a:xfrm>
          <a:prstGeom xmlns:a="http://schemas.openxmlformats.org/drawingml/2006/main" prst="borderCallout1">
            <a:avLst>
              <a:gd name="adj1" fmla="val -101250"/>
              <a:gd name="adj2" fmla="val 59238"/>
              <a:gd name="adj3" fmla="val -5277"/>
              <a:gd name="adj4" fmla="val 59016"/>
            </a:avLst>
          </a:prstGeom>
          <a:solidFill xmlns:a="http://schemas.openxmlformats.org/drawingml/2006/main">
            <a:srgbClr val="C00000"/>
          </a:solidFill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1200" dirty="0"/>
              <a:t>Change</a:t>
            </a:r>
            <a:r>
              <a:rPr lang="en-US" sz="1200" baseline="0" dirty="0"/>
              <a:t> in Inventories</a:t>
            </a:r>
            <a:endParaRPr lang="en-US" sz="1200" dirty="0"/>
          </a:p>
        </cdr:txBody>
      </cdr:sp>
      <cdr:sp macro="" textlink="">
        <cdr:nvSpPr>
          <cdr:cNvPr id="8" name="Callout: Line 7">
            <a:extLst xmlns:a="http://schemas.openxmlformats.org/drawingml/2006/main">
              <a:ext uri="{FF2B5EF4-FFF2-40B4-BE49-F238E27FC236}">
                <a16:creationId xmlns:a16="http://schemas.microsoft.com/office/drawing/2014/main" id="{F3755CF9-6058-4F7A-8748-A8C44F38C2C3}"/>
              </a:ext>
            </a:extLst>
          </cdr:cNvPr>
          <cdr:cNvSpPr/>
        </cdr:nvSpPr>
        <cdr:spPr>
          <a:xfrm xmlns:a="http://schemas.openxmlformats.org/drawingml/2006/main">
            <a:off x="5582497" y="1455871"/>
            <a:ext cx="626280" cy="284692"/>
          </a:xfrm>
          <a:prstGeom xmlns:a="http://schemas.openxmlformats.org/drawingml/2006/main" prst="borderCallout1">
            <a:avLst>
              <a:gd name="adj1" fmla="val 35991"/>
              <a:gd name="adj2" fmla="val 256"/>
              <a:gd name="adj3" fmla="val 141435"/>
              <a:gd name="adj4" fmla="val -53437"/>
            </a:avLst>
          </a:prstGeom>
        </cdr:spPr>
        <cdr:style>
          <a:lnRef xmlns:a="http://schemas.openxmlformats.org/drawingml/2006/main" idx="2">
            <a:schemeClr val="accent3">
              <a:shade val="50000"/>
            </a:schemeClr>
          </a:lnRef>
          <a:fillRef xmlns:a="http://schemas.openxmlformats.org/drawingml/2006/main" idx="1">
            <a:schemeClr val="accent3"/>
          </a:fillRef>
          <a:effectRef xmlns:a="http://schemas.openxmlformats.org/drawingml/2006/main" idx="0">
            <a:schemeClr val="accent3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/>
              <a:t>GCF</a:t>
            </a:r>
          </a:p>
        </cdr:txBody>
      </cdr:sp>
      <cdr:sp macro="" textlink="">
        <cdr:nvSpPr>
          <cdr:cNvPr id="9" name="Callout: Line 8">
            <a:extLst xmlns:a="http://schemas.openxmlformats.org/drawingml/2006/main">
              <a:ext uri="{FF2B5EF4-FFF2-40B4-BE49-F238E27FC236}">
                <a16:creationId xmlns:a16="http://schemas.microsoft.com/office/drawing/2014/main" id="{A7EB564C-FF33-4BE6-9CC5-0E79DE9ADA30}"/>
              </a:ext>
            </a:extLst>
          </cdr:cNvPr>
          <cdr:cNvSpPr/>
        </cdr:nvSpPr>
        <cdr:spPr>
          <a:xfrm xmlns:a="http://schemas.openxmlformats.org/drawingml/2006/main">
            <a:off x="5486400" y="2358887"/>
            <a:ext cx="685799" cy="308113"/>
          </a:xfrm>
          <a:prstGeom xmlns:a="http://schemas.openxmlformats.org/drawingml/2006/main" prst="borderCallout1">
            <a:avLst>
              <a:gd name="adj1" fmla="val 115809"/>
              <a:gd name="adj2" fmla="val 49048"/>
              <a:gd name="adj3" fmla="val 156886"/>
              <a:gd name="adj4" fmla="val 119765"/>
            </a:avLst>
          </a:prstGeom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1400" dirty="0"/>
              <a:t>Export</a:t>
            </a:r>
          </a:p>
        </cdr:txBody>
      </cdr:sp>
      <cdr:sp macro="" textlink="">
        <cdr:nvSpPr>
          <cdr:cNvPr id="10" name="Callout: Line 9">
            <a:extLst xmlns:a="http://schemas.openxmlformats.org/drawingml/2006/main">
              <a:ext uri="{FF2B5EF4-FFF2-40B4-BE49-F238E27FC236}">
                <a16:creationId xmlns:a16="http://schemas.microsoft.com/office/drawing/2014/main" id="{CE39045A-1865-4E8B-9791-A5142FF5C769}"/>
              </a:ext>
            </a:extLst>
          </cdr:cNvPr>
          <cdr:cNvSpPr/>
        </cdr:nvSpPr>
        <cdr:spPr>
          <a:xfrm xmlns:a="http://schemas.openxmlformats.org/drawingml/2006/main">
            <a:off x="7441096" y="1143000"/>
            <a:ext cx="712304" cy="381000"/>
          </a:xfrm>
          <a:prstGeom xmlns:a="http://schemas.openxmlformats.org/drawingml/2006/main" prst="borderCallout1">
            <a:avLst>
              <a:gd name="adj1" fmla="val 96913"/>
              <a:gd name="adj2" fmla="val 20116"/>
              <a:gd name="adj3" fmla="val 223404"/>
              <a:gd name="adj4" fmla="val -26525"/>
            </a:avLst>
          </a:prstGeom>
          <a:solidFill xmlns:a="http://schemas.openxmlformats.org/drawingml/2006/main">
            <a:srgbClr val="C00000"/>
          </a:solidFill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/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1400" dirty="0"/>
              <a:t>Imports</a:t>
            </a:r>
            <a:endParaRPr lang="en-US" dirty="0"/>
          </a:p>
        </cdr:txBody>
      </cdr:sp>
      <cdr:sp macro="" textlink="">
        <cdr:nvSpPr>
          <cdr:cNvPr id="11" name="Callout: Line 10">
            <a:extLst xmlns:a="http://schemas.openxmlformats.org/drawingml/2006/main">
              <a:ext uri="{FF2B5EF4-FFF2-40B4-BE49-F238E27FC236}">
                <a16:creationId xmlns:a16="http://schemas.microsoft.com/office/drawing/2014/main" id="{1F68FF18-632F-4529-8406-D6754906116D}"/>
              </a:ext>
            </a:extLst>
          </cdr:cNvPr>
          <cdr:cNvSpPr/>
        </cdr:nvSpPr>
        <cdr:spPr>
          <a:xfrm xmlns:a="http://schemas.openxmlformats.org/drawingml/2006/main">
            <a:off x="6019800" y="3982393"/>
            <a:ext cx="1063601" cy="264814"/>
          </a:xfrm>
          <a:prstGeom xmlns:a="http://schemas.openxmlformats.org/drawingml/2006/main" prst="borderCallout1">
            <a:avLst>
              <a:gd name="adj1" fmla="val -9048"/>
              <a:gd name="adj2" fmla="val 55316"/>
              <a:gd name="adj3" fmla="val -65678"/>
              <a:gd name="adj4" fmla="val 129350"/>
            </a:avLst>
          </a:prstGeom>
        </cdr:spPr>
        <cdr:style>
          <a:lnRef xmlns:a="http://schemas.openxmlformats.org/drawingml/2006/main" idx="2">
            <a:schemeClr val="accent3">
              <a:shade val="50000"/>
            </a:schemeClr>
          </a:lnRef>
          <a:fillRef xmlns:a="http://schemas.openxmlformats.org/drawingml/2006/main" idx="1">
            <a:schemeClr val="accent3"/>
          </a:fillRef>
          <a:effectRef xmlns:a="http://schemas.openxmlformats.org/drawingml/2006/main" idx="0">
            <a:schemeClr val="accent3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anchor="ctr"/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en-US" sz="1400" dirty="0"/>
              <a:t>Net export</a:t>
            </a:r>
          </a:p>
        </cdr:txBody>
      </cdr:sp>
    </cdr:grpSp>
  </cdr:relSizeAnchor>
  <cdr:relSizeAnchor xmlns:cdr="http://schemas.openxmlformats.org/drawingml/2006/chartDrawing">
    <cdr:from>
      <cdr:x>0.07207</cdr:x>
      <cdr:y>0.85484</cdr:y>
    </cdr:from>
    <cdr:to>
      <cdr:x>0.72973</cdr:x>
      <cdr:y>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C03F92E0-5D5F-4C67-A396-C4852F8E485E}"/>
            </a:ext>
          </a:extLst>
        </cdr:cNvPr>
        <cdr:cNvSpPr txBox="1"/>
      </cdr:nvSpPr>
      <cdr:spPr>
        <a:xfrm xmlns:a="http://schemas.openxmlformats.org/drawingml/2006/main">
          <a:off x="609600" y="4038600"/>
          <a:ext cx="5562600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lvl="1" algn="l"/>
          <a:r>
            <a:rPr lang="en-US" sz="1800" b="1" dirty="0"/>
            <a:t>GDP = C+I+(X-M)</a:t>
          </a:r>
        </a:p>
        <a:p xmlns:a="http://schemas.openxmlformats.org/drawingml/2006/main">
          <a:pPr lvl="1" algn="l"/>
          <a:r>
            <a:rPr lang="en-US" sz="1800" b="1" dirty="0"/>
            <a:t>GDP = 4401671+1807290-1692016 = 4516945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9216" cy="466593"/>
          </a:xfrm>
          <a:prstGeom prst="rect">
            <a:avLst/>
          </a:prstGeom>
        </p:spPr>
        <p:txBody>
          <a:bodyPr vert="horz" lIns="93211" tIns="46606" rIns="93211" bIns="4660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2736" y="1"/>
            <a:ext cx="3039216" cy="466593"/>
          </a:xfrm>
          <a:prstGeom prst="rect">
            <a:avLst/>
          </a:prstGeom>
        </p:spPr>
        <p:txBody>
          <a:bodyPr vert="horz" lIns="93211" tIns="46606" rIns="93211" bIns="46606" rtlCol="0"/>
          <a:lstStyle>
            <a:lvl1pPr algn="r">
              <a:defRPr sz="1200"/>
            </a:lvl1pPr>
          </a:lstStyle>
          <a:p>
            <a:fld id="{A2C273FD-3A49-4EAB-BC01-4A98D4ADBADD}" type="datetimeFigureOut">
              <a:rPr lang="en-US" smtClean="0"/>
              <a:t>4/27/2022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2983"/>
            <a:ext cx="3039216" cy="466592"/>
          </a:xfrm>
          <a:prstGeom prst="rect">
            <a:avLst/>
          </a:prstGeom>
        </p:spPr>
        <p:txBody>
          <a:bodyPr vert="horz" lIns="93211" tIns="46606" rIns="93211" bIns="4660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2736" y="8832983"/>
            <a:ext cx="3039216" cy="466592"/>
          </a:xfrm>
          <a:prstGeom prst="rect">
            <a:avLst/>
          </a:prstGeom>
        </p:spPr>
        <p:txBody>
          <a:bodyPr vert="horz" lIns="93211" tIns="46606" rIns="93211" bIns="46606" rtlCol="0" anchor="b"/>
          <a:lstStyle>
            <a:lvl1pPr algn="r">
              <a:defRPr sz="1200"/>
            </a:lvl1pPr>
          </a:lstStyle>
          <a:p>
            <a:fld id="{E541F460-1E8B-4F35-9EF1-E47057AA31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5147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9216" cy="464979"/>
          </a:xfrm>
          <a:prstGeom prst="rect">
            <a:avLst/>
          </a:prstGeom>
        </p:spPr>
        <p:txBody>
          <a:bodyPr vert="horz" lIns="93211" tIns="46606" rIns="93211" bIns="4660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2736" y="1"/>
            <a:ext cx="3039216" cy="464979"/>
          </a:xfrm>
          <a:prstGeom prst="rect">
            <a:avLst/>
          </a:prstGeom>
        </p:spPr>
        <p:txBody>
          <a:bodyPr vert="horz" lIns="93211" tIns="46606" rIns="93211" bIns="46606" rtlCol="0"/>
          <a:lstStyle>
            <a:lvl1pPr algn="r">
              <a:defRPr sz="1200"/>
            </a:lvl1pPr>
          </a:lstStyle>
          <a:p>
            <a:fld id="{A5B8B519-0A59-49A0-B7FA-A2AFB92F121D}" type="datetimeFigureOut">
              <a:rPr lang="en-US" smtClean="0"/>
              <a:pPr/>
              <a:t>4/27/2022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11" tIns="46606" rIns="93211" bIns="4660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58" y="4417299"/>
            <a:ext cx="5610860" cy="4184809"/>
          </a:xfrm>
          <a:prstGeom prst="rect">
            <a:avLst/>
          </a:prstGeom>
        </p:spPr>
        <p:txBody>
          <a:bodyPr vert="horz" lIns="93211" tIns="46606" rIns="93211" bIns="4660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2982"/>
            <a:ext cx="3039216" cy="464979"/>
          </a:xfrm>
          <a:prstGeom prst="rect">
            <a:avLst/>
          </a:prstGeom>
        </p:spPr>
        <p:txBody>
          <a:bodyPr vert="horz" lIns="93211" tIns="46606" rIns="93211" bIns="4660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2736" y="8832982"/>
            <a:ext cx="3039216" cy="464979"/>
          </a:xfrm>
          <a:prstGeom prst="rect">
            <a:avLst/>
          </a:prstGeom>
        </p:spPr>
        <p:txBody>
          <a:bodyPr vert="horz" lIns="93211" tIns="46606" rIns="93211" bIns="46606" rtlCol="0" anchor="b"/>
          <a:lstStyle>
            <a:lvl1pPr algn="r">
              <a:defRPr sz="1200"/>
            </a:lvl1pPr>
          </a:lstStyle>
          <a:p>
            <a:fld id="{5BC9E3FA-9E49-4487-A9C4-DBA600345AF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4273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9E3FA-9E49-4487-A9C4-DBA600345AF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595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9E3FA-9E49-4487-A9C4-DBA600345AF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218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9E3FA-9E49-4487-A9C4-DBA600345AF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643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9E3FA-9E49-4487-A9C4-DBA600345AF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382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676400"/>
          </a:xfrm>
          <a:solidFill>
            <a:srgbClr val="C00000"/>
          </a:solidFill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7500" y="2362200"/>
            <a:ext cx="6400800" cy="990600"/>
          </a:xfrm>
          <a:noFill/>
          <a:ln w="19050">
            <a:solidFill>
              <a:schemeClr val="tx2"/>
            </a:solidFill>
          </a:ln>
        </p:spPr>
        <p:txBody>
          <a:bodyPr/>
          <a:lstStyle>
            <a:lvl1pPr marL="0" indent="0" algn="ctr">
              <a:buNone/>
              <a:defRPr baseline="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057400" cy="244475"/>
          </a:xfrm>
          <a:prstGeom prst="rect">
            <a:avLst/>
          </a:prstGeom>
        </p:spPr>
        <p:txBody>
          <a:bodyPr/>
          <a:lstStyle/>
          <a:p>
            <a:fld id="{6A2915C7-6634-44D2-A738-E6BEEE7B3BF9}" type="datetime1">
              <a:rPr lang="en-US" smtClean="0"/>
              <a:t>4/27/2022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91400" y="6477000"/>
            <a:ext cx="1219200" cy="280988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325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15C2A8F4-7B89-47F0-B8B8-1782B864BC35}" type="datetime1">
              <a:rPr lang="en-US" smtClean="0"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86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1559C48E-669D-4472-98A4-CF2FEA2214E2}" type="datetime1">
              <a:rPr lang="en-US" smtClean="0"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643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0" y="6585085"/>
            <a:ext cx="1981200" cy="189509"/>
          </a:xfrm>
          <a:prstGeom prst="rect">
            <a:avLst/>
          </a:prstGeom>
        </p:spPr>
        <p:txBody>
          <a:bodyPr/>
          <a:lstStyle/>
          <a:p>
            <a:fld id="{788A81CF-7A7E-4BAF-9346-4224EA5830F9}" type="datetime1">
              <a:rPr lang="en-US" smtClean="0"/>
              <a:t>4/27/2022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6604172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83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81D24E91-7211-47CB-B377-CB48FE445B70}" type="datetime1">
              <a:rPr lang="en-US" smtClean="0"/>
              <a:t>4/27/2022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859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70F36C27-4DD1-4134-BB41-B09A0A7117A7}" type="datetime1">
              <a:rPr lang="en-US" smtClean="0"/>
              <a:t>4/27/2022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651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6947835A-02F4-45F9-9F50-48CE5B64E689}" type="datetime1">
              <a:rPr lang="en-US" smtClean="0"/>
              <a:t>4/27/2022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895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899F165B-D0F1-4237-B197-75CA85928A43}" type="datetime1">
              <a:rPr lang="en-US" smtClean="0"/>
              <a:t>4/27/2022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328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88E4FE14-50D2-4BCF-9FDD-FE01F182C020}" type="datetime1">
              <a:rPr lang="en-US" smtClean="0"/>
              <a:t>4/27/2022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422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04EA3159-6636-4C7C-B741-22715F798F04}" type="datetime1">
              <a:rPr lang="en-US" smtClean="0"/>
              <a:t>4/27/2022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17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267200" y="6668491"/>
            <a:ext cx="1981200" cy="189509"/>
          </a:xfrm>
          <a:prstGeom prst="rect">
            <a:avLst/>
          </a:prstGeom>
        </p:spPr>
        <p:txBody>
          <a:bodyPr/>
          <a:lstStyle/>
          <a:p>
            <a:fld id="{42CA823A-49A4-4F53-81FA-592A00D0CA69}" type="datetime1">
              <a:rPr lang="en-US" smtClean="0"/>
              <a:t>4/27/2022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1900" y="6585248"/>
            <a:ext cx="1219200" cy="207367"/>
          </a:xfrm>
          <a:prstGeom prst="rect">
            <a:avLst/>
          </a:prstGeom>
        </p:spPr>
        <p:txBody>
          <a:bodyPr/>
          <a:lstStyle/>
          <a:p>
            <a:fld id="{F3A76E20-1F6B-4B3F-B4A2-5C0308FED4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80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94456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12068" y="1371600"/>
            <a:ext cx="7374732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52400" y="1295400"/>
            <a:ext cx="86868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52400" y="6248400"/>
            <a:ext cx="86868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10"/>
          <p:cNvSpPr>
            <a:spLocks/>
          </p:cNvSpPr>
          <p:nvPr/>
        </p:nvSpPr>
        <p:spPr bwMode="auto">
          <a:xfrm>
            <a:off x="3929063" y="6553200"/>
            <a:ext cx="2014537" cy="169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l"/>
            <a:r>
              <a:rPr lang="en-GB" sz="1000" dirty="0">
                <a:solidFill>
                  <a:srgbClr val="031735"/>
                </a:solidFill>
                <a:latin typeface="Arial" charset="0"/>
                <a:cs typeface="Arial" charset="0"/>
                <a:sym typeface="Arial" charset="0"/>
              </a:rPr>
              <a:t>© 2022 Central Bureau of Statistics</a:t>
            </a:r>
          </a:p>
        </p:txBody>
      </p:sp>
      <p:pic>
        <p:nvPicPr>
          <p:cNvPr id="13" name="Picture 11" descr="flag"/>
          <p:cNvPicPr>
            <a:picLocks noChangeAspect="1" noChangeArrowheads="1" noCrop="1"/>
          </p:cNvPicPr>
          <p:nvPr userDrawn="1"/>
        </p:nvPicPr>
        <p:blipFill>
          <a:blip r:embed="rId13" cstate="print"/>
          <a:stretch>
            <a:fillRect/>
          </a:stretch>
        </p:blipFill>
        <p:spPr bwMode="auto">
          <a:xfrm>
            <a:off x="8077200" y="228600"/>
            <a:ext cx="714931" cy="78568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61551" y="228600"/>
            <a:ext cx="894934" cy="76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26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836" y="0"/>
            <a:ext cx="9144000" cy="2362201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en-US" sz="4400" b="1" dirty="0"/>
              <a:t>National Accounts Statistics of Nepal</a:t>
            </a:r>
            <a:br>
              <a:rPr lang="en-US" sz="4400" b="1" dirty="0"/>
            </a:br>
            <a:r>
              <a:rPr lang="en-US" sz="4400" b="1" dirty="0"/>
              <a:t>(2021/22 Annual Estimates)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2667000"/>
            <a:ext cx="6400800" cy="2286000"/>
          </a:xfrm>
        </p:spPr>
        <p:txBody>
          <a:bodyPr>
            <a:normAutofit/>
          </a:bodyPr>
          <a:lstStyle/>
          <a:p>
            <a:r>
              <a:rPr lang="en-US" b="1" dirty="0"/>
              <a:t>Press Release Program </a:t>
            </a:r>
          </a:p>
          <a:p>
            <a:r>
              <a:rPr lang="en-US" b="1" dirty="0">
                <a:solidFill>
                  <a:srgbClr val="FF0000"/>
                </a:solidFill>
              </a:rPr>
              <a:t>April 28, 2022</a:t>
            </a:r>
            <a:r>
              <a:rPr lang="ne-NP" b="1" dirty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sz="2600" b="1" dirty="0">
                <a:solidFill>
                  <a:srgbClr val="FF0000"/>
                </a:solidFill>
              </a:rPr>
              <a:t>(</a:t>
            </a:r>
            <a:r>
              <a:rPr lang="ne-NP" sz="2600" b="1" dirty="0">
                <a:solidFill>
                  <a:srgbClr val="FF0000"/>
                </a:solidFill>
                <a:cs typeface="Kalimati" panose="00000400000000000000" pitchFamily="2"/>
              </a:rPr>
              <a:t>२०७९</a:t>
            </a:r>
            <a:r>
              <a:rPr lang="en-US" sz="2600" b="1" dirty="0">
                <a:solidFill>
                  <a:srgbClr val="FF0000"/>
                </a:solidFill>
                <a:cs typeface="Kalimati" panose="00000400000000000000" pitchFamily="2"/>
              </a:rPr>
              <a:t>,</a:t>
            </a:r>
            <a:r>
              <a:rPr lang="hi-IN" sz="2600" b="1" dirty="0">
                <a:solidFill>
                  <a:srgbClr val="FF0000"/>
                </a:solidFill>
                <a:cs typeface="Kalimati" panose="00000400000000000000" pitchFamily="2"/>
              </a:rPr>
              <a:t> बै</a:t>
            </a:r>
            <a:r>
              <a:rPr lang="ne-NP" sz="2600" b="1" dirty="0">
                <a:solidFill>
                  <a:srgbClr val="FF0000"/>
                </a:solidFill>
                <a:cs typeface="Kalimati" panose="00000400000000000000" pitchFamily="2"/>
              </a:rPr>
              <a:t>शाख १५</a:t>
            </a:r>
            <a:r>
              <a:rPr lang="en-US" sz="2600" b="1" dirty="0">
                <a:solidFill>
                  <a:srgbClr val="FF0000"/>
                </a:solidFill>
                <a:cs typeface="Kalimati" panose="00000400000000000000" pitchFamily="2"/>
              </a:rPr>
              <a:t>)</a:t>
            </a:r>
          </a:p>
          <a:p>
            <a:r>
              <a:rPr lang="en-US" b="1" dirty="0"/>
              <a:t>Central Bureau of Statistics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Size of Economy (at current price)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0" y="990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Arial"/>
              </a:rPr>
              <a:t>Rs. billions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2234763"/>
              </p:ext>
            </p:extLst>
          </p:nvPr>
        </p:nvGraphicFramePr>
        <p:xfrm>
          <a:off x="228600" y="1524000"/>
          <a:ext cx="8534400" cy="4571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772400" y="6463681"/>
            <a:ext cx="1219200" cy="207367"/>
          </a:xfrm>
        </p:spPr>
        <p:txBody>
          <a:bodyPr/>
          <a:lstStyle/>
          <a:p>
            <a:fld id="{F3A76E20-1F6B-4B3F-B4A2-5C0308FED4CD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382000" cy="1080655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Share on GDP by Industries 2021/22</a:t>
            </a:r>
            <a:br>
              <a:rPr lang="en-US" sz="3200" b="1" dirty="0">
                <a:latin typeface="Times New Roman" pitchFamily="18" charset="0"/>
                <a:cs typeface="Times New Roman" pitchFamily="18" charset="0"/>
              </a:rPr>
            </a:b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661709" y="6477000"/>
            <a:ext cx="1219200" cy="207367"/>
          </a:xfrm>
        </p:spPr>
        <p:txBody>
          <a:bodyPr/>
          <a:lstStyle/>
          <a:p>
            <a:fld id="{F3A76E20-1F6B-4B3F-B4A2-5C0308FED4CD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B0994CE-366C-400A-A8EC-804EED3203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9518279"/>
              </p:ext>
            </p:extLst>
          </p:nvPr>
        </p:nvGraphicFramePr>
        <p:xfrm>
          <a:off x="152400" y="1233054"/>
          <a:ext cx="8839200" cy="5015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479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8991600" cy="8382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GVA Growth Scenario  by Industries</a:t>
            </a:r>
            <a:br>
              <a:rPr lang="en-US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(Basic Price)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136647"/>
              </p:ext>
            </p:extLst>
          </p:nvPr>
        </p:nvGraphicFramePr>
        <p:xfrm>
          <a:off x="228600" y="1066799"/>
          <a:ext cx="8610600" cy="53664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1716254814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113400709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24737618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145197808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339650138"/>
                    </a:ext>
                  </a:extLst>
                </a:gridCol>
              </a:tblGrid>
              <a:tr h="2208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Industrial Classification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2076/77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2077/78 R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2078/79P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16407123"/>
                  </a:ext>
                </a:extLst>
              </a:tr>
              <a:tr h="245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A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Agriculture, forestry and fishing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2.4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2.9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2.3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36049363"/>
                  </a:ext>
                </a:extLst>
              </a:tr>
              <a:tr h="245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B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Mining and quarrying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-2.2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7.5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8.2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66961708"/>
                  </a:ext>
                </a:extLst>
              </a:tr>
              <a:tr h="245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C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Manufacturing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-9.0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4.1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6.1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20394218"/>
                  </a:ext>
                </a:extLst>
              </a:tr>
              <a:tr h="245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D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Electricity, gas, steam and air conditioning supply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19.5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2.6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36.7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81600319"/>
                  </a:ext>
                </a:extLst>
              </a:tr>
              <a:tr h="2603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E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Water supply; sewerage, waste management and remediation activities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2.2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1.5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0.7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88717288"/>
                  </a:ext>
                </a:extLst>
              </a:tr>
              <a:tr h="245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F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Construction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-4.4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5.2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9.5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07351234"/>
                  </a:ext>
                </a:extLst>
              </a:tr>
              <a:tr h="245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G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Wholesale and retail trade; repair of motor vehicles and motorcycles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-11.4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5.7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9.1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72540557"/>
                  </a:ext>
                </a:extLst>
              </a:tr>
              <a:tr h="245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H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Transportation and storage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-11.8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4.4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4.5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14606417"/>
                  </a:ext>
                </a:extLst>
              </a:tr>
              <a:tr h="245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Accommodation and food service activities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-36.8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10.7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11.4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45227620"/>
                  </a:ext>
                </a:extLst>
              </a:tr>
              <a:tr h="245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J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Information and communication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2.0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1.8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3.6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45445580"/>
                  </a:ext>
                </a:extLst>
              </a:tr>
              <a:tr h="245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K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Financial and insurance activities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-0.4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4.1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6.1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88192293"/>
                  </a:ext>
                </a:extLst>
              </a:tr>
              <a:tr h="245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L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Real estate activities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2.1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2.3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3.8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655528"/>
                  </a:ext>
                </a:extLst>
              </a:tr>
              <a:tr h="245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Professional, scientific and technical activities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1.5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2.4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3.8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80356964"/>
                  </a:ext>
                </a:extLst>
              </a:tr>
              <a:tr h="245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N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Administrative and support service activities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2.2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2.3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4.4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618553"/>
                  </a:ext>
                </a:extLst>
              </a:tr>
              <a:tr h="245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O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Public administration and defence; compulsory social security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6.2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3.4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4.1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10228122"/>
                  </a:ext>
                </a:extLst>
              </a:tr>
              <a:tr h="245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P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Education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3.2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3.9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4.1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74583870"/>
                  </a:ext>
                </a:extLst>
              </a:tr>
              <a:tr h="245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Q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Human health and social work activities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5.2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6.6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6.9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28889383"/>
                  </a:ext>
                </a:extLst>
              </a:tr>
              <a:tr h="4197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R, S, T, U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Arts, entertainment and recreation; Other service activities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1.8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3.4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254061"/>
                          </a:solidFill>
                          <a:effectLst/>
                          <a:latin typeface="Times New Roman" panose="02020603050405020304" pitchFamily="18" charset="0"/>
                        </a:rPr>
                        <a:t>3.8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61137131"/>
                  </a:ext>
                </a:extLst>
              </a:tr>
              <a:tr h="39951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</a:t>
                      </a:r>
                      <a:r>
                        <a:rPr lang="en-US" sz="1400" b="0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all</a:t>
                      </a:r>
                      <a:endParaRPr lang="en-US" sz="1400" b="0" u="none" strike="noStrike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u="none" strike="noStrike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-2.4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4.3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5.8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2737004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67600" y="6512477"/>
            <a:ext cx="1219200" cy="207367"/>
          </a:xfrm>
        </p:spPr>
        <p:txBody>
          <a:bodyPr/>
          <a:lstStyle/>
          <a:p>
            <a:fld id="{F3A76E20-1F6B-4B3F-B4A2-5C0308FED4C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77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5D3A6-919A-4BD1-87E8-CB50CB9B7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228600"/>
            <a:ext cx="6934200" cy="9445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GDP by Expenditure Approach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(In Millions)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C5F3BC-613F-4631-BBAA-0C5D48030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76E20-1F6B-4B3F-B4A2-5C0308FED4CD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DAFB977-BA77-4E0F-A946-D352CE7648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8874140"/>
              </p:ext>
            </p:extLst>
          </p:nvPr>
        </p:nvGraphicFramePr>
        <p:xfrm>
          <a:off x="228600" y="1371600"/>
          <a:ext cx="84582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430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B2F52-D89E-4432-8CF1-3F2E1F1E3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228600"/>
            <a:ext cx="6781800" cy="944562"/>
          </a:xfrm>
        </p:spPr>
        <p:txBody>
          <a:bodyPr>
            <a:noAutofit/>
          </a:bodyPr>
          <a:lstStyle/>
          <a:p>
            <a:pPr algn="ctr"/>
            <a:r>
              <a:rPr lang="en-US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Composition of final consumption expenditure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B87C70-73EF-4EB2-A043-BA0C1EF80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76E20-1F6B-4B3F-B4A2-5C0308FED4CD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141493A-4DDD-475B-9F77-A9CB7B8D17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5318475"/>
              </p:ext>
            </p:extLst>
          </p:nvPr>
        </p:nvGraphicFramePr>
        <p:xfrm>
          <a:off x="304800" y="1371600"/>
          <a:ext cx="83820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012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2952"/>
            <a:ext cx="8229600" cy="94456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capita GDP, GNI and GNDI in (US$)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8634924"/>
              </p:ext>
            </p:extLst>
          </p:nvPr>
        </p:nvGraphicFramePr>
        <p:xfrm>
          <a:off x="228600" y="1371600"/>
          <a:ext cx="84582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696200" y="6380978"/>
            <a:ext cx="1219200" cy="207367"/>
          </a:xfrm>
        </p:spPr>
        <p:txBody>
          <a:bodyPr/>
          <a:lstStyle/>
          <a:p>
            <a:fld id="{F3A76E20-1F6B-4B3F-B4A2-5C0308FED4CD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92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915400" cy="94456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Macro economic Indicators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362354"/>
              </p:ext>
            </p:extLst>
          </p:nvPr>
        </p:nvGraphicFramePr>
        <p:xfrm>
          <a:off x="296562" y="1408669"/>
          <a:ext cx="8390237" cy="4771813"/>
        </p:xfrm>
        <a:graphic>
          <a:graphicData uri="http://schemas.openxmlformats.org/drawingml/2006/table">
            <a:tbl>
              <a:tblPr firstRow="1" lastRow="1" bandRow="1">
                <a:tableStyleId>{3B4B98B0-60AC-42C2-AFA5-B58CD77FA1E5}</a:tableStyleId>
              </a:tblPr>
              <a:tblGrid>
                <a:gridCol w="4592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59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59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5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kern="1200" baseline="0" dirty="0" smtClean="0"/>
                        <a:t>Indicators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baseline="0" dirty="0"/>
                        <a:t>2076/77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baseline="0" dirty="0"/>
                        <a:t>2077/78R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baseline="0" dirty="0"/>
                        <a:t>2078/79P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803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/>
                        <a:t>Nominal Per capita GDP (US $)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1156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1239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1372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803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/>
                        <a:t>Nominal Per capita GNI (US $)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1170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1246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1381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803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kern="1200" baseline="0" dirty="0"/>
                        <a:t>Nominal Per capita GNDI (US$)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1462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1557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1683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4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kern="1200" baseline="0" dirty="0"/>
                        <a:t>Final consumption expenditure as % of GDP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94.3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92.3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90.7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4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kern="1200" baseline="0" dirty="0"/>
                        <a:t>Gross domestic saving as % of GDP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5.7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7.7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9.3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04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/>
                        <a:t>Gross national saving as % of GDP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32.2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33.3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31.9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04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kern="1200" baseline="0" dirty="0"/>
                        <a:t>Gross fixed capital formation as % of GDP</a:t>
                      </a:r>
                      <a:endParaRPr lang="en-US" sz="18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30.5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29.9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29.4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620000" y="6415989"/>
            <a:ext cx="1219200" cy="207367"/>
          </a:xfrm>
        </p:spPr>
        <p:txBody>
          <a:bodyPr/>
          <a:lstStyle/>
          <a:p>
            <a:fld id="{F3A76E20-1F6B-4B3F-B4A2-5C0308FED4CD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86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94456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Macro economic Indicators (Cont.)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3516661"/>
              </p:ext>
            </p:extLst>
          </p:nvPr>
        </p:nvGraphicFramePr>
        <p:xfrm>
          <a:off x="228599" y="1371601"/>
          <a:ext cx="8610600" cy="4648198"/>
        </p:xfrm>
        <a:graphic>
          <a:graphicData uri="http://schemas.openxmlformats.org/drawingml/2006/table">
            <a:tbl>
              <a:tblPr firstRow="1" lastRow="1" bandRow="1">
                <a:tableStyleId>{3B4B98B0-60AC-42C2-AFA5-B58CD77FA1E5}</a:tableStyleId>
              </a:tblPr>
              <a:tblGrid>
                <a:gridCol w="4114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9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3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3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47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kern="1200" baseline="0" dirty="0" smtClean="0"/>
                        <a:t>Indicators</a:t>
                      </a:r>
                      <a:endParaRPr lang="en-US" sz="20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kern="1200" baseline="0" dirty="0"/>
                        <a:t>2076/77</a:t>
                      </a:r>
                      <a:endParaRPr lang="en-US" sz="20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kern="1200" baseline="0" dirty="0"/>
                        <a:t>2077/78R</a:t>
                      </a:r>
                      <a:endParaRPr lang="en-US" sz="20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kern="1200" baseline="0" dirty="0"/>
                        <a:t>2078/79P</a:t>
                      </a:r>
                      <a:endParaRPr lang="en-US" sz="20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386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baseline="0" dirty="0"/>
                        <a:t>Exports of goods and services as percentage of GDP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6.8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5.2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6.6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386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baseline="0" dirty="0"/>
                        <a:t>Imports  of goods and services as percentage of GDP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34.1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38.6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41.5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386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baseline="0" dirty="0"/>
                        <a:t>Workers' Remittances as percentage of GDP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22.5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22.5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19.8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18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baseline="0" dirty="0"/>
                        <a:t>Resource Gap as percentage of GDP( +/-)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1.7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-2.5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-5.3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619999" y="6422033"/>
            <a:ext cx="1219200" cy="207367"/>
          </a:xfrm>
        </p:spPr>
        <p:txBody>
          <a:bodyPr/>
          <a:lstStyle/>
          <a:p>
            <a:fld id="{F3A76E20-1F6B-4B3F-B4A2-5C0308FED4CD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57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7">
            <a:extLst>
              <a:ext uri="{FF2B5EF4-FFF2-40B4-BE49-F238E27FC236}">
                <a16:creationId xmlns:a16="http://schemas.microsoft.com/office/drawing/2014/main" id="{4E40D07A-11D3-471B-B410-53E023B39C69}"/>
              </a:ext>
            </a:extLst>
          </p:cNvPr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2484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643458B-EB90-4EC8-894D-387EF0D9A4EE}"/>
              </a:ext>
            </a:extLst>
          </p:cNvPr>
          <p:cNvSpPr/>
          <p:nvPr/>
        </p:nvSpPr>
        <p:spPr>
          <a:xfrm>
            <a:off x="3124200" y="1905000"/>
            <a:ext cx="3307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Thank You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772400" y="6477000"/>
            <a:ext cx="1219200" cy="207367"/>
          </a:xfrm>
        </p:spPr>
        <p:txBody>
          <a:bodyPr/>
          <a:lstStyle/>
          <a:p>
            <a:fld id="{F3A76E20-1F6B-4B3F-B4A2-5C0308FED4CD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76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Presentation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72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Introduction</a:t>
            </a:r>
          </a:p>
          <a:p>
            <a:r>
              <a:rPr lang="en-US" dirty="0">
                <a:solidFill>
                  <a:srgbClr val="002060"/>
                </a:solidFill>
              </a:rPr>
              <a:t>Growth Scenario of GDP</a:t>
            </a:r>
          </a:p>
          <a:p>
            <a:r>
              <a:rPr lang="en-US" dirty="0">
                <a:solidFill>
                  <a:srgbClr val="002060"/>
                </a:solidFill>
              </a:rPr>
              <a:t>Value Added and Intermediate Consumption</a:t>
            </a:r>
          </a:p>
          <a:p>
            <a:r>
              <a:rPr lang="en-US" dirty="0">
                <a:solidFill>
                  <a:srgbClr val="002060"/>
                </a:solidFill>
              </a:rPr>
              <a:t>Industry Wise Contribution to GDP</a:t>
            </a:r>
          </a:p>
          <a:p>
            <a:r>
              <a:rPr lang="en-US" dirty="0">
                <a:solidFill>
                  <a:srgbClr val="002060"/>
                </a:solidFill>
              </a:rPr>
              <a:t>Key Macro Economic Indicators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96200" y="6477000"/>
            <a:ext cx="1219200" cy="207367"/>
          </a:xfrm>
        </p:spPr>
        <p:txBody>
          <a:bodyPr/>
          <a:lstStyle/>
          <a:p>
            <a:r>
              <a:rPr lang="en-US" dirty="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4456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572000"/>
          </a:xfrm>
        </p:spPr>
        <p:txBody>
          <a:bodyPr>
            <a:normAutofit/>
          </a:bodyPr>
          <a:lstStyle/>
          <a:p>
            <a:r>
              <a:rPr lang="en-US" dirty="0"/>
              <a:t>GDP compilation in Nepal was started in 1961/62 </a:t>
            </a:r>
          </a:p>
          <a:p>
            <a:r>
              <a:rPr lang="en-US" dirty="0"/>
              <a:t>Regular compilation started since 1964/65 </a:t>
            </a:r>
          </a:p>
          <a:p>
            <a:r>
              <a:rPr lang="en-US" dirty="0"/>
              <a:t>Compilation is based on SNA  recommendation and current series are based on SNA 2008</a:t>
            </a:r>
          </a:p>
          <a:p>
            <a:r>
              <a:rPr lang="en-US" dirty="0"/>
              <a:t>Base year is 2010/11</a:t>
            </a:r>
          </a:p>
          <a:p>
            <a:r>
              <a:rPr lang="en-US" dirty="0"/>
              <a:t>Three years revision Policy (Preliminary, Revised, Final) is applied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76E20-1F6B-4B3F-B4A2-5C0308FED4CD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Assumptions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7244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If everything remains the same, the economic performance of all economic sectors will be the same as in a normal year.</a:t>
            </a:r>
          </a:p>
          <a:p>
            <a:pPr marL="514350" indent="-514350">
              <a:buAutoNum type="arabicPeriod"/>
            </a:pPr>
            <a:r>
              <a:rPr lang="en-US" dirty="0"/>
              <a:t>COVID pandemic will  not affect more than the existing condition in coming three months</a:t>
            </a:r>
          </a:p>
          <a:p>
            <a:pPr marL="514350" indent="-514350">
              <a:buAutoNum type="arabicPeriod"/>
            </a:pPr>
            <a:r>
              <a:rPr lang="en-US" dirty="0"/>
              <a:t>No any shock is expected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96200" y="6477000"/>
            <a:ext cx="1219200" cy="207367"/>
          </a:xfrm>
        </p:spPr>
        <p:txBody>
          <a:bodyPr/>
          <a:lstStyle/>
          <a:p>
            <a:fld id="{F3A76E20-1F6B-4B3F-B4A2-5C0308FED4C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19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94456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GDP Growth Rate at Purchaser’s Price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4385351"/>
              </p:ext>
            </p:extLst>
          </p:nvPr>
        </p:nvGraphicFramePr>
        <p:xfrm>
          <a:off x="457200" y="1226234"/>
          <a:ext cx="8077200" cy="4833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772400" y="6400800"/>
            <a:ext cx="1219200" cy="207367"/>
          </a:xfrm>
        </p:spPr>
        <p:txBody>
          <a:bodyPr/>
          <a:lstStyle/>
          <a:p>
            <a:fld id="{F3A76E20-1F6B-4B3F-B4A2-5C0308FED4C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29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4456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Growth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Scenario by Broad Industries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06880"/>
              </p:ext>
            </p:extLst>
          </p:nvPr>
        </p:nvGraphicFramePr>
        <p:xfrm>
          <a:off x="152400" y="1371600"/>
          <a:ext cx="8915399" cy="4667250"/>
        </p:xfrm>
        <a:graphic>
          <a:graphicData uri="http://schemas.openxmlformats.org/drawingml/2006/table">
            <a:tbl>
              <a:tblPr>
                <a:tableStyleId>{EB9631B5-78F2-41C9-869B-9F39066F8104}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8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33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33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3345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kern="1200" baseline="0" dirty="0"/>
                        <a:t>Broad Industry  Group</a:t>
                      </a:r>
                      <a:endParaRPr lang="en-US" sz="1800" b="1" kern="1200" baseline="0" dirty="0">
                        <a:solidFill>
                          <a:schemeClr val="tx1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/>
                        <a:t>2019/20</a:t>
                      </a:r>
                      <a:endParaRPr lang="en-US" sz="1800" b="1" kern="1200" baseline="0" dirty="0">
                        <a:solidFill>
                          <a:schemeClr val="tx1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/>
                        <a:t>2020/21</a:t>
                      </a:r>
                      <a:endParaRPr lang="en-US" sz="1800" b="1" kern="1200" baseline="0" dirty="0">
                        <a:solidFill>
                          <a:schemeClr val="tx1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kern="1200" baseline="0" dirty="0"/>
                        <a:t>2021/22</a:t>
                      </a:r>
                      <a:endParaRPr lang="en-US" sz="1800" b="1" kern="1200" baseline="0" dirty="0">
                        <a:solidFill>
                          <a:schemeClr val="tx1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345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baseline="0" dirty="0"/>
                        <a:t>Agriculture, Forestry and Fishing (Growth in Percentage)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baseline="0" dirty="0"/>
                        <a:t>2.4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baseline="0" dirty="0"/>
                        <a:t>2.9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baseline="0" dirty="0"/>
                        <a:t>2.3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344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baseline="0" dirty="0"/>
                        <a:t>Non-Agriculture (Growth in Percentage)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baseline="0" dirty="0"/>
                        <a:t>-4.4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baseline="0" dirty="0"/>
                        <a:t>4.3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baseline="0" dirty="0"/>
                        <a:t>6.9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345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baseline="0" dirty="0"/>
                        <a:t>Gross Domestic Product  (GDP) at Basic Prices (million)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baseline="0" dirty="0"/>
                        <a:t>3,428,524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baseline="0" dirty="0"/>
                        <a:t>3,662,498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/>
                        <a:t>4,105,541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345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baseline="0" dirty="0"/>
                        <a:t>Gross Domestic Product (GDP) Purchaser’s Price (million)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baseline="0" dirty="0"/>
                        <a:t>3,888,704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baseline="0" dirty="0"/>
                        <a:t>4,277,302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kern="1200" baseline="0" dirty="0"/>
                        <a:t>4,851,625</a:t>
                      </a:r>
                      <a:endParaRPr lang="en-US" sz="1800" b="1" kern="120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696200" y="6553200"/>
            <a:ext cx="1219200" cy="207367"/>
          </a:xfrm>
        </p:spPr>
        <p:txBody>
          <a:bodyPr/>
          <a:lstStyle/>
          <a:p>
            <a:fld id="{F3A76E20-1F6B-4B3F-B4A2-5C0308FED4C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56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94456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Growth rate of agriculture, Non-agriculture, and GDP growth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3908453"/>
              </p:ext>
            </p:extLst>
          </p:nvPr>
        </p:nvGraphicFramePr>
        <p:xfrm>
          <a:off x="152400" y="1371600"/>
          <a:ext cx="8534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620000" y="6477000"/>
            <a:ext cx="1219200" cy="207367"/>
          </a:xfrm>
        </p:spPr>
        <p:txBody>
          <a:bodyPr/>
          <a:lstStyle/>
          <a:p>
            <a:fld id="{F3A76E20-1F6B-4B3F-B4A2-5C0308FED4C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07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Growth Scenario at Basic Price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696200" y="6477000"/>
            <a:ext cx="1219200" cy="207367"/>
          </a:xfrm>
        </p:spPr>
        <p:txBody>
          <a:bodyPr/>
          <a:lstStyle/>
          <a:p>
            <a:fld id="{F3A76E20-1F6B-4B3F-B4A2-5C0308FED4CD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2637A52-9CA1-4FCF-947B-416D3DFE6B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9169947"/>
              </p:ext>
            </p:extLst>
          </p:nvPr>
        </p:nvGraphicFramePr>
        <p:xfrm>
          <a:off x="228600" y="1371600"/>
          <a:ext cx="84582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211138"/>
            <a:ext cx="7772400" cy="94456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Share of GDP at Current Price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305800" cy="44196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4306191"/>
              </p:ext>
            </p:extLst>
          </p:nvPr>
        </p:nvGraphicFramePr>
        <p:xfrm>
          <a:off x="457200" y="1600200"/>
          <a:ext cx="83058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76E20-1F6B-4B3F-B4A2-5C0308FED4C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84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1_FH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Template1_FHD</Template>
  <TotalTime>3598</TotalTime>
  <Words>690</Words>
  <Application>Microsoft Office PowerPoint</Application>
  <PresentationFormat>On-screen Show (4:3)</PresentationFormat>
  <Paragraphs>284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Kalimati</vt:lpstr>
      <vt:lpstr>Mangal</vt:lpstr>
      <vt:lpstr>Times New Roman</vt:lpstr>
      <vt:lpstr>Template1_FHD</vt:lpstr>
      <vt:lpstr>National Accounts Statistics of Nepal (2021/22 Annual Estimates)</vt:lpstr>
      <vt:lpstr>Presentation Outline</vt:lpstr>
      <vt:lpstr>Introduction</vt:lpstr>
      <vt:lpstr>Assumptions</vt:lpstr>
      <vt:lpstr>GDP Growth Rate at Purchaser’s Price</vt:lpstr>
      <vt:lpstr>Growth Scenario by Broad Industries</vt:lpstr>
      <vt:lpstr>Growth rate of agriculture, Non-agriculture, and GDP growth</vt:lpstr>
      <vt:lpstr>Growth Scenario at Basic Price</vt:lpstr>
      <vt:lpstr>Share of GDP at Current Price</vt:lpstr>
      <vt:lpstr>Size of Economy (at current price)</vt:lpstr>
      <vt:lpstr>Share on GDP by Industries 2021/22 </vt:lpstr>
      <vt:lpstr>GVA Growth Scenario  by Industries (Basic Price)</vt:lpstr>
      <vt:lpstr>GDP by Expenditure Approach  (In Millions)</vt:lpstr>
      <vt:lpstr>Composition of final consumption expenditure</vt:lpstr>
      <vt:lpstr>Per capita GDP, GNI and GNDI in (US$)</vt:lpstr>
      <vt:lpstr>Key Macro economic Indicators</vt:lpstr>
      <vt:lpstr>Key Macro economic Indicators (Cont.)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Prabhat</dc:creator>
  <cp:lastModifiedBy>Dell</cp:lastModifiedBy>
  <cp:revision>281</cp:revision>
  <cp:lastPrinted>2018-04-25T05:12:39Z</cp:lastPrinted>
  <dcterms:created xsi:type="dcterms:W3CDTF">2013-06-02T09:33:51Z</dcterms:created>
  <dcterms:modified xsi:type="dcterms:W3CDTF">2022-04-27T16:12:44Z</dcterms:modified>
</cp:coreProperties>
</file>