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4"/>
  </p:notesMasterIdLst>
  <p:handoutMasterIdLst>
    <p:handoutMasterId r:id="rId25"/>
  </p:handoutMasterIdLst>
  <p:sldIdLst>
    <p:sldId id="275" r:id="rId3"/>
    <p:sldId id="257" r:id="rId4"/>
    <p:sldId id="258" r:id="rId5"/>
    <p:sldId id="276" r:id="rId6"/>
    <p:sldId id="278" r:id="rId7"/>
    <p:sldId id="368" r:id="rId8"/>
    <p:sldId id="313" r:id="rId9"/>
    <p:sldId id="375" r:id="rId10"/>
    <p:sldId id="376" r:id="rId11"/>
    <p:sldId id="362" r:id="rId12"/>
    <p:sldId id="354" r:id="rId13"/>
    <p:sldId id="359" r:id="rId14"/>
    <p:sldId id="355" r:id="rId15"/>
    <p:sldId id="367" r:id="rId16"/>
    <p:sldId id="356" r:id="rId17"/>
    <p:sldId id="377" r:id="rId18"/>
    <p:sldId id="371" r:id="rId19"/>
    <p:sldId id="378" r:id="rId20"/>
    <p:sldId id="373" r:id="rId21"/>
    <p:sldId id="374" r:id="rId22"/>
    <p:sldId id="365" r:id="rId23"/>
  </p:sldIdLst>
  <p:sldSz cx="9144000" cy="6858000" type="screen4x3"/>
  <p:notesSz cx="7013575" cy="92995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account" initials="Ma" lastIdx="5" clrIdx="0">
    <p:extLst>
      <p:ext uri="{19B8F6BF-5375-455C-9EA6-DF929625EA0E}">
        <p15:presenceInfo xmlns:p15="http://schemas.microsoft.com/office/powerpoint/2012/main" userId="c2eff53eed446e1d" providerId="Windows Live"/>
      </p:ext>
    </p:extLst>
  </p:cmAuthor>
  <p:cmAuthor id="2" name="shukla awadhesh" initials="sa" lastIdx="1" clrIdx="1">
    <p:extLst>
      <p:ext uri="{19B8F6BF-5375-455C-9EA6-DF929625EA0E}">
        <p15:presenceInfo xmlns:p15="http://schemas.microsoft.com/office/powerpoint/2012/main" userId="e14ad80a1fa167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6A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32" autoAdjust="0"/>
  </p:normalViewPr>
  <p:slideViewPr>
    <p:cSldViewPr>
      <p:cViewPr varScale="1">
        <p:scale>
          <a:sx n="58" d="100"/>
          <a:sy n="58" d="100"/>
        </p:scale>
        <p:origin x="14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68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_National_Accounts\2.%20Released_Data\2080_81\Annual\GDP_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wnloads\GDP_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wnloads\GDP_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wnloads\GDP_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wnloads\GDP_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wnloads\GDP_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wnloads\GDP_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wnloads\GDP_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Annual Growths Rate of GDP (basic price)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rcantile" panose="040B0500000000000000" pitchFamily="8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2068/69</c:v>
                </c:pt>
                <c:pt idx="1">
                  <c:v>2069/70</c:v>
                </c:pt>
                <c:pt idx="2">
                  <c:v>2070/71</c:v>
                </c:pt>
                <c:pt idx="3">
                  <c:v>2071/72</c:v>
                </c:pt>
                <c:pt idx="4">
                  <c:v>2072/73</c:v>
                </c:pt>
                <c:pt idx="5">
                  <c:v>2073/74</c:v>
                </c:pt>
                <c:pt idx="6">
                  <c:v>2074/75</c:v>
                </c:pt>
                <c:pt idx="7">
                  <c:v>2075/76 </c:v>
                </c:pt>
                <c:pt idx="8">
                  <c:v>2076/77 </c:v>
                </c:pt>
                <c:pt idx="9">
                  <c:v>2077/78 </c:v>
                </c:pt>
                <c:pt idx="10">
                  <c:v>2078/79 </c:v>
                </c:pt>
                <c:pt idx="11">
                  <c:v>2079/80 R</c:v>
                </c:pt>
                <c:pt idx="12">
                  <c:v>2080/81 P</c:v>
                </c:pt>
              </c:strCache>
            </c:strRef>
          </c:cat>
          <c:val>
            <c:numRef>
              <c:f>Sheet1!$B$2:$B$14</c:f>
              <c:numCache>
                <c:formatCode>0.00</c:formatCode>
                <c:ptCount val="13"/>
                <c:pt idx="0">
                  <c:v>4.9509706093406773</c:v>
                </c:pt>
                <c:pt idx="1">
                  <c:v>3.0740148777829552</c:v>
                </c:pt>
                <c:pt idx="2">
                  <c:v>5.7424074887884879</c:v>
                </c:pt>
                <c:pt idx="3">
                  <c:v>3.5121479132034104</c:v>
                </c:pt>
                <c:pt idx="4">
                  <c:v>2.5246524491297009E-3</c:v>
                </c:pt>
                <c:pt idx="5">
                  <c:v>8.5893734497567955</c:v>
                </c:pt>
                <c:pt idx="6">
                  <c:v>7.3732249985143312</c:v>
                </c:pt>
                <c:pt idx="7">
                  <c:v>6.3858874966148935</c:v>
                </c:pt>
                <c:pt idx="8">
                  <c:v>-2.4232972041280241</c:v>
                </c:pt>
                <c:pt idx="9">
                  <c:v>4.4869445374013006</c:v>
                </c:pt>
                <c:pt idx="10">
                  <c:v>5.28</c:v>
                </c:pt>
                <c:pt idx="11">
                  <c:v>2.31</c:v>
                </c:pt>
                <c:pt idx="12" formatCode="General">
                  <c:v>3.54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975-414B-A46D-2AC1F7A5D2A6}"/>
            </c:ext>
          </c:extLst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16517055"/>
        <c:axId val="416493535"/>
      </c:lineChart>
      <c:catAx>
        <c:axId val="416517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rcantile"/>
                <a:ea typeface="+mn-ea"/>
                <a:cs typeface="Kalimati" panose="00000400000000000000" pitchFamily="2"/>
              </a:defRPr>
            </a:pPr>
            <a:endParaRPr lang="en-US"/>
          </a:p>
        </c:txPr>
        <c:crossAx val="416493535"/>
        <c:crosses val="autoZero"/>
        <c:auto val="1"/>
        <c:lblAlgn val="ctr"/>
        <c:lblOffset val="100"/>
        <c:noMultiLvlLbl val="0"/>
      </c:catAx>
      <c:valAx>
        <c:axId val="41649353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i-IN" sz="2000" b="1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effectLst/>
                    <a:cs typeface="Kalimati" panose="00000400000000000000" pitchFamily="2"/>
                  </a:rPr>
                  <a:t>आर्थिक </a:t>
                </a:r>
                <a:r>
                  <a:rPr lang="ne-NP" sz="2000" b="1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effectLst/>
                    <a:cs typeface="Kalimati" panose="00000400000000000000" pitchFamily="2"/>
                  </a:rPr>
                  <a:t>वृद्धि</a:t>
                </a:r>
                <a:r>
                  <a:rPr lang="hi-IN" sz="2000" b="1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effectLst/>
                    <a:cs typeface="Kalimati" panose="00000400000000000000" pitchFamily="2"/>
                  </a:rPr>
                  <a:t>दर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rcantile" panose="040B0500000000000000" pitchFamily="82" charset="0"/>
                <a:ea typeface="+mn-ea"/>
                <a:cs typeface="+mn-cs"/>
              </a:defRPr>
            </a:pPr>
            <a:endParaRPr lang="en-US"/>
          </a:p>
        </c:txPr>
        <c:crossAx val="41651705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711761245361569E-2"/>
          <c:y val="5.1140885615104562E-2"/>
          <c:w val="0.90692042266268436"/>
          <c:h val="0.74139361612056565"/>
        </c:manualLayout>
      </c:layout>
      <c:lineChart>
        <c:grouping val="standard"/>
        <c:varyColors val="0"/>
        <c:ser>
          <c:idx val="0"/>
          <c:order val="0"/>
          <c:tx>
            <c:strRef>
              <c:f>Sheet6!$C$3</c:f>
              <c:strCache>
                <c:ptCount val="1"/>
                <c:pt idx="0">
                  <c:v>Nominal Percapita GNI (US$)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Sheet6!$D$2:$P$2</c:f>
              <c:strCache>
                <c:ptCount val="13"/>
                <c:pt idx="0">
                  <c:v>2011/12</c:v>
                </c:pt>
                <c:pt idx="1">
                  <c:v>2012/13</c:v>
                </c:pt>
                <c:pt idx="2">
                  <c:v>2013/14</c:v>
                </c:pt>
                <c:pt idx="3">
                  <c:v>2014/15</c:v>
                </c:pt>
                <c:pt idx="4">
                  <c:v>2015/16</c:v>
                </c:pt>
                <c:pt idx="5">
                  <c:v>2016/17</c:v>
                </c:pt>
                <c:pt idx="6">
                  <c:v>2017/18</c:v>
                </c:pt>
                <c:pt idx="7">
                  <c:v>2018/19</c:v>
                </c:pt>
                <c:pt idx="8">
                  <c:v>2019/20</c:v>
                </c:pt>
                <c:pt idx="9">
                  <c:v>2020/21</c:v>
                </c:pt>
                <c:pt idx="10">
                  <c:v>2021/22</c:v>
                </c:pt>
                <c:pt idx="11">
                  <c:v>2022/23R</c:v>
                </c:pt>
                <c:pt idx="12">
                  <c:v>2023/24P</c:v>
                </c:pt>
              </c:strCache>
            </c:strRef>
          </c:cat>
          <c:val>
            <c:numRef>
              <c:f>Sheet6!$D$3:$P$3</c:f>
              <c:numCache>
                <c:formatCode>0</c:formatCode>
                <c:ptCount val="13"/>
                <c:pt idx="0">
                  <c:v>813.89051166977936</c:v>
                </c:pt>
                <c:pt idx="1">
                  <c:v>819.772197693468</c:v>
                </c:pt>
                <c:pt idx="2">
                  <c:v>836.23458292684882</c:v>
                </c:pt>
                <c:pt idx="3">
                  <c:v>883.75241344119775</c:v>
                </c:pt>
                <c:pt idx="4">
                  <c:v>899.18460103384518</c:v>
                </c:pt>
                <c:pt idx="5">
                  <c:v>1049.491231465144</c:v>
                </c:pt>
                <c:pt idx="6">
                  <c:v>1184.3963896229493</c:v>
                </c:pt>
                <c:pt idx="7">
                  <c:v>1216.2877209662447</c:v>
                </c:pt>
                <c:pt idx="8">
                  <c:v>1180.4150569027295</c:v>
                </c:pt>
                <c:pt idx="9">
                  <c:v>1283.6405310683754</c:v>
                </c:pt>
                <c:pt idx="10">
                  <c:v>1419.1802327770577</c:v>
                </c:pt>
                <c:pt idx="11">
                  <c:v>1404.8665154508894</c:v>
                </c:pt>
                <c:pt idx="12">
                  <c:v>1455.9040156542551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F0-4BEB-9B19-448BCEDC1206}"/>
            </c:ext>
          </c:extLst>
        </c:ser>
        <c:ser>
          <c:idx val="1"/>
          <c:order val="1"/>
          <c:tx>
            <c:strRef>
              <c:f>Sheet6!$C$4</c:f>
              <c:strCache>
                <c:ptCount val="1"/>
                <c:pt idx="0">
                  <c:v>Nominal Percapita GNDI (US$)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Sheet6!$D$2:$P$2</c:f>
              <c:strCache>
                <c:ptCount val="13"/>
                <c:pt idx="0">
                  <c:v>2011/12</c:v>
                </c:pt>
                <c:pt idx="1">
                  <c:v>2012/13</c:v>
                </c:pt>
                <c:pt idx="2">
                  <c:v>2013/14</c:v>
                </c:pt>
                <c:pt idx="3">
                  <c:v>2014/15</c:v>
                </c:pt>
                <c:pt idx="4">
                  <c:v>2015/16</c:v>
                </c:pt>
                <c:pt idx="5">
                  <c:v>2016/17</c:v>
                </c:pt>
                <c:pt idx="6">
                  <c:v>2017/18</c:v>
                </c:pt>
                <c:pt idx="7">
                  <c:v>2018/19</c:v>
                </c:pt>
                <c:pt idx="8">
                  <c:v>2019/20</c:v>
                </c:pt>
                <c:pt idx="9">
                  <c:v>2020/21</c:v>
                </c:pt>
                <c:pt idx="10">
                  <c:v>2021/22</c:v>
                </c:pt>
                <c:pt idx="11">
                  <c:v>2022/23R</c:v>
                </c:pt>
                <c:pt idx="12">
                  <c:v>2023/24P</c:v>
                </c:pt>
              </c:strCache>
            </c:strRef>
          </c:cat>
          <c:val>
            <c:numRef>
              <c:f>Sheet6!$D$4:$P$4</c:f>
              <c:numCache>
                <c:formatCode>0</c:formatCode>
                <c:ptCount val="13"/>
                <c:pt idx="0">
                  <c:v>1008.2181325675435</c:v>
                </c:pt>
                <c:pt idx="1">
                  <c:v>1027.6842397692253</c:v>
                </c:pt>
                <c:pt idx="2">
                  <c:v>1069.3550330213395</c:v>
                </c:pt>
                <c:pt idx="3">
                  <c:v>1139.023427250115</c:v>
                </c:pt>
                <c:pt idx="4">
                  <c:v>1164.0156377985022</c:v>
                </c:pt>
                <c:pt idx="5">
                  <c:v>1337.1095343485756</c:v>
                </c:pt>
                <c:pt idx="6">
                  <c:v>1478.803256718902</c:v>
                </c:pt>
                <c:pt idx="7">
                  <c:v>1526.6218410407457</c:v>
                </c:pt>
                <c:pt idx="8">
                  <c:v>1475.0858984768465</c:v>
                </c:pt>
                <c:pt idx="9">
                  <c:v>1597.918973994377</c:v>
                </c:pt>
                <c:pt idx="10">
                  <c:v>1736.1318346979565</c:v>
                </c:pt>
                <c:pt idx="11">
                  <c:v>1754.9818335729531</c:v>
                </c:pt>
                <c:pt idx="12">
                  <c:v>1843.1286689732501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F0-4BEB-9B19-448BCEDC120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89666991"/>
        <c:axId val="1889667471"/>
      </c:lineChart>
      <c:catAx>
        <c:axId val="18896669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9667471"/>
        <c:crosses val="autoZero"/>
        <c:auto val="1"/>
        <c:lblAlgn val="ctr"/>
        <c:lblOffset val="100"/>
        <c:noMultiLvlLbl val="0"/>
      </c:catAx>
      <c:valAx>
        <c:axId val="1889667471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96669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58601785229432524"/>
          <c:y val="0.57377049180327866"/>
          <c:w val="0.39980337587111953"/>
          <c:h val="0.115668430790413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GDP_2080_81!$S$5</c:f>
              <c:strCache>
                <c:ptCount val="1"/>
                <c:pt idx="0">
                  <c:v>GDP growth rate at purchaser's price </c:v>
                </c:pt>
              </c:strCache>
            </c:strRef>
          </c:tx>
          <c:spPr>
            <a:ln w="28575" cap="rnd" cmpd="sng">
              <a:solidFill>
                <a:schemeClr val="accent1">
                  <a:alpha val="99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GDP_2080_81!$T$4:$AF$4</c:f>
              <c:strCache>
                <c:ptCount val="13"/>
                <c:pt idx="0">
                  <c:v>2068/69</c:v>
                </c:pt>
                <c:pt idx="1">
                  <c:v>2069/70</c:v>
                </c:pt>
                <c:pt idx="2">
                  <c:v>2070/71</c:v>
                </c:pt>
                <c:pt idx="3">
                  <c:v>2071/72</c:v>
                </c:pt>
                <c:pt idx="4">
                  <c:v>2072/73</c:v>
                </c:pt>
                <c:pt idx="5">
                  <c:v>2073/74</c:v>
                </c:pt>
                <c:pt idx="6">
                  <c:v>2074/75</c:v>
                </c:pt>
                <c:pt idx="7">
                  <c:v>2075/76 </c:v>
                </c:pt>
                <c:pt idx="8">
                  <c:v>2076/77 </c:v>
                </c:pt>
                <c:pt idx="9">
                  <c:v>2077/78 </c:v>
                </c:pt>
                <c:pt idx="10">
                  <c:v>2078/79 </c:v>
                </c:pt>
                <c:pt idx="11">
                  <c:v>2079/80 R</c:v>
                </c:pt>
                <c:pt idx="12">
                  <c:v>2080/81 P</c:v>
                </c:pt>
              </c:strCache>
            </c:strRef>
          </c:cat>
          <c:val>
            <c:numRef>
              <c:f>GDP_2080_81!$T$5:$AF$5</c:f>
              <c:numCache>
                <c:formatCode>0.00</c:formatCode>
                <c:ptCount val="13"/>
                <c:pt idx="0">
                  <c:v>4.6701959911948627</c:v>
                </c:pt>
                <c:pt idx="1">
                  <c:v>3.5251531738196897</c:v>
                </c:pt>
                <c:pt idx="2">
                  <c:v>6.0114828408074859</c:v>
                </c:pt>
                <c:pt idx="3">
                  <c:v>3.9760532739822891</c:v>
                </c:pt>
                <c:pt idx="4">
                  <c:v>0.43311371777683</c:v>
                </c:pt>
                <c:pt idx="5">
                  <c:v>8.9772793542130032</c:v>
                </c:pt>
                <c:pt idx="6">
                  <c:v>7.6223761076818732</c:v>
                </c:pt>
                <c:pt idx="7">
                  <c:v>6.6570559918988454</c:v>
                </c:pt>
                <c:pt idx="8">
                  <c:v>-2.3696213419770182</c:v>
                </c:pt>
                <c:pt idx="9">
                  <c:v>4.8381498272749335</c:v>
                </c:pt>
                <c:pt idx="10">
                  <c:v>5.63131455833327</c:v>
                </c:pt>
                <c:pt idx="11">
                  <c:v>1.9525446326432914</c:v>
                </c:pt>
                <c:pt idx="12">
                  <c:v>3.8682875245955901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D6-4336-A0BD-134636DB2C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38008224"/>
        <c:axId val="1838010624"/>
      </c:lineChart>
      <c:catAx>
        <c:axId val="1838008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8010624"/>
        <c:crosses val="autoZero"/>
        <c:auto val="1"/>
        <c:lblAlgn val="ctr"/>
        <c:lblOffset val="100"/>
        <c:noMultiLvlLbl val="0"/>
      </c:catAx>
      <c:valAx>
        <c:axId val="1838010624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8008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GDP_2080_81!$R$35:$S$35</c:f>
              <c:strCache>
                <c:ptCount val="2"/>
                <c:pt idx="0">
                  <c:v>Agriculture, Forestry and Fishing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GDP_2080_81!$T$34:$Z$34</c:f>
              <c:strCache>
                <c:ptCount val="7"/>
                <c:pt idx="0">
                  <c:v>2017/18</c:v>
                </c:pt>
                <c:pt idx="1">
                  <c:v>2018/19</c:v>
                </c:pt>
                <c:pt idx="2">
                  <c:v>2019/20</c:v>
                </c:pt>
                <c:pt idx="3">
                  <c:v>2020/21</c:v>
                </c:pt>
                <c:pt idx="4">
                  <c:v>2021/22</c:v>
                </c:pt>
                <c:pt idx="5">
                  <c:v>2022/23</c:v>
                </c:pt>
                <c:pt idx="6">
                  <c:v>2023/24</c:v>
                </c:pt>
              </c:strCache>
            </c:strRef>
          </c:cat>
          <c:val>
            <c:numRef>
              <c:f>GDP_2080_81!$T$35:$Z$35</c:f>
              <c:numCache>
                <c:formatCode>0.00</c:formatCode>
                <c:ptCount val="7"/>
                <c:pt idx="0">
                  <c:v>2.6092595365992155</c:v>
                </c:pt>
                <c:pt idx="1">
                  <c:v>5.1569279209556349</c:v>
                </c:pt>
                <c:pt idx="2">
                  <c:v>2.4316578709800285</c:v>
                </c:pt>
                <c:pt idx="3">
                  <c:v>2.8486069385831581</c:v>
                </c:pt>
                <c:pt idx="4">
                  <c:v>2.3515541601946852</c:v>
                </c:pt>
                <c:pt idx="5">
                  <c:v>2.7620661192967031</c:v>
                </c:pt>
                <c:pt idx="6">
                  <c:v>3.0454736197782668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F6-46F5-BAF3-0E6C41A277B8}"/>
            </c:ext>
          </c:extLst>
        </c:ser>
        <c:ser>
          <c:idx val="1"/>
          <c:order val="1"/>
          <c:tx>
            <c:strRef>
              <c:f>GDP_2080_81!$R$36:$S$36</c:f>
              <c:strCache>
                <c:ptCount val="2"/>
                <c:pt idx="0">
                  <c:v>Non-Agriculture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GDP_2080_81!$T$34:$Z$34</c:f>
              <c:strCache>
                <c:ptCount val="7"/>
                <c:pt idx="0">
                  <c:v>2017/18</c:v>
                </c:pt>
                <c:pt idx="1">
                  <c:v>2018/19</c:v>
                </c:pt>
                <c:pt idx="2">
                  <c:v>2019/20</c:v>
                </c:pt>
                <c:pt idx="3">
                  <c:v>2020/21</c:v>
                </c:pt>
                <c:pt idx="4">
                  <c:v>2021/22</c:v>
                </c:pt>
                <c:pt idx="5">
                  <c:v>2022/23</c:v>
                </c:pt>
                <c:pt idx="6">
                  <c:v>2023/24</c:v>
                </c:pt>
              </c:strCache>
            </c:strRef>
          </c:cat>
          <c:val>
            <c:numRef>
              <c:f>GDP_2080_81!$T$36:$Z$36</c:f>
              <c:numCache>
                <c:formatCode>0.00</c:formatCode>
                <c:ptCount val="7"/>
                <c:pt idx="0">
                  <c:v>9.496772860519501</c:v>
                </c:pt>
                <c:pt idx="1">
                  <c:v>6.899240705892101</c:v>
                </c:pt>
                <c:pt idx="2">
                  <c:v>-4.4182249411963221</c:v>
                </c:pt>
                <c:pt idx="3">
                  <c:v>5.208391586897168</c:v>
                </c:pt>
                <c:pt idx="4">
                  <c:v>6.5363312869219081</c:v>
                </c:pt>
                <c:pt idx="5">
                  <c:v>2.1266993555738218</c:v>
                </c:pt>
                <c:pt idx="6">
                  <c:v>3.7453098110603897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F6-46F5-BAF3-0E6C41A277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12075808"/>
        <c:axId val="812069568"/>
      </c:barChart>
      <c:lineChart>
        <c:grouping val="standard"/>
        <c:varyColors val="0"/>
        <c:ser>
          <c:idx val="2"/>
          <c:order val="2"/>
          <c:tx>
            <c:strRef>
              <c:f>GDP_2080_81!$R$37:$S$37</c:f>
              <c:strCache>
                <c:ptCount val="2"/>
                <c:pt idx="0">
                  <c:v>Gross Domestic Product  (GDP) at basic prices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GDP_2080_81!$T$34:$Z$34</c:f>
              <c:strCache>
                <c:ptCount val="7"/>
                <c:pt idx="0">
                  <c:v>2017/18</c:v>
                </c:pt>
                <c:pt idx="1">
                  <c:v>2018/19</c:v>
                </c:pt>
                <c:pt idx="2">
                  <c:v>2019/20</c:v>
                </c:pt>
                <c:pt idx="3">
                  <c:v>2020/21</c:v>
                </c:pt>
                <c:pt idx="4">
                  <c:v>2021/22</c:v>
                </c:pt>
                <c:pt idx="5">
                  <c:v>2022/23</c:v>
                </c:pt>
                <c:pt idx="6">
                  <c:v>2023/24</c:v>
                </c:pt>
              </c:strCache>
            </c:strRef>
          </c:cat>
          <c:val>
            <c:numRef>
              <c:f>GDP_2080_81!$T$37:$Z$37</c:f>
              <c:numCache>
                <c:formatCode>0.00</c:formatCode>
                <c:ptCount val="7"/>
                <c:pt idx="0">
                  <c:v>7.3732249985143312</c:v>
                </c:pt>
                <c:pt idx="1">
                  <c:v>6.3858874966148935</c:v>
                </c:pt>
                <c:pt idx="2">
                  <c:v>-2.4232972041280241</c:v>
                </c:pt>
                <c:pt idx="3">
                  <c:v>4.4869445374013006</c:v>
                </c:pt>
                <c:pt idx="4">
                  <c:v>5.2769976384691901</c:v>
                </c:pt>
                <c:pt idx="5">
                  <c:v>2.3125884526589919</c:v>
                </c:pt>
                <c:pt idx="6">
                  <c:v>3.5396594018179282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8F6-46F5-BAF3-0E6C41A277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2075808"/>
        <c:axId val="812069568"/>
      </c:lineChart>
      <c:catAx>
        <c:axId val="812075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069568"/>
        <c:crosses val="autoZero"/>
        <c:auto val="1"/>
        <c:lblAlgn val="ctr"/>
        <c:lblOffset val="100"/>
        <c:noMultiLvlLbl val="0"/>
      </c:catAx>
      <c:valAx>
        <c:axId val="812069568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075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GDP_2080_81!$AC$272</c:f>
              <c:strCache>
                <c:ptCount val="1"/>
                <c:pt idx="0">
                  <c:v>Primary Sector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83-407E-A2FE-233165B0074F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383-407E-A2FE-233165B0074F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383-407E-A2FE-233165B0074F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383-407E-A2FE-233165B007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GDP_2080_81!$AD$271:$AG$271</c:f>
              <c:strCache>
                <c:ptCount val="4"/>
                <c:pt idx="0">
                  <c:v>2020/21</c:v>
                </c:pt>
                <c:pt idx="1">
                  <c:v>2021/22</c:v>
                </c:pt>
                <c:pt idx="2">
                  <c:v>2022/23</c:v>
                </c:pt>
                <c:pt idx="3">
                  <c:v>2023/24</c:v>
                </c:pt>
              </c:strCache>
            </c:strRef>
          </c:cat>
          <c:val>
            <c:numRef>
              <c:f>GDP_2080_81!$AD$272:$AG$272</c:f>
              <c:numCache>
                <c:formatCode>0.0</c:formatCode>
                <c:ptCount val="4"/>
                <c:pt idx="0">
                  <c:v>2.8900011005056672</c:v>
                </c:pt>
                <c:pt idx="1">
                  <c:v>2.5031775765276709</c:v>
                </c:pt>
                <c:pt idx="2">
                  <c:v>2.7177944122338054</c:v>
                </c:pt>
                <c:pt idx="3">
                  <c:v>3.0276059973781337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83-407E-A2FE-233165B0074F}"/>
            </c:ext>
          </c:extLst>
        </c:ser>
        <c:ser>
          <c:idx val="1"/>
          <c:order val="1"/>
          <c:tx>
            <c:strRef>
              <c:f>GDP_2080_81!$AC$273</c:f>
              <c:strCache>
                <c:ptCount val="1"/>
                <c:pt idx="0">
                  <c:v>Secondary Sector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GDP_2080_81!$AD$271:$AG$271</c:f>
              <c:strCache>
                <c:ptCount val="4"/>
                <c:pt idx="0">
                  <c:v>2020/21</c:v>
                </c:pt>
                <c:pt idx="1">
                  <c:v>2021/22</c:v>
                </c:pt>
                <c:pt idx="2">
                  <c:v>2022/23</c:v>
                </c:pt>
                <c:pt idx="3">
                  <c:v>2023/24</c:v>
                </c:pt>
              </c:strCache>
            </c:strRef>
          </c:cat>
          <c:val>
            <c:numRef>
              <c:f>GDP_2080_81!$AD$273:$AG$273</c:f>
              <c:numCache>
                <c:formatCode>0.0</c:formatCode>
                <c:ptCount val="4"/>
                <c:pt idx="0">
                  <c:v>7.0582614818466309</c:v>
                </c:pt>
                <c:pt idx="1">
                  <c:v>10.793630970816064</c:v>
                </c:pt>
                <c:pt idx="2">
                  <c:v>1.397205849826292</c:v>
                </c:pt>
                <c:pt idx="3">
                  <c:v>1.2035689067264428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83-407E-A2FE-233165B0074F}"/>
            </c:ext>
          </c:extLst>
        </c:ser>
        <c:ser>
          <c:idx val="2"/>
          <c:order val="2"/>
          <c:tx>
            <c:strRef>
              <c:f>GDP_2080_81!$AC$274</c:f>
              <c:strCache>
                <c:ptCount val="1"/>
                <c:pt idx="0">
                  <c:v>Tertiary Sector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GDP_2080_81!$AD$271:$AG$271</c:f>
              <c:strCache>
                <c:ptCount val="4"/>
                <c:pt idx="0">
                  <c:v>2020/21</c:v>
                </c:pt>
                <c:pt idx="1">
                  <c:v>2021/22</c:v>
                </c:pt>
                <c:pt idx="2">
                  <c:v>2022/23</c:v>
                </c:pt>
                <c:pt idx="3">
                  <c:v>2023/24</c:v>
                </c:pt>
              </c:strCache>
            </c:strRef>
          </c:cat>
          <c:val>
            <c:numRef>
              <c:f>GDP_2080_81!$AD$274:$AG$274</c:f>
              <c:numCache>
                <c:formatCode>0.0</c:formatCode>
                <c:ptCount val="4"/>
                <c:pt idx="0">
                  <c:v>4.7106678830495792</c:v>
                </c:pt>
                <c:pt idx="1">
                  <c:v>5.3170247753816646</c:v>
                </c:pt>
                <c:pt idx="2">
                  <c:v>2.3567716350172394</c:v>
                </c:pt>
                <c:pt idx="3">
                  <c:v>4.5043088751820015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83-407E-A2FE-233165B007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811489824"/>
        <c:axId val="811502304"/>
      </c:barChart>
      <c:catAx>
        <c:axId val="811489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1502304"/>
        <c:crosses val="autoZero"/>
        <c:auto val="1"/>
        <c:lblAlgn val="ctr"/>
        <c:lblOffset val="100"/>
        <c:noMultiLvlLbl val="0"/>
      </c:catAx>
      <c:valAx>
        <c:axId val="811502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1489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9514601215388618"/>
          <c:y val="3.2916137498941664E-2"/>
          <c:w val="0.37427242202832756"/>
          <c:h val="0.316546228092456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492006680983065E-2"/>
          <c:y val="4.7987232528137365E-2"/>
          <c:w val="0.90394989262705783"/>
          <c:h val="0.7834905912184705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GDP_2080_81!$R$294</c:f>
              <c:strCache>
                <c:ptCount val="1"/>
                <c:pt idx="0">
                  <c:v>Primary Sector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GDP_2080_81!$S$293:$Y$293</c:f>
              <c:strCache>
                <c:ptCount val="7"/>
                <c:pt idx="0">
                  <c:v>2017/18</c:v>
                </c:pt>
                <c:pt idx="1">
                  <c:v>2018/19</c:v>
                </c:pt>
                <c:pt idx="2">
                  <c:v>2019/20</c:v>
                </c:pt>
                <c:pt idx="3">
                  <c:v>2020/21</c:v>
                </c:pt>
                <c:pt idx="4">
                  <c:v>2021/22</c:v>
                </c:pt>
                <c:pt idx="5">
                  <c:v>2022/23</c:v>
                </c:pt>
                <c:pt idx="6">
                  <c:v>2023/24</c:v>
                </c:pt>
              </c:strCache>
            </c:strRef>
          </c:cat>
          <c:val>
            <c:numRef>
              <c:f>GDP_2080_81!$S$294:$Y$294</c:f>
              <c:numCache>
                <c:formatCode>0.0_);[Red]\(0.0\)</c:formatCode>
                <c:ptCount val="7"/>
                <c:pt idx="0">
                  <c:v>26.247716186068555</c:v>
                </c:pt>
                <c:pt idx="1">
                  <c:v>25.57639319198492</c:v>
                </c:pt>
                <c:pt idx="2">
                  <c:v>25.753377532443338</c:v>
                </c:pt>
                <c:pt idx="3">
                  <c:v>26.351566161480005</c:v>
                </c:pt>
                <c:pt idx="4">
                  <c:v>25.00171760230462</c:v>
                </c:pt>
                <c:pt idx="5">
                  <c:v>24.422203700254954</c:v>
                </c:pt>
                <c:pt idx="6">
                  <c:v>24.563289009833287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7A-4158-8514-3B5DBC6D233E}"/>
            </c:ext>
          </c:extLst>
        </c:ser>
        <c:ser>
          <c:idx val="1"/>
          <c:order val="1"/>
          <c:tx>
            <c:strRef>
              <c:f>GDP_2080_81!$R$295</c:f>
              <c:strCache>
                <c:ptCount val="1"/>
                <c:pt idx="0">
                  <c:v>Secondary Sector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GDP_2080_81!$S$293:$Y$293</c:f>
              <c:strCache>
                <c:ptCount val="7"/>
                <c:pt idx="0">
                  <c:v>2017/18</c:v>
                </c:pt>
                <c:pt idx="1">
                  <c:v>2018/19</c:v>
                </c:pt>
                <c:pt idx="2">
                  <c:v>2019/20</c:v>
                </c:pt>
                <c:pt idx="3">
                  <c:v>2020/21</c:v>
                </c:pt>
                <c:pt idx="4">
                  <c:v>2021/22</c:v>
                </c:pt>
                <c:pt idx="5">
                  <c:v>2022/23</c:v>
                </c:pt>
                <c:pt idx="6">
                  <c:v>2023/24</c:v>
                </c:pt>
              </c:strCache>
            </c:strRef>
          </c:cat>
          <c:val>
            <c:numRef>
              <c:f>GDP_2080_81!$S$295:$Y$295</c:f>
              <c:numCache>
                <c:formatCode>0.0_);[Red]\(0.0\)</c:formatCode>
                <c:ptCount val="7"/>
                <c:pt idx="0">
                  <c:v>14.538514731955043</c:v>
                </c:pt>
                <c:pt idx="1">
                  <c:v>14.362813033834406</c:v>
                </c:pt>
                <c:pt idx="2">
                  <c:v>13.068062025953308</c:v>
                </c:pt>
                <c:pt idx="3">
                  <c:v>13.265547575231388</c:v>
                </c:pt>
                <c:pt idx="4">
                  <c:v>13.697236784477482</c:v>
                </c:pt>
                <c:pt idx="5">
                  <c:v>13.097154904146116</c:v>
                </c:pt>
                <c:pt idx="6">
                  <c:v>12.532442383423909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7A-4158-8514-3B5DBC6D233E}"/>
            </c:ext>
          </c:extLst>
        </c:ser>
        <c:ser>
          <c:idx val="2"/>
          <c:order val="2"/>
          <c:tx>
            <c:strRef>
              <c:f>GDP_2080_81!$R$296</c:f>
              <c:strCache>
                <c:ptCount val="1"/>
                <c:pt idx="0">
                  <c:v>Tertiary Sector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GDP_2080_81!$S$293:$Y$293</c:f>
              <c:strCache>
                <c:ptCount val="7"/>
                <c:pt idx="0">
                  <c:v>2017/18</c:v>
                </c:pt>
                <c:pt idx="1">
                  <c:v>2018/19</c:v>
                </c:pt>
                <c:pt idx="2">
                  <c:v>2019/20</c:v>
                </c:pt>
                <c:pt idx="3">
                  <c:v>2020/21</c:v>
                </c:pt>
                <c:pt idx="4">
                  <c:v>2021/22</c:v>
                </c:pt>
                <c:pt idx="5">
                  <c:v>2022/23</c:v>
                </c:pt>
                <c:pt idx="6">
                  <c:v>2023/24</c:v>
                </c:pt>
              </c:strCache>
            </c:strRef>
          </c:cat>
          <c:val>
            <c:numRef>
              <c:f>GDP_2080_81!$S$296:$Y$296</c:f>
              <c:numCache>
                <c:formatCode>0.0_);[Red]\(0.0\)</c:formatCode>
                <c:ptCount val="7"/>
                <c:pt idx="0">
                  <c:v>59.213769081976423</c:v>
                </c:pt>
                <c:pt idx="1">
                  <c:v>60.060793774180667</c:v>
                </c:pt>
                <c:pt idx="2">
                  <c:v>61.178560441603338</c:v>
                </c:pt>
                <c:pt idx="3">
                  <c:v>60.38288626328859</c:v>
                </c:pt>
                <c:pt idx="4">
                  <c:v>61.301045613217923</c:v>
                </c:pt>
                <c:pt idx="5">
                  <c:v>62.480641395598937</c:v>
                </c:pt>
                <c:pt idx="6">
                  <c:v>62.904268606742789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7A-4158-8514-3B5DBC6D23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11492704"/>
        <c:axId val="811491264"/>
      </c:barChart>
      <c:catAx>
        <c:axId val="81149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1491264"/>
        <c:crosses val="autoZero"/>
        <c:auto val="1"/>
        <c:lblAlgn val="ctr"/>
        <c:lblOffset val="100"/>
        <c:noMultiLvlLbl val="0"/>
      </c:catAx>
      <c:valAx>
        <c:axId val="8114912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);[Red]\(0.0\)" sourceLinked="1"/>
        <c:majorTickMark val="none"/>
        <c:minorTickMark val="none"/>
        <c:tickLblPos val="nextTo"/>
        <c:crossAx val="811492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927143990722089"/>
          <c:y val="1.599670803861386E-2"/>
          <c:w val="0.74796862601477143"/>
          <c:h val="9.6997692098832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output 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2021/22</c:v>
                </c:pt>
                <c:pt idx="1">
                  <c:v>2022/23</c:v>
                </c:pt>
                <c:pt idx="2">
                  <c:v>2023/24</c:v>
                </c:pt>
              </c:strCache>
            </c:strRef>
          </c:cat>
          <c:val>
            <c:numRef>
              <c:f>Sheet1!$B$2:$D$2</c:f>
              <c:numCache>
                <c:formatCode>#,##0</c:formatCode>
                <c:ptCount val="3"/>
                <c:pt idx="0">
                  <c:v>7392.2080575409982</c:v>
                </c:pt>
                <c:pt idx="1">
                  <c:v>8217.5000314303143</c:v>
                </c:pt>
                <c:pt idx="2">
                  <c:v>8752.6435938166051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CA-4E2D-97CA-0FF7C721817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IC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2021/22</c:v>
                </c:pt>
                <c:pt idx="1">
                  <c:v>2022/23</c:v>
                </c:pt>
                <c:pt idx="2">
                  <c:v>2023/24</c:v>
                </c:pt>
              </c:strCache>
            </c:strRef>
          </c:cat>
          <c:val>
            <c:numRef>
              <c:f>Sheet1!$B$3:$D$3</c:f>
              <c:numCache>
                <c:formatCode>#,##0</c:formatCode>
                <c:ptCount val="3"/>
                <c:pt idx="0">
                  <c:v>3136.2234245420736</c:v>
                </c:pt>
                <c:pt idx="1">
                  <c:v>3478.5593383636933</c:v>
                </c:pt>
                <c:pt idx="2">
                  <c:v>3702.5512765126514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CA-4E2D-97CA-0FF7C721817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GDP at basic price 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2021/22</c:v>
                </c:pt>
                <c:pt idx="1">
                  <c:v>2022/23</c:v>
                </c:pt>
                <c:pt idx="2">
                  <c:v>2023/24</c:v>
                </c:pt>
              </c:strCache>
            </c:strRef>
          </c:cat>
          <c:val>
            <c:numRef>
              <c:f>Sheet1!$B$4:$D$4</c:f>
              <c:numCache>
                <c:formatCode>#,##0</c:formatCode>
                <c:ptCount val="3"/>
                <c:pt idx="0">
                  <c:v>4255.9846329989232</c:v>
                </c:pt>
                <c:pt idx="1">
                  <c:v>4738.9406930666191</c:v>
                </c:pt>
                <c:pt idx="2">
                  <c:v>5050.0923173039546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CA-4E2D-97CA-0FF7C7218172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GDP at purchaser's price 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2021/22</c:v>
                </c:pt>
                <c:pt idx="1">
                  <c:v>2022/23</c:v>
                </c:pt>
                <c:pt idx="2">
                  <c:v>2023/24</c:v>
                </c:pt>
              </c:strCache>
            </c:strRef>
          </c:cat>
          <c:val>
            <c:numRef>
              <c:f>Sheet1!$B$5:$D$5</c:f>
              <c:numCache>
                <c:formatCode>#,##0</c:formatCode>
                <c:ptCount val="3"/>
                <c:pt idx="0">
                  <c:v>4976.5576957059375</c:v>
                </c:pt>
                <c:pt idx="1">
                  <c:v>5348.5276376383345</c:v>
                </c:pt>
                <c:pt idx="2">
                  <c:v>5704.8443761013987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CA-4E2D-97CA-0FF7C72181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811497024"/>
        <c:axId val="811493184"/>
      </c:barChart>
      <c:catAx>
        <c:axId val="81149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1493184"/>
        <c:crosses val="autoZero"/>
        <c:auto val="1"/>
        <c:lblAlgn val="ctr"/>
        <c:lblOffset val="100"/>
        <c:noMultiLvlLbl val="0"/>
      </c:catAx>
      <c:valAx>
        <c:axId val="8114931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81149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GDP_2080_81!$S$328</c:f>
              <c:strCache>
                <c:ptCount val="1"/>
                <c:pt idx="0">
                  <c:v>Share of industries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4680-4D82-8095-47C11039EE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GDP_2080_81!$R$329:$R$346</c:f>
              <c:strCache>
                <c:ptCount val="18"/>
                <c:pt idx="0">
                  <c:v>Agriculture, forestry and fishing</c:v>
                </c:pt>
                <c:pt idx="1">
                  <c:v>Mining and quarrying</c:v>
                </c:pt>
                <c:pt idx="2">
                  <c:v>Manufacturing</c:v>
                </c:pt>
                <c:pt idx="3">
                  <c:v>Electricity and gas</c:v>
                </c:pt>
                <c:pt idx="4">
                  <c:v>Water supply; sewerage and waste management </c:v>
                </c:pt>
                <c:pt idx="5">
                  <c:v>Construction</c:v>
                </c:pt>
                <c:pt idx="6">
                  <c:v>Wholesale and retail trade; repair of motor vehicles and motorcycles</c:v>
                </c:pt>
                <c:pt idx="7">
                  <c:v>Transportation and storage</c:v>
                </c:pt>
                <c:pt idx="8">
                  <c:v>Accommodation and food service activities</c:v>
                </c:pt>
                <c:pt idx="9">
                  <c:v>Information and communication</c:v>
                </c:pt>
                <c:pt idx="10">
                  <c:v>Financial and insurance activities</c:v>
                </c:pt>
                <c:pt idx="11">
                  <c:v>Real estate activities</c:v>
                </c:pt>
                <c:pt idx="12">
                  <c:v>Professional, scientific and technical activities</c:v>
                </c:pt>
                <c:pt idx="13">
                  <c:v>Administrative and support service activities</c:v>
                </c:pt>
                <c:pt idx="14">
                  <c:v>Public administration and defence; compulsory social security</c:v>
                </c:pt>
                <c:pt idx="15">
                  <c:v>Education</c:v>
                </c:pt>
                <c:pt idx="16">
                  <c:v>Human health and social work activities</c:v>
                </c:pt>
                <c:pt idx="17">
                  <c:v>Other Services</c:v>
                </c:pt>
              </c:strCache>
            </c:strRef>
          </c:cat>
          <c:val>
            <c:numRef>
              <c:f>GDP_2080_81!$S$329:$S$346</c:f>
              <c:numCache>
                <c:formatCode>0.00</c:formatCode>
                <c:ptCount val="18"/>
                <c:pt idx="0">
                  <c:v>24.091591455469651</c:v>
                </c:pt>
                <c:pt idx="1">
                  <c:v>0.47169755436363414</c:v>
                </c:pt>
                <c:pt idx="2">
                  <c:v>4.8719154798203652</c:v>
                </c:pt>
                <c:pt idx="3">
                  <c:v>1.810479623284563</c:v>
                </c:pt>
                <c:pt idx="4">
                  <c:v>0.443968031915145</c:v>
                </c:pt>
                <c:pt idx="5">
                  <c:v>5.4060792484038336</c:v>
                </c:pt>
                <c:pt idx="6">
                  <c:v>13.836877096019453</c:v>
                </c:pt>
                <c:pt idx="7">
                  <c:v>7.2807882140672593</c:v>
                </c:pt>
                <c:pt idx="8">
                  <c:v>2.4222483543391902</c:v>
                </c:pt>
                <c:pt idx="9">
                  <c:v>1.9407659455376667</c:v>
                </c:pt>
                <c:pt idx="10">
                  <c:v>6.818587428112906</c:v>
                </c:pt>
                <c:pt idx="11">
                  <c:v>8.3264203658661682</c:v>
                </c:pt>
                <c:pt idx="12">
                  <c:v>0.98840300761466904</c:v>
                </c:pt>
                <c:pt idx="13">
                  <c:v>0.71344676076861946</c:v>
                </c:pt>
                <c:pt idx="14">
                  <c:v>9.6312498052478368</c:v>
                </c:pt>
                <c:pt idx="15">
                  <c:v>8.5035768350933658</c:v>
                </c:pt>
                <c:pt idx="16">
                  <c:v>1.8670718934755834</c:v>
                </c:pt>
                <c:pt idx="17">
                  <c:v>0.57483290060008008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E3-44BB-ADC4-7FDA3F5079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1959612272"/>
        <c:axId val="1959613712"/>
      </c:barChart>
      <c:catAx>
        <c:axId val="1959612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9613712"/>
        <c:crosses val="autoZero"/>
        <c:auto val="1"/>
        <c:lblAlgn val="ctr"/>
        <c:lblOffset val="100"/>
        <c:noMultiLvlLbl val="0"/>
      </c:catAx>
      <c:valAx>
        <c:axId val="1959613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961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353727743491522"/>
          <c:y val="9.0615214046520051E-2"/>
          <c:w val="0.75089829987467782"/>
          <c:h val="0.799416058394160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Sheet6!$B$1</c:f>
              <c:strCache>
                <c:ptCount val="1"/>
                <c:pt idx="0">
                  <c:v>In millions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3CE-4D62-9732-186F769A42D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3CE-4D62-9732-186F769A42D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3CE-4D62-9732-186F769A42D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3CE-4D62-9732-186F769A42D2}"/>
              </c:ext>
            </c:extLst>
          </c:dPt>
          <c:dPt>
            <c:idx val="4"/>
            <c:invertIfNegative val="0"/>
            <c:bubble3D val="0"/>
            <c:spPr>
              <a:solidFill>
                <a:srgbClr val="F79646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3CE-4D62-9732-186F769A42D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3CE-4D62-9732-186F769A42D2}"/>
              </c:ext>
            </c:extLst>
          </c:dPt>
          <c:dPt>
            <c:idx val="6"/>
            <c:invertIfNegative val="0"/>
            <c:bubble3D val="0"/>
            <c:spPr>
              <a:solidFill>
                <a:srgbClr val="4F81B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3CE-4D62-9732-186F769A42D2}"/>
              </c:ext>
            </c:extLst>
          </c:dPt>
          <c:dPt>
            <c:idx val="7"/>
            <c:invertIfNegative val="0"/>
            <c:bubble3D val="0"/>
            <c:spPr>
              <a:solidFill>
                <a:srgbClr val="F79646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3CE-4D62-9732-186F769A42D2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3CE-4D62-9732-186F769A42D2}"/>
              </c:ext>
            </c:extLst>
          </c:dPt>
          <c:dLbls>
            <c:dLbl>
              <c:idx val="5"/>
              <c:layout>
                <c:manualLayout>
                  <c:x val="-1.1454753722794959E-2"/>
                  <c:y val="2.0855057351407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3CE-4D62-9732-186F769A42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Sheet6!$A$2:$A$10</c:f>
              <c:strCache>
                <c:ptCount val="7"/>
                <c:pt idx="0">
                  <c:v>                                Final Consumption</c:v>
                </c:pt>
                <c:pt idx="3">
                  <c:v>                          Capital Formation </c:v>
                </c:pt>
                <c:pt idx="6">
                  <c:v>                                        Net Export</c:v>
                </c:pt>
              </c:strCache>
            </c:strRef>
          </c:cat>
          <c:val>
            <c:numRef>
              <c:f>Sheet6!$B$2:$B$10</c:f>
              <c:numCache>
                <c:formatCode>0.0</c:formatCode>
                <c:ptCount val="9"/>
                <c:pt idx="0">
                  <c:v>4804.0749573983594</c:v>
                </c:pt>
                <c:pt idx="1">
                  <c:v>466.31244016533896</c:v>
                </c:pt>
                <c:pt idx="2">
                  <c:v>5270.387397563698</c:v>
                </c:pt>
                <c:pt idx="3">
                  <c:v>1394.90565918524</c:v>
                </c:pt>
                <c:pt idx="4">
                  <c:v>346.57304802767601</c:v>
                </c:pt>
                <c:pt idx="5">
                  <c:v>1741.4787072129161</c:v>
                </c:pt>
                <c:pt idx="6">
                  <c:v>1922.32281153142</c:v>
                </c:pt>
                <c:pt idx="7">
                  <c:v>453.083333201252</c:v>
                </c:pt>
                <c:pt idx="8">
                  <c:v>-1469.2394783301679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3CE-4D62-9732-186F769A42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overlap val="-100"/>
        <c:axId val="2000166384"/>
        <c:axId val="2000163504"/>
      </c:barChart>
      <c:catAx>
        <c:axId val="2000166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0163504"/>
        <c:crossesAt val="0"/>
        <c:auto val="1"/>
        <c:lblAlgn val="ctr"/>
        <c:lblOffset val="100"/>
        <c:noMultiLvlLbl val="0"/>
      </c:catAx>
      <c:valAx>
        <c:axId val="2000163504"/>
        <c:scaling>
          <c:orientation val="minMax"/>
          <c:max val="5300"/>
          <c:min val="-1700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0166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ysClr val="window" lastClr="FFFFFF"/>
    </a:solidFill>
    <a:ln>
      <a:noFill/>
    </a:ln>
    <a:effectLst/>
  </c:spPr>
  <c:txPr>
    <a:bodyPr/>
    <a:lstStyle/>
    <a:p>
      <a:pPr>
        <a:defRPr sz="1600" b="1"/>
      </a:pPr>
      <a:endParaRPr lang="en-US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666666666666666E-2"/>
          <c:y val="0"/>
          <c:w val="0.63300393700787405"/>
          <c:h val="0.94086021505376349"/>
        </c:manualLayout>
      </c:layout>
      <c:pie3DChart>
        <c:varyColors val="1"/>
        <c:ser>
          <c:idx val="0"/>
          <c:order val="0"/>
          <c:explosion val="6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53D-4186-AEDC-8900302E5CA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53D-4186-AEDC-8900302E5CA9}"/>
              </c:ext>
            </c:extLst>
          </c:dPt>
          <c:dPt>
            <c:idx val="2"/>
            <c:bubble3D val="0"/>
            <c:explosion val="19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53D-4186-AEDC-8900302E5CA9}"/>
              </c:ext>
            </c:extLst>
          </c:dPt>
          <c:dPt>
            <c:idx val="3"/>
            <c:bubble3D val="0"/>
            <c:explosion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53D-4186-AEDC-8900302E5CA9}"/>
              </c:ext>
            </c:extLst>
          </c:dPt>
          <c:dPt>
            <c:idx val="4"/>
            <c:bubble3D val="0"/>
            <c:explosion val="12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B53D-4186-AEDC-8900302E5CA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B53D-4186-AEDC-8900302E5CA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Sheet3!$E$5:$E$10</c:f>
              <c:strCache>
                <c:ptCount val="6"/>
                <c:pt idx="0">
                  <c:v>Government collective Consumption</c:v>
                </c:pt>
                <c:pt idx="1">
                  <c:v>Government individual Consumption </c:v>
                </c:pt>
                <c:pt idx="2">
                  <c:v>Private food</c:v>
                </c:pt>
                <c:pt idx="3">
                  <c:v>Private non-food</c:v>
                </c:pt>
                <c:pt idx="4">
                  <c:v>Private services</c:v>
                </c:pt>
                <c:pt idx="5">
                  <c:v>Nonprofit institutions serving households</c:v>
                </c:pt>
              </c:strCache>
            </c:strRef>
          </c:cat>
          <c:val>
            <c:numRef>
              <c:f>Sheet3!$F$5:$F$10</c:f>
              <c:numCache>
                <c:formatCode>General</c:formatCode>
                <c:ptCount val="6"/>
                <c:pt idx="0">
                  <c:v>289417.17850367667</c:v>
                </c:pt>
                <c:pt idx="1">
                  <c:v>69585.301010797004</c:v>
                </c:pt>
                <c:pt idx="2">
                  <c:v>2334557.0046280329</c:v>
                </c:pt>
                <c:pt idx="3">
                  <c:v>886553.05753183435</c:v>
                </c:pt>
                <c:pt idx="4">
                  <c:v>1582964.8952384968</c:v>
                </c:pt>
                <c:pt idx="5">
                  <c:v>107309.96065086489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53D-4186-AEDC-8900302E5CA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0.12829</cdr:x>
      <cdr:y>0.05631</cdr:y>
    </cdr:from>
    <cdr:to>
      <cdr:x>0.26117</cdr:x>
      <cdr:y>0.11262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97FE631-D968-183D-EF09-AE1C2DB5ECA9}"/>
            </a:ext>
          </a:extLst>
        </cdr:cNvPr>
        <cdr:cNvSpPr txBox="1"/>
      </cdr:nvSpPr>
      <cdr:spPr>
        <a:xfrm xmlns:a="http://schemas.openxmlformats.org/drawingml/2006/main">
          <a:off x="711200" y="171450"/>
          <a:ext cx="736600" cy="1714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0.12251</cdr:x>
      <cdr:y>0.27869</cdr:y>
    </cdr:from>
    <cdr:to>
      <cdr:x>0.30841</cdr:x>
      <cdr:y>0.35493</cdr:y>
    </cdr:to>
    <cdr:sp macro="" textlink="">
      <cdr:nvSpPr>
        <cdr:cNvPr id="3" name="Callout: Line 2">
          <a:extLst xmlns:a="http://schemas.openxmlformats.org/drawingml/2006/main">
            <a:ext uri="{FF2B5EF4-FFF2-40B4-BE49-F238E27FC236}">
              <a16:creationId xmlns:a16="http://schemas.microsoft.com/office/drawing/2014/main" id="{CA8222AB-F2A0-96F9-4004-65EB019F8E92}"/>
            </a:ext>
          </a:extLst>
        </cdr:cNvPr>
        <cdr:cNvSpPr/>
      </cdr:nvSpPr>
      <cdr:spPr>
        <a:xfrm xmlns:a="http://schemas.openxmlformats.org/drawingml/2006/main">
          <a:off x="1106424" y="1295400"/>
          <a:ext cx="1678936" cy="354397"/>
        </a:xfrm>
        <a:prstGeom xmlns:a="http://schemas.openxmlformats.org/drawingml/2006/main" prst="borderCallout1">
          <a:avLst>
            <a:gd name="adj1" fmla="val 115809"/>
            <a:gd name="adj2" fmla="val 49048"/>
            <a:gd name="adj3" fmla="val 84556"/>
            <a:gd name="adj4" fmla="val 21242"/>
          </a:avLst>
        </a:prstGeom>
        <a:solidFill xmlns:a="http://schemas.openxmlformats.org/drawingml/2006/main">
          <a:schemeClr val="accent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b="1" dirty="0">
              <a:solidFill>
                <a:schemeClr val="bg1"/>
              </a:solidFill>
            </a:rPr>
            <a:t>Private consumption</a:t>
          </a:r>
        </a:p>
      </cdr:txBody>
    </cdr:sp>
  </cdr:relSizeAnchor>
  <cdr:relSizeAnchor xmlns:cdr="http://schemas.openxmlformats.org/drawingml/2006/chartDrawing">
    <cdr:from>
      <cdr:x>0.41961</cdr:x>
      <cdr:y>0</cdr:y>
    </cdr:from>
    <cdr:to>
      <cdr:x>0.58039</cdr:x>
      <cdr:y>0.06264</cdr:y>
    </cdr:to>
    <cdr:sp macro="" textlink="">
      <cdr:nvSpPr>
        <cdr:cNvPr id="8" name="Callout: Line 7">
          <a:extLst xmlns:a="http://schemas.openxmlformats.org/drawingml/2006/main">
            <a:ext uri="{FF2B5EF4-FFF2-40B4-BE49-F238E27FC236}">
              <a16:creationId xmlns:a16="http://schemas.microsoft.com/office/drawing/2014/main" id="{DB43C9EF-81B6-8326-A06A-E24AF90E6772}"/>
            </a:ext>
          </a:extLst>
        </cdr:cNvPr>
        <cdr:cNvSpPr/>
      </cdr:nvSpPr>
      <cdr:spPr>
        <a:xfrm xmlns:a="http://schemas.openxmlformats.org/drawingml/2006/main">
          <a:off x="3549186" y="0"/>
          <a:ext cx="1359828" cy="276845"/>
        </a:xfrm>
        <a:prstGeom xmlns:a="http://schemas.openxmlformats.org/drawingml/2006/main" prst="borderCallout1">
          <a:avLst>
            <a:gd name="adj1" fmla="val 35991"/>
            <a:gd name="adj2" fmla="val 256"/>
            <a:gd name="adj3" fmla="val 90939"/>
            <a:gd name="adj4" fmla="val -21072"/>
          </a:avLst>
        </a:prstGeom>
        <a:solidFill xmlns:a="http://schemas.openxmlformats.org/drawingml/2006/main">
          <a:srgbClr val="92D050"/>
        </a:solidFill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b="1" dirty="0">
              <a:solidFill>
                <a:schemeClr val="bg1"/>
              </a:solidFill>
            </a:rPr>
            <a:t>Total</a:t>
          </a:r>
          <a:r>
            <a:rPr lang="en-US" b="1" baseline="0" dirty="0">
              <a:solidFill>
                <a:schemeClr val="bg1"/>
              </a:solidFill>
            </a:rPr>
            <a:t> consumption</a:t>
          </a:r>
          <a:endParaRPr lang="en-US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0.69551</cdr:x>
      <cdr:y>0.28803</cdr:y>
    </cdr:from>
    <cdr:to>
      <cdr:x>0.7856</cdr:x>
      <cdr:y>0.34941</cdr:y>
    </cdr:to>
    <cdr:sp macro="" textlink="">
      <cdr:nvSpPr>
        <cdr:cNvPr id="9" name="Callout: Line 8">
          <a:extLst xmlns:a="http://schemas.openxmlformats.org/drawingml/2006/main">
            <a:ext uri="{FF2B5EF4-FFF2-40B4-BE49-F238E27FC236}">
              <a16:creationId xmlns:a16="http://schemas.microsoft.com/office/drawing/2014/main" id="{6E9268C1-43E2-EB29-632A-8AAB17FF022D}"/>
            </a:ext>
          </a:extLst>
        </cdr:cNvPr>
        <cdr:cNvSpPr/>
      </cdr:nvSpPr>
      <cdr:spPr>
        <a:xfrm xmlns:a="http://schemas.openxmlformats.org/drawingml/2006/main">
          <a:off x="5882800" y="1272970"/>
          <a:ext cx="762000" cy="271272"/>
        </a:xfrm>
        <a:prstGeom xmlns:a="http://schemas.openxmlformats.org/drawingml/2006/main" prst="borderCallout1">
          <a:avLst>
            <a:gd name="adj1" fmla="val 96913"/>
            <a:gd name="adj2" fmla="val 20116"/>
            <a:gd name="adj3" fmla="val 223404"/>
            <a:gd name="adj4" fmla="val -26525"/>
          </a:avLst>
        </a:prstGeom>
        <a:solidFill xmlns:a="http://schemas.openxmlformats.org/drawingml/2006/main">
          <a:schemeClr val="accent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>
              <a:solidFill>
                <a:schemeClr val="bg1"/>
              </a:solidFill>
            </a:rPr>
            <a:t>Imports</a:t>
          </a:r>
          <a:endParaRPr lang="en-US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0.88111</cdr:x>
      <cdr:y>0.60345</cdr:y>
    </cdr:from>
    <cdr:to>
      <cdr:x>1</cdr:x>
      <cdr:y>0.65294</cdr:y>
    </cdr:to>
    <cdr:sp macro="" textlink="">
      <cdr:nvSpPr>
        <cdr:cNvPr id="10" name="Callout: Line 9">
          <a:extLst xmlns:a="http://schemas.openxmlformats.org/drawingml/2006/main">
            <a:ext uri="{FF2B5EF4-FFF2-40B4-BE49-F238E27FC236}">
              <a16:creationId xmlns:a16="http://schemas.microsoft.com/office/drawing/2014/main" id="{8721C151-A986-6CE2-9A76-4629198AF5BE}"/>
            </a:ext>
          </a:extLst>
        </cdr:cNvPr>
        <cdr:cNvSpPr/>
      </cdr:nvSpPr>
      <cdr:spPr>
        <a:xfrm xmlns:a="http://schemas.openxmlformats.org/drawingml/2006/main">
          <a:off x="7452618" y="2667000"/>
          <a:ext cx="1005582" cy="218746"/>
        </a:xfrm>
        <a:prstGeom xmlns:a="http://schemas.openxmlformats.org/drawingml/2006/main" prst="borderCallout1">
          <a:avLst>
            <a:gd name="adj1" fmla="val -9048"/>
            <a:gd name="adj2" fmla="val 55316"/>
            <a:gd name="adj3" fmla="val 352341"/>
            <a:gd name="adj4" fmla="val 3863"/>
          </a:avLst>
        </a:prstGeom>
        <a:solidFill xmlns:a="http://schemas.openxmlformats.org/drawingml/2006/main">
          <a:srgbClr val="92D050"/>
        </a:solidFill>
        <a:ln xmlns:a="http://schemas.openxmlformats.org/drawingml/2006/main">
          <a:solidFill>
            <a:schemeClr val="accent3">
              <a:lumMod val="75000"/>
            </a:schemeClr>
          </a:solidFill>
        </a:ln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>
              <a:solidFill>
                <a:schemeClr val="bg1"/>
              </a:solidFill>
            </a:rPr>
            <a:t>Net export</a:t>
          </a:r>
        </a:p>
      </cdr:txBody>
    </cdr:sp>
  </cdr:relSizeAnchor>
  <cdr:relSizeAnchor xmlns:cdr="http://schemas.openxmlformats.org/drawingml/2006/chartDrawing">
    <cdr:from>
      <cdr:x>0.54955</cdr:x>
      <cdr:y>0.2069</cdr:y>
    </cdr:from>
    <cdr:to>
      <cdr:x>0.63964</cdr:x>
      <cdr:y>0.27841</cdr:y>
    </cdr:to>
    <cdr:sp macro="" textlink="">
      <cdr:nvSpPr>
        <cdr:cNvPr id="11" name="Callout: Line 10">
          <a:extLst xmlns:a="http://schemas.openxmlformats.org/drawingml/2006/main">
            <a:ext uri="{FF2B5EF4-FFF2-40B4-BE49-F238E27FC236}">
              <a16:creationId xmlns:a16="http://schemas.microsoft.com/office/drawing/2014/main" id="{B4D43B1D-CAC8-EB13-0357-B1143E02F48B}"/>
            </a:ext>
          </a:extLst>
        </cdr:cNvPr>
        <cdr:cNvSpPr/>
      </cdr:nvSpPr>
      <cdr:spPr>
        <a:xfrm xmlns:a="http://schemas.openxmlformats.org/drawingml/2006/main">
          <a:off x="4648200" y="914399"/>
          <a:ext cx="762000" cy="316079"/>
        </a:xfrm>
        <a:prstGeom xmlns:a="http://schemas.openxmlformats.org/drawingml/2006/main" prst="borderCallout1">
          <a:avLst>
            <a:gd name="adj1" fmla="val 35991"/>
            <a:gd name="adj2" fmla="val 256"/>
            <a:gd name="adj3" fmla="val 495272"/>
            <a:gd name="adj4" fmla="val 74739"/>
          </a:avLst>
        </a:prstGeom>
        <a:solidFill xmlns:a="http://schemas.openxmlformats.org/drawingml/2006/main">
          <a:srgbClr val="92D050"/>
        </a:solidFill>
        <a:ln xmlns:a="http://schemas.openxmlformats.org/drawingml/2006/main">
          <a:solidFill>
            <a:srgbClr val="92D050"/>
          </a:solidFill>
        </a:ln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chemeClr val="bg1"/>
              </a:solidFill>
            </a:rPr>
            <a:t>GCF</a:t>
          </a:r>
        </a:p>
      </cdr:txBody>
    </cdr:sp>
  </cdr:relSizeAnchor>
  <cdr:relSizeAnchor xmlns:cdr="http://schemas.openxmlformats.org/drawingml/2006/chartDrawing">
    <cdr:from>
      <cdr:x>0.43312</cdr:x>
      <cdr:y>0.37705</cdr:y>
    </cdr:from>
    <cdr:to>
      <cdr:x>0.50219</cdr:x>
      <cdr:y>0.43632</cdr:y>
    </cdr:to>
    <cdr:sp macro="" textlink="">
      <cdr:nvSpPr>
        <cdr:cNvPr id="12" name="Callout: Line 11">
          <a:extLst xmlns:a="http://schemas.openxmlformats.org/drawingml/2006/main">
            <a:ext uri="{FF2B5EF4-FFF2-40B4-BE49-F238E27FC236}">
              <a16:creationId xmlns:a16="http://schemas.microsoft.com/office/drawing/2014/main" id="{49FA9AA8-D85E-69B1-E0D8-BA26C1FAD05A}"/>
            </a:ext>
          </a:extLst>
        </cdr:cNvPr>
        <cdr:cNvSpPr/>
      </cdr:nvSpPr>
      <cdr:spPr>
        <a:xfrm xmlns:a="http://schemas.openxmlformats.org/drawingml/2006/main">
          <a:off x="3911575" y="1752600"/>
          <a:ext cx="623849" cy="275487"/>
        </a:xfrm>
        <a:prstGeom xmlns:a="http://schemas.openxmlformats.org/drawingml/2006/main" prst="borderCallout1">
          <a:avLst>
            <a:gd name="adj1" fmla="val 115809"/>
            <a:gd name="adj2" fmla="val 49048"/>
            <a:gd name="adj3" fmla="val 293031"/>
            <a:gd name="adj4" fmla="val 19603"/>
          </a:avLst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/>
            <a:t>GFCF</a:t>
          </a:r>
        </a:p>
      </cdr:txBody>
    </cdr:sp>
  </cdr:relSizeAnchor>
  <cdr:relSizeAnchor xmlns:cdr="http://schemas.openxmlformats.org/drawingml/2006/chartDrawing">
    <cdr:from>
      <cdr:x>0.17568</cdr:x>
      <cdr:y>0.82503</cdr:y>
    </cdr:from>
    <cdr:to>
      <cdr:x>0.38739</cdr:x>
      <cdr:y>0.89655</cdr:y>
    </cdr:to>
    <cdr:sp macro="" textlink="">
      <cdr:nvSpPr>
        <cdr:cNvPr id="15" name="Callout: Line 14">
          <a:extLst xmlns:a="http://schemas.openxmlformats.org/drawingml/2006/main">
            <a:ext uri="{FF2B5EF4-FFF2-40B4-BE49-F238E27FC236}">
              <a16:creationId xmlns:a16="http://schemas.microsoft.com/office/drawing/2014/main" id="{7181AF28-60E5-0476-47C7-CCB978D34113}"/>
            </a:ext>
          </a:extLst>
        </cdr:cNvPr>
        <cdr:cNvSpPr/>
      </cdr:nvSpPr>
      <cdr:spPr>
        <a:xfrm xmlns:a="http://schemas.openxmlformats.org/drawingml/2006/main">
          <a:off x="1485900" y="3646320"/>
          <a:ext cx="1790700" cy="316079"/>
        </a:xfrm>
        <a:prstGeom xmlns:a="http://schemas.openxmlformats.org/drawingml/2006/main" prst="borderCallout1">
          <a:avLst>
            <a:gd name="adj1" fmla="val -247096"/>
            <a:gd name="adj2" fmla="val 46281"/>
            <a:gd name="adj3" fmla="val -5277"/>
            <a:gd name="adj4" fmla="val 59016"/>
          </a:avLst>
        </a:prstGeom>
        <a:gradFill xmlns:a="http://schemas.openxmlformats.org/drawingml/2006/main"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>
              <a:solidFill>
                <a:schemeClr val="tx1"/>
              </a:solidFill>
            </a:rPr>
            <a:t>Gov. </a:t>
          </a:r>
          <a:r>
            <a:rPr lang="en-US" sz="1200" dirty="0" err="1">
              <a:solidFill>
                <a:schemeClr val="tx1"/>
              </a:solidFill>
            </a:rPr>
            <a:t>consum</a:t>
          </a:r>
          <a:r>
            <a:rPr lang="en-US" sz="1200" dirty="0">
              <a:solidFill>
                <a:schemeClr val="tx1"/>
              </a:solidFill>
            </a:rPr>
            <a:t>. &amp;NPISH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9216" cy="466593"/>
          </a:xfrm>
          <a:prstGeom prst="rect">
            <a:avLst/>
          </a:prstGeom>
        </p:spPr>
        <p:txBody>
          <a:bodyPr vert="horz" lIns="93211" tIns="46606" rIns="93211" bIns="4660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2736" y="1"/>
            <a:ext cx="3039216" cy="466593"/>
          </a:xfrm>
          <a:prstGeom prst="rect">
            <a:avLst/>
          </a:prstGeom>
        </p:spPr>
        <p:txBody>
          <a:bodyPr vert="horz" lIns="93211" tIns="46606" rIns="93211" bIns="46606" rtlCol="0"/>
          <a:lstStyle>
            <a:lvl1pPr algn="r">
              <a:defRPr sz="1200"/>
            </a:lvl1pPr>
          </a:lstStyle>
          <a:p>
            <a:fld id="{A2C273FD-3A49-4EAB-BC01-4A98D4ADBADD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2983"/>
            <a:ext cx="3039216" cy="466592"/>
          </a:xfrm>
          <a:prstGeom prst="rect">
            <a:avLst/>
          </a:prstGeom>
        </p:spPr>
        <p:txBody>
          <a:bodyPr vert="horz" lIns="93211" tIns="46606" rIns="93211" bIns="4660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2736" y="8832983"/>
            <a:ext cx="3039216" cy="466592"/>
          </a:xfrm>
          <a:prstGeom prst="rect">
            <a:avLst/>
          </a:prstGeom>
        </p:spPr>
        <p:txBody>
          <a:bodyPr vert="horz" lIns="93211" tIns="46606" rIns="93211" bIns="46606" rtlCol="0" anchor="b"/>
          <a:lstStyle>
            <a:lvl1pPr algn="r">
              <a:defRPr sz="1200"/>
            </a:lvl1pPr>
          </a:lstStyle>
          <a:p>
            <a:fld id="{E541F460-1E8B-4F35-9EF1-E47057AA31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5147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9216" cy="464979"/>
          </a:xfrm>
          <a:prstGeom prst="rect">
            <a:avLst/>
          </a:prstGeom>
        </p:spPr>
        <p:txBody>
          <a:bodyPr vert="horz" lIns="93211" tIns="46606" rIns="93211" bIns="4660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2736" y="1"/>
            <a:ext cx="3039216" cy="464979"/>
          </a:xfrm>
          <a:prstGeom prst="rect">
            <a:avLst/>
          </a:prstGeom>
        </p:spPr>
        <p:txBody>
          <a:bodyPr vert="horz" lIns="93211" tIns="46606" rIns="93211" bIns="46606" rtlCol="0"/>
          <a:lstStyle>
            <a:lvl1pPr algn="r">
              <a:defRPr sz="1200"/>
            </a:lvl1pPr>
          </a:lstStyle>
          <a:p>
            <a:fld id="{A5B8B519-0A59-49A0-B7FA-A2AFB92F121D}" type="datetimeFigureOut">
              <a:rPr lang="en-US" smtClean="0"/>
              <a:pPr/>
              <a:t>4/30/2024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11" tIns="46606" rIns="93211" bIns="4660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8" y="4417299"/>
            <a:ext cx="5610860" cy="4184809"/>
          </a:xfrm>
          <a:prstGeom prst="rect">
            <a:avLst/>
          </a:prstGeom>
        </p:spPr>
        <p:txBody>
          <a:bodyPr vert="horz" lIns="93211" tIns="46606" rIns="93211" bIns="4660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2982"/>
            <a:ext cx="3039216" cy="464979"/>
          </a:xfrm>
          <a:prstGeom prst="rect">
            <a:avLst/>
          </a:prstGeom>
        </p:spPr>
        <p:txBody>
          <a:bodyPr vert="horz" lIns="93211" tIns="46606" rIns="93211" bIns="4660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2736" y="8832982"/>
            <a:ext cx="3039216" cy="464979"/>
          </a:xfrm>
          <a:prstGeom prst="rect">
            <a:avLst/>
          </a:prstGeom>
        </p:spPr>
        <p:txBody>
          <a:bodyPr vert="horz" lIns="93211" tIns="46606" rIns="93211" bIns="46606" rtlCol="0" anchor="b"/>
          <a:lstStyle>
            <a:lvl1pPr algn="r">
              <a:defRPr sz="1200"/>
            </a:lvl1pPr>
          </a:lstStyle>
          <a:p>
            <a:fld id="{5BC9E3FA-9E49-4487-A9C4-DBA600345A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427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9E3FA-9E49-4487-A9C4-DBA600345AF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595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9E3FA-9E49-4487-A9C4-DBA600345AF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218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9E3FA-9E49-4487-A9C4-DBA600345AF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82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79" y="-228600"/>
            <a:ext cx="9144000" cy="1524000"/>
          </a:xfrm>
          <a:solidFill>
            <a:srgbClr val="C00000"/>
          </a:solidFill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7500" y="2362200"/>
            <a:ext cx="6400800" cy="990600"/>
          </a:xfrm>
          <a:noFill/>
          <a:ln w="19050">
            <a:solidFill>
              <a:schemeClr val="tx2"/>
            </a:solidFill>
          </a:ln>
        </p:spPr>
        <p:txBody>
          <a:bodyPr/>
          <a:lstStyle>
            <a:lvl1pPr marL="0" indent="0" algn="ctr">
              <a:buNone/>
              <a:defRPr baseline="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057400" cy="244475"/>
          </a:xfrm>
          <a:prstGeom prst="rect">
            <a:avLst/>
          </a:prstGeom>
        </p:spPr>
        <p:txBody>
          <a:bodyPr/>
          <a:lstStyle/>
          <a:p>
            <a:fld id="{1391443A-B9BF-45CA-A3E4-6A7906ACE4EE}" type="datetime4">
              <a:rPr lang="en-US" smtClean="0"/>
              <a:t>April 30, 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91400" y="6477000"/>
            <a:ext cx="1219200" cy="280988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32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6B3C30B6-C67A-4CCE-BE8E-20A6361B6C9A}" type="datetime4">
              <a:rPr lang="en-US" smtClean="0"/>
              <a:t>April 30,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8E68B8DB-84CF-4B5B-8A74-DC0B66B01B06}" type="datetime4">
              <a:rPr lang="en-US" smtClean="0"/>
              <a:t>April 30,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643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C8E3-7240-42AB-9302-D5B937F7995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65D1-AE44-4E5E-8D4F-77C6C3B8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156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C8E3-7240-42AB-9302-D5B937F7995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65D1-AE44-4E5E-8D4F-77C6C3B8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81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C8E3-7240-42AB-9302-D5B937F7995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65D1-AE44-4E5E-8D4F-77C6C3B8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90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C8E3-7240-42AB-9302-D5B937F7995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65D1-AE44-4E5E-8D4F-77C6C3B8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29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C8E3-7240-42AB-9302-D5B937F7995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65D1-AE44-4E5E-8D4F-77C6C3B8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70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C8E3-7240-42AB-9302-D5B937F7995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65D1-AE44-4E5E-8D4F-77C6C3B8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318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C8E3-7240-42AB-9302-D5B937F7995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65D1-AE44-4E5E-8D4F-77C6C3B8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19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C8E3-7240-42AB-9302-D5B937F7995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65D1-AE44-4E5E-8D4F-77C6C3B8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59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0" y="6400801"/>
            <a:ext cx="1981200" cy="373794"/>
          </a:xfrm>
          <a:prstGeom prst="rect">
            <a:avLst/>
          </a:prstGeom>
        </p:spPr>
        <p:txBody>
          <a:bodyPr/>
          <a:lstStyle/>
          <a:p>
            <a:fld id="{981209C4-7C21-4FC5-87D0-915ED34CCD33}" type="datetime4">
              <a:rPr lang="en-US" smtClean="0"/>
              <a:t>April 30, 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6604172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836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C8E3-7240-42AB-9302-D5B937F7995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65D1-AE44-4E5E-8D4F-77C6C3B8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3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C8E3-7240-42AB-9302-D5B937F7995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65D1-AE44-4E5E-8D4F-77C6C3B8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597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C8E3-7240-42AB-9302-D5B937F7995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65D1-AE44-4E5E-8D4F-77C6C3B8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50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465F8D79-4CB8-43A0-9845-A22730A5C42A}" type="datetime4">
              <a:rPr lang="en-US" smtClean="0"/>
              <a:t>April 30, 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85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9427B7AC-16A5-4BFF-9AAB-CCD195E1FCB2}" type="datetime4">
              <a:rPr lang="en-US" smtClean="0"/>
              <a:t>April 30,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5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0C428146-BED8-4965-8B63-F6E74A63D804}" type="datetime4">
              <a:rPr lang="en-US" smtClean="0"/>
              <a:t>April 30, 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89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60B8B9C3-3859-4B2E-8018-C7891D0E3A35}" type="datetime4">
              <a:rPr lang="en-US" smtClean="0"/>
              <a:t>April 30, 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32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FD0EE7D7-1CBB-47B2-B81A-3F3FF352B519}" type="datetime4">
              <a:rPr lang="en-US" smtClean="0"/>
              <a:t>April 30, 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42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CAB94FA4-A28F-42F0-83AB-1F63D9B8AC37}" type="datetime4">
              <a:rPr lang="en-US" smtClean="0"/>
              <a:t>April 30,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17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12F22FBC-8B7B-4FB8-928B-F7DF1BDB3035}" type="datetime4">
              <a:rPr lang="en-US" smtClean="0"/>
              <a:t>April 30,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8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4456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2068" y="1371600"/>
            <a:ext cx="7374732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" y="1219200"/>
            <a:ext cx="8686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2400" y="6248400"/>
            <a:ext cx="8686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1" descr="flag"/>
          <p:cNvPicPr>
            <a:picLocks noChangeAspect="1" noChangeArrowheads="1" noCrop="1"/>
          </p:cNvPicPr>
          <p:nvPr userDrawn="1"/>
        </p:nvPicPr>
        <p:blipFill>
          <a:blip r:embed="rId13" cstate="print"/>
          <a:stretch>
            <a:fillRect/>
          </a:stretch>
        </p:blipFill>
        <p:spPr bwMode="auto">
          <a:xfrm>
            <a:off x="8429069" y="76200"/>
            <a:ext cx="714931" cy="785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76200"/>
            <a:ext cx="894934" cy="76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26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EC8E3-7240-42AB-9302-D5B937F7995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465D1-AE44-4E5E-8D4F-77C6C3B8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8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nsonepal.gov.np/list/resource/865?parent=1574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6" Type="http://schemas.openxmlformats.org/officeDocument/2006/relationships/audio" Target="../media/audio1.wav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3500" y="3200400"/>
            <a:ext cx="6781800" cy="2971800"/>
          </a:xfrm>
          <a:ln>
            <a:noFill/>
          </a:ln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ne-NP" sz="3600" b="1" dirty="0">
                <a:cs typeface="Kalimati" panose="00000400000000000000" pitchFamily="2"/>
              </a:rPr>
              <a:t>२०८१</a:t>
            </a:r>
            <a:r>
              <a:rPr lang="en-US" sz="3600" b="1" dirty="0">
                <a:cs typeface="Kalimati" panose="00000400000000000000" pitchFamily="2"/>
              </a:rPr>
              <a:t>,</a:t>
            </a:r>
            <a:r>
              <a:rPr lang="hi-IN" sz="3600" b="1" dirty="0">
                <a:cs typeface="Kalimati" panose="00000400000000000000" pitchFamily="2"/>
              </a:rPr>
              <a:t> </a:t>
            </a:r>
            <a:r>
              <a:rPr lang="ne-NP" sz="3600" b="1" dirty="0">
                <a:cs typeface="Kalimati" panose="00000400000000000000" pitchFamily="2"/>
              </a:rPr>
              <a:t>वैशाख १८</a:t>
            </a:r>
            <a:endParaRPr lang="ne-NP" sz="3600" b="1" dirty="0"/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(April 30, 2024)</a:t>
            </a:r>
            <a:r>
              <a:rPr lang="ne-NP" sz="3600" b="1" dirty="0"/>
              <a:t> </a:t>
            </a:r>
            <a:endParaRPr lang="en-US" sz="3600" b="1" dirty="0"/>
          </a:p>
          <a:p>
            <a:endParaRPr lang="en-US" b="1" dirty="0">
              <a:solidFill>
                <a:srgbClr val="0070C0"/>
              </a:solidFill>
              <a:cs typeface="Kalimati" panose="00000400000000000000" pitchFamily="2"/>
            </a:endParaRPr>
          </a:p>
          <a:p>
            <a:endParaRPr lang="en-US" b="1" dirty="0">
              <a:solidFill>
                <a:srgbClr val="0070C0"/>
              </a:solidFill>
              <a:cs typeface="Kalimati" panose="00000400000000000000" pitchFamily="2"/>
            </a:endParaRPr>
          </a:p>
          <a:p>
            <a:r>
              <a:rPr lang="ne-NP" sz="3600" b="1" dirty="0">
                <a:solidFill>
                  <a:srgbClr val="FF0000"/>
                </a:solidFill>
                <a:cs typeface="Kalimati" panose="00000400000000000000" pitchFamily="2"/>
              </a:rPr>
              <a:t>राष्ट्रिय तथ्याङ्क कार्यालय</a:t>
            </a:r>
          </a:p>
          <a:p>
            <a:r>
              <a:rPr lang="ne-NP" sz="3600" b="1" dirty="0">
                <a:solidFill>
                  <a:srgbClr val="FF0000"/>
                </a:solidFill>
                <a:cs typeface="Kalimati" panose="00000400000000000000" pitchFamily="2"/>
              </a:rPr>
              <a:t>थापाथली, काठमाडौँ</a:t>
            </a:r>
            <a:endParaRPr lang="en-US" b="1" dirty="0">
              <a:solidFill>
                <a:srgbClr val="FF0000"/>
              </a:solidFill>
              <a:cs typeface="Kalimati" panose="00000400000000000000" pitchFamily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371600"/>
            <a:ext cx="8839200" cy="1752600"/>
          </a:xfrm>
          <a:noFill/>
        </p:spPr>
        <p:txBody>
          <a:bodyPr>
            <a:normAutofit/>
          </a:bodyPr>
          <a:lstStyle/>
          <a:p>
            <a:r>
              <a:rPr lang="ne-IN" b="1" dirty="0">
                <a:solidFill>
                  <a:schemeClr val="tx1"/>
                </a:solidFill>
                <a:cs typeface="Kalimati" panose="00000400000000000000" pitchFamily="2"/>
              </a:rPr>
              <a:t>वार्षिक</a:t>
            </a:r>
            <a:r>
              <a:rPr lang="ne-NP" b="1" dirty="0">
                <a:solidFill>
                  <a:schemeClr val="tx1"/>
                </a:solidFill>
                <a:cs typeface="Kalimati" panose="00000400000000000000" pitchFamily="2"/>
              </a:rPr>
              <a:t> राष्ट्रिय लेखा </a:t>
            </a:r>
            <a:r>
              <a:rPr lang="ne-IN" b="1" dirty="0">
                <a:solidFill>
                  <a:schemeClr val="tx1"/>
                </a:solidFill>
                <a:cs typeface="Kalimati" panose="00000400000000000000" pitchFamily="2"/>
              </a:rPr>
              <a:t>अनुमान सार्वजनिक कार्यक्रम</a:t>
            </a:r>
            <a:br>
              <a:rPr lang="ne-NP" b="1" dirty="0">
                <a:solidFill>
                  <a:schemeClr val="tx1"/>
                </a:solidFill>
                <a:cs typeface="Kalimati" panose="00000400000000000000" pitchFamily="2"/>
              </a:rPr>
            </a:br>
            <a:br>
              <a:rPr lang="ne-NP" sz="1800" b="1" dirty="0">
                <a:solidFill>
                  <a:schemeClr val="tx1"/>
                </a:solidFill>
                <a:cs typeface="Kalimati" panose="00000400000000000000" pitchFamily="2"/>
              </a:rPr>
            </a:br>
            <a:r>
              <a:rPr lang="ne-NP" sz="2800" b="1" dirty="0">
                <a:solidFill>
                  <a:srgbClr val="0070C0"/>
                </a:solidFill>
                <a:cs typeface="Kalimati" panose="00000400000000000000" pitchFamily="2"/>
              </a:rPr>
              <a:t>आर्थिक वर्षः </a:t>
            </a:r>
            <a:r>
              <a:rPr lang="ne-IN" sz="2800" b="1" dirty="0">
                <a:solidFill>
                  <a:srgbClr val="0070C0"/>
                </a:solidFill>
                <a:cs typeface="Kalimati" panose="00000400000000000000" pitchFamily="2"/>
              </a:rPr>
              <a:t>२</a:t>
            </a:r>
            <a:r>
              <a:rPr lang="ne-NP" sz="2800" b="1" dirty="0">
                <a:solidFill>
                  <a:srgbClr val="0070C0"/>
                </a:solidFill>
                <a:cs typeface="Kalimati" panose="00000400000000000000" pitchFamily="2"/>
              </a:rPr>
              <a:t>०</a:t>
            </a:r>
            <a:r>
              <a:rPr lang="hi-IN" sz="2800" b="1" dirty="0">
                <a:solidFill>
                  <a:srgbClr val="0070C0"/>
                </a:solidFill>
                <a:cs typeface="Kalimati" panose="00000400000000000000" pitchFamily="2"/>
              </a:rPr>
              <a:t>८०</a:t>
            </a:r>
            <a:r>
              <a:rPr lang="en-US" sz="2800" b="1" dirty="0">
                <a:solidFill>
                  <a:srgbClr val="0070C0"/>
                </a:solidFill>
                <a:cs typeface="Kalimati" panose="00000400000000000000" pitchFamily="2"/>
              </a:rPr>
              <a:t>/</a:t>
            </a:r>
            <a:r>
              <a:rPr lang="ne-NP" sz="2800" b="1" dirty="0">
                <a:solidFill>
                  <a:srgbClr val="0070C0"/>
                </a:solidFill>
                <a:cs typeface="Kalimati" panose="00000400000000000000" pitchFamily="2"/>
              </a:rPr>
              <a:t>८</a:t>
            </a:r>
            <a:r>
              <a:rPr lang="hi-IN" sz="2800" b="1" dirty="0">
                <a:solidFill>
                  <a:srgbClr val="0070C0"/>
                </a:solidFill>
                <a:cs typeface="Kalimati" panose="00000400000000000000" pitchFamily="2"/>
              </a:rPr>
              <a:t>१</a:t>
            </a:r>
            <a:endParaRPr lang="en-US" sz="2800" dirty="0">
              <a:solidFill>
                <a:schemeClr val="tx1"/>
              </a:solidFill>
              <a:cs typeface="Kalimati" panose="00000400000000000000" pitchFamily="2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67DA6-6D80-4EC8-AF92-8B3277A85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19B6D-E096-49BA-BA1B-97ABE8F99F35}" type="datetime4">
              <a:rPr lang="en-US" smtClean="0"/>
              <a:t>April 30, 2024</a:t>
            </a:fld>
            <a:endParaRPr lang="en-US" dirty="0"/>
          </a:p>
        </p:txBody>
      </p:sp>
      <p:pic>
        <p:nvPicPr>
          <p:cNvPr id="5" name="Picture 4" descr="Government of Nepal - Wikipedia">
            <a:extLst>
              <a:ext uri="{FF2B5EF4-FFF2-40B4-BE49-F238E27FC236}">
                <a16:creationId xmlns:a16="http://schemas.microsoft.com/office/drawing/2014/main" id="{E9ED5D61-AD19-9699-E045-620760D5F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511690"/>
            <a:ext cx="609600" cy="517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6E3C112-C340-6370-0755-4B4AAB284CAE}"/>
              </a:ext>
            </a:extLst>
          </p:cNvPr>
          <p:cNvSpPr txBox="1"/>
          <p:nvPr/>
        </p:nvSpPr>
        <p:spPr>
          <a:xfrm>
            <a:off x="0" y="304800"/>
            <a:ext cx="91439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e-NP" sz="4400" b="1" dirty="0">
                <a:solidFill>
                  <a:srgbClr val="0070C0"/>
                </a:solidFill>
                <a:cs typeface="Kalimati" panose="00000400000000000000" pitchFamily="2"/>
              </a:rPr>
              <a:t>नेपालको आर्थिक वृद्धिसम्बन्धी</a:t>
            </a:r>
            <a:endParaRPr lang="en-US" sz="4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FDC58-3E00-4314-992A-63B1B9762F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" y="6400801"/>
            <a:ext cx="1981200" cy="373794"/>
          </a:xfrm>
        </p:spPr>
        <p:txBody>
          <a:bodyPr/>
          <a:lstStyle/>
          <a:p>
            <a:fld id="{7F035422-6FE4-47D7-B022-EA6F2F6C8A6A}" type="datetime4">
              <a:rPr lang="en-US" smtClean="0"/>
              <a:t>April 30, 2024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30B52F1-6DDC-006E-25A3-FD5AC8ACB5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9737866"/>
              </p:ext>
            </p:extLst>
          </p:nvPr>
        </p:nvGraphicFramePr>
        <p:xfrm>
          <a:off x="0" y="1371600"/>
          <a:ext cx="8915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BFA08DDD-F654-A243-253F-6B7752F0A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533400" cy="442980"/>
          </a:xfrm>
        </p:spPr>
        <p:txBody>
          <a:bodyPr/>
          <a:lstStyle/>
          <a:p>
            <a:pPr algn="ctr"/>
            <a:r>
              <a:rPr lang="ne-NP" dirty="0">
                <a:latin typeface="Fontasy Himali" panose="04020500000000000000" pitchFamily="82" charset="0"/>
              </a:rPr>
              <a:t>१०</a:t>
            </a:r>
            <a:endParaRPr lang="en-US" dirty="0">
              <a:latin typeface="Fontasy Himali" panose="04020500000000000000" pitchFamily="82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B16D3A0-69BF-EF8F-B6D4-A19D9C89F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8839200" cy="944562"/>
          </a:xfrm>
        </p:spPr>
        <p:txBody>
          <a:bodyPr>
            <a:normAutofit/>
          </a:bodyPr>
          <a:lstStyle/>
          <a:p>
            <a:pPr algn="ctr"/>
            <a:r>
              <a:rPr lang="ne-NP" sz="3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Kalimati" panose="00000400000000000000" pitchFamily="2"/>
              </a:rPr>
              <a:t>बृहत् औद्योगिक समूह तथा </a:t>
            </a:r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GDP </a:t>
            </a:r>
            <a:r>
              <a:rPr lang="ne-NP" sz="3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Kalimati" panose="00000400000000000000" pitchFamily="2"/>
              </a:rPr>
              <a:t>को वृद्धिदर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8077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067800" cy="1061522"/>
          </a:xfrm>
        </p:spPr>
        <p:txBody>
          <a:bodyPr>
            <a:normAutofit/>
          </a:bodyPr>
          <a:lstStyle/>
          <a:p>
            <a:pPr algn="ctr"/>
            <a:r>
              <a:rPr lang="ne-NP" sz="2800" dirty="0">
                <a:effectLst/>
                <a:latin typeface="Kokila" panose="020B0604020202020204" pitchFamily="34" charset="0"/>
                <a:ea typeface="Calibri" panose="020F0502020204030204" pitchFamily="34" charset="0"/>
                <a:cs typeface="Kalimati" panose="00000400000000000000" pitchFamily="2"/>
              </a:rPr>
              <a:t>प्राथमि</a:t>
            </a:r>
            <a:r>
              <a:rPr lang="ne-NP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Kalimati" panose="00000400000000000000" pitchFamily="2"/>
              </a:rPr>
              <a:t>क,</a:t>
            </a:r>
            <a:r>
              <a:rPr lang="ne-NP" sz="2800" dirty="0">
                <a:effectLst/>
                <a:latin typeface="Kokila" panose="020B0604020202020204" pitchFamily="34" charset="0"/>
                <a:ea typeface="Calibri" panose="020F0502020204030204" pitchFamily="34" charset="0"/>
                <a:cs typeface="Kalimati" panose="00000400000000000000" pitchFamily="2"/>
              </a:rPr>
              <a:t> </a:t>
            </a:r>
            <a:r>
              <a:rPr lang="ne-NP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Kalimati" panose="00000400000000000000" pitchFamily="2"/>
              </a:rPr>
              <a:t>द्वितीय</a:t>
            </a:r>
            <a:r>
              <a:rPr lang="ne-NP" sz="2800" dirty="0">
                <a:effectLst/>
                <a:latin typeface="Kokila" panose="020B0604020202020204" pitchFamily="34" charset="0"/>
                <a:ea typeface="Calibri" panose="020F0502020204030204" pitchFamily="34" charset="0"/>
                <a:cs typeface="Kalimati" panose="00000400000000000000" pitchFamily="2"/>
              </a:rPr>
              <a:t>, तथा </a:t>
            </a:r>
            <a:r>
              <a:rPr lang="ne-NP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Kalimati" panose="00000400000000000000" pitchFamily="2"/>
              </a:rPr>
              <a:t>सेवा</a:t>
            </a:r>
            <a:r>
              <a:rPr lang="en-US" sz="2800" dirty="0">
                <a:effectLst/>
                <a:latin typeface="Kokila" panose="020B0604020202020204" pitchFamily="34" charset="0"/>
                <a:ea typeface="Calibri" panose="020F0502020204030204" pitchFamily="34" charset="0"/>
                <a:cs typeface="Kalimati" panose="00000400000000000000" pitchFamily="2"/>
              </a:rPr>
              <a:t>  </a:t>
            </a:r>
            <a:r>
              <a:rPr lang="ne-NP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Kalimati" panose="00000400000000000000" pitchFamily="2"/>
              </a:rPr>
              <a:t>क्षेत्रको </a:t>
            </a:r>
            <a:br>
              <a:rPr lang="ne-NP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Kalimati" panose="00000400000000000000" pitchFamily="2"/>
              </a:rPr>
            </a:br>
            <a:r>
              <a:rPr lang="ne-NP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Kalimati" panose="00000400000000000000" pitchFamily="2"/>
              </a:rPr>
              <a:t>कुल मूल्य अभिवृद्धि वृद्धिदर (आधारभूत मूल्यमा)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77B15-C383-4BFF-A72C-50BE5DF69B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" y="6400801"/>
            <a:ext cx="1981200" cy="373794"/>
          </a:xfrm>
        </p:spPr>
        <p:txBody>
          <a:bodyPr/>
          <a:lstStyle/>
          <a:p>
            <a:fld id="{6909AA6F-2322-4FD3-8A66-D0DB19CDFA98}" type="datetime4">
              <a:rPr lang="en-US" smtClean="0"/>
              <a:t>April 30, 2024</a:t>
            </a:fld>
            <a:endParaRPr lang="en-US" dirty="0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4EA73087-C4AC-FEFC-0C33-9F7D890752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24503"/>
              </p:ext>
            </p:extLst>
          </p:nvPr>
        </p:nvGraphicFramePr>
        <p:xfrm>
          <a:off x="342900" y="1368961"/>
          <a:ext cx="8458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2EBD02D-BE09-F926-41AE-67D09F467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533400" cy="442980"/>
          </a:xfrm>
        </p:spPr>
        <p:txBody>
          <a:bodyPr/>
          <a:lstStyle/>
          <a:p>
            <a:pPr algn="ctr"/>
            <a:r>
              <a:rPr lang="ne-NP" dirty="0">
                <a:latin typeface="Fontasy Himali" panose="04020500000000000000" pitchFamily="82" charset="0"/>
              </a:rPr>
              <a:t>११</a:t>
            </a:r>
            <a:endParaRPr lang="en-US" dirty="0">
              <a:latin typeface="Fontasy Himali" panose="04020500000000000000" pitchFamily="8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211138"/>
            <a:ext cx="7772400" cy="944562"/>
          </a:xfrm>
        </p:spPr>
        <p:txBody>
          <a:bodyPr>
            <a:normAutofit fontScale="90000"/>
          </a:bodyPr>
          <a:lstStyle/>
          <a:p>
            <a:pPr algn="ctr"/>
            <a:r>
              <a:rPr lang="ne-NP" sz="3200" dirty="0">
                <a:effectLst/>
                <a:latin typeface="Kokila" panose="020B0604020202020204" pitchFamily="34" charset="0"/>
                <a:ea typeface="Calibri" panose="020F0502020204030204" pitchFamily="34" charset="0"/>
                <a:cs typeface="Kalimati" panose="00000400000000000000" pitchFamily="2"/>
              </a:rPr>
              <a:t>प्राथमि</a:t>
            </a:r>
            <a:r>
              <a:rPr lang="ne-NP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Kalimati" panose="00000400000000000000" pitchFamily="2"/>
              </a:rPr>
              <a:t>क,</a:t>
            </a:r>
            <a:r>
              <a:rPr lang="ne-NP" sz="3200" dirty="0">
                <a:effectLst/>
                <a:latin typeface="Kokila" panose="020B0604020202020204" pitchFamily="34" charset="0"/>
                <a:ea typeface="Calibri" panose="020F0502020204030204" pitchFamily="34" charset="0"/>
                <a:cs typeface="Kalimati" panose="00000400000000000000" pitchFamily="2"/>
              </a:rPr>
              <a:t> </a:t>
            </a:r>
            <a:r>
              <a:rPr lang="ne-NP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Kalimati" panose="00000400000000000000" pitchFamily="2"/>
              </a:rPr>
              <a:t>द्वितीय</a:t>
            </a:r>
            <a:r>
              <a:rPr lang="ne-NP" sz="3200" dirty="0">
                <a:effectLst/>
                <a:latin typeface="Kokila" panose="020B0604020202020204" pitchFamily="34" charset="0"/>
                <a:ea typeface="Calibri" panose="020F0502020204030204" pitchFamily="34" charset="0"/>
                <a:cs typeface="Kalimati" panose="00000400000000000000" pitchFamily="2"/>
              </a:rPr>
              <a:t>, तथा </a:t>
            </a:r>
            <a:r>
              <a:rPr lang="ne-NP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Kalimati" panose="00000400000000000000" pitchFamily="2"/>
              </a:rPr>
              <a:t>सेवा</a:t>
            </a:r>
            <a:r>
              <a:rPr lang="en-US" sz="3200" dirty="0">
                <a:effectLst/>
                <a:latin typeface="Kokila" panose="020B0604020202020204" pitchFamily="34" charset="0"/>
                <a:ea typeface="Calibri" panose="020F0502020204030204" pitchFamily="34" charset="0"/>
                <a:cs typeface="Kalimati" panose="00000400000000000000" pitchFamily="2"/>
              </a:rPr>
              <a:t>  </a:t>
            </a:r>
            <a:r>
              <a:rPr lang="ne-NP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Kalimati" panose="00000400000000000000" pitchFamily="2"/>
              </a:rPr>
              <a:t>क्षेत्रको </a:t>
            </a:r>
            <a:br>
              <a:rPr lang="ne-NP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Kalimati" panose="00000400000000000000" pitchFamily="2"/>
              </a:rPr>
            </a:br>
            <a:r>
              <a:rPr lang="ne-NP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Kalimati" panose="00000400000000000000" pitchFamily="2"/>
              </a:rPr>
              <a:t>कुल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GDP</a:t>
            </a:r>
            <a:r>
              <a:rPr lang="ne-NP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e-NP" sz="3200" dirty="0">
                <a:latin typeface="Kokila" panose="020B0604020202020204" pitchFamily="34" charset="0"/>
                <a:ea typeface="Calibri" panose="020F0502020204030204" pitchFamily="34" charset="0"/>
                <a:cs typeface="Kalimati" panose="00000400000000000000" pitchFamily="2"/>
              </a:rPr>
              <a:t>मा योगदान (प्रचलित मूल्यमा)</a:t>
            </a:r>
            <a:endParaRPr lang="en-US" sz="3200" dirty="0">
              <a:latin typeface="Kokila" panose="020B0604020202020204" pitchFamily="34" charset="0"/>
              <a:ea typeface="Calibri" panose="020F0502020204030204" pitchFamily="34" charset="0"/>
              <a:cs typeface="Kalimati" panose="00000400000000000000" pitchFamily="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05800" cy="44196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7D63F2-3C4E-442B-8506-3833B8DB23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" y="6400801"/>
            <a:ext cx="1981200" cy="373794"/>
          </a:xfrm>
        </p:spPr>
        <p:txBody>
          <a:bodyPr/>
          <a:lstStyle/>
          <a:p>
            <a:fld id="{24C383A8-402A-4A3C-AEDA-3E18D3781B25}" type="datetime4">
              <a:rPr lang="en-US" smtClean="0"/>
              <a:t>April 30, 2024</a:t>
            </a:fld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B143CFA0-08C8-E2DD-6BFC-678E96268E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392778"/>
              </p:ext>
            </p:extLst>
          </p:nvPr>
        </p:nvGraphicFramePr>
        <p:xfrm>
          <a:off x="228600" y="1371600"/>
          <a:ext cx="8686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49A191-AB27-3217-E044-633D47C13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533400" cy="442980"/>
          </a:xfrm>
        </p:spPr>
        <p:txBody>
          <a:bodyPr/>
          <a:lstStyle/>
          <a:p>
            <a:pPr algn="ctr"/>
            <a:r>
              <a:rPr lang="ne-NP" dirty="0">
                <a:latin typeface="Fontasy Himali" panose="04020500000000000000" pitchFamily="82" charset="0"/>
              </a:rPr>
              <a:t>१२</a:t>
            </a:r>
            <a:endParaRPr lang="en-US" dirty="0">
              <a:latin typeface="Fontasy Himali" panose="040205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844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>
            <a:normAutofit/>
          </a:bodyPr>
          <a:lstStyle/>
          <a:p>
            <a:pPr algn="ctr"/>
            <a:r>
              <a:rPr lang="ne-NP" sz="3200" b="1" dirty="0">
                <a:latin typeface="Times New Roman" pitchFamily="18" charset="0"/>
                <a:cs typeface="Kalimati" panose="00000400000000000000" pitchFamily="2"/>
              </a:rPr>
              <a:t>अर्थतन्त्रको</a:t>
            </a:r>
            <a:r>
              <a:rPr lang="ne-NP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e-NP" sz="3200" b="1" dirty="0">
                <a:latin typeface="Times New Roman" pitchFamily="18" charset="0"/>
                <a:cs typeface="Kalimati" panose="00000400000000000000" pitchFamily="2"/>
              </a:rPr>
              <a:t>आकार</a:t>
            </a:r>
            <a:r>
              <a:rPr lang="ne-NP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Kalimati" panose="00000400000000000000" pitchFamily="2"/>
              </a:rPr>
              <a:t>(</a:t>
            </a:r>
            <a:r>
              <a:rPr lang="ne-NP" sz="3200" b="1" dirty="0">
                <a:latin typeface="Times New Roman" pitchFamily="18" charset="0"/>
                <a:cs typeface="Kalimati" panose="00000400000000000000" pitchFamily="2"/>
              </a:rPr>
              <a:t>प्रचलित मूल्यमा</a:t>
            </a:r>
            <a:r>
              <a:rPr lang="en-US" sz="3200" b="1" dirty="0">
                <a:latin typeface="Times New Roman" pitchFamily="18" charset="0"/>
                <a:cs typeface="Kalimati" panose="00000400000000000000" pitchFamily="2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76851" y="1323908"/>
            <a:ext cx="1109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NP" b="1" dirty="0">
                <a:solidFill>
                  <a:srgbClr val="002060"/>
                </a:solidFill>
                <a:latin typeface="Arial"/>
              </a:rPr>
              <a:t>रू. अर्ब</a:t>
            </a:r>
            <a:endParaRPr lang="en-US" b="1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91D20-0F17-46CA-9AC2-E0035ABC0C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" y="6400801"/>
            <a:ext cx="1981200" cy="373794"/>
          </a:xfrm>
        </p:spPr>
        <p:txBody>
          <a:bodyPr/>
          <a:lstStyle/>
          <a:p>
            <a:fld id="{61B9FC97-DD22-4C01-B229-0C7857D5E57C}" type="datetime4">
              <a:rPr lang="en-US" smtClean="0"/>
              <a:t>April 30, 2024</a:t>
            </a:fld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62A8D0D-4FCB-FE2A-CE75-B4BB6CFE6E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7068839"/>
              </p:ext>
            </p:extLst>
          </p:nvPr>
        </p:nvGraphicFramePr>
        <p:xfrm>
          <a:off x="457200" y="1447799"/>
          <a:ext cx="8534400" cy="4829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8F635B4-8530-EC30-1BFA-F2226386A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533400" cy="442980"/>
          </a:xfrm>
        </p:spPr>
        <p:txBody>
          <a:bodyPr/>
          <a:lstStyle/>
          <a:p>
            <a:pPr algn="ctr"/>
            <a:r>
              <a:rPr lang="ne-NP" dirty="0">
                <a:latin typeface="Fontasy Himali" panose="04020500000000000000" pitchFamily="82" charset="0"/>
              </a:rPr>
              <a:t>१३</a:t>
            </a:r>
            <a:endParaRPr lang="en-US" dirty="0">
              <a:latin typeface="Fontasy Himali" panose="04020500000000000000" pitchFamily="8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839200" cy="1080655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GDP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e-NP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e-NP" sz="2400" b="1" dirty="0">
                <a:latin typeface="Times New Roman" pitchFamily="18" charset="0"/>
                <a:cs typeface="Kalimati" panose="00000400000000000000" pitchFamily="2"/>
              </a:rPr>
              <a:t>मा </a:t>
            </a:r>
            <a:r>
              <a:rPr lang="ne-NP" sz="24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Kalimati" panose="00000400000000000000" pitchFamily="2"/>
              </a:rPr>
              <a:t>औद्योगिक</a:t>
            </a:r>
            <a:r>
              <a:rPr lang="ne-NP" sz="2400" b="1" dirty="0">
                <a:effectLst/>
                <a:ea typeface="Times New Roman" panose="02020603050405020304" pitchFamily="18" charset="0"/>
                <a:cs typeface="Kalimati" panose="00000400000000000000" pitchFamily="2"/>
              </a:rPr>
              <a:t> </a:t>
            </a:r>
            <a:r>
              <a:rPr lang="ne-NP" sz="24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Kalimati" panose="00000400000000000000" pitchFamily="2"/>
              </a:rPr>
              <a:t>वर्गीकरणअनुसारका क्षेत्रको योगदान </a:t>
            </a:r>
            <a:br>
              <a:rPr lang="ne-NP" sz="24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Kalimati" panose="00000400000000000000" pitchFamily="2"/>
              </a:rPr>
            </a:br>
            <a:r>
              <a:rPr lang="ne-NP" sz="24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Kalimati" panose="00000400000000000000" pitchFamily="2"/>
              </a:rPr>
              <a:t>२०२३/२४</a:t>
            </a:r>
            <a:endParaRPr lang="en-US" b="1" dirty="0">
              <a:latin typeface="Times New Roman" pitchFamily="18" charset="0"/>
              <a:cs typeface="Kalimati" panose="00000400000000000000" pitchFamily="2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159C9-A974-4F94-A1B5-B6F70CADB6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00801"/>
            <a:ext cx="1981200" cy="373794"/>
          </a:xfrm>
        </p:spPr>
        <p:txBody>
          <a:bodyPr/>
          <a:lstStyle/>
          <a:p>
            <a:fld id="{6DDE84BF-F7E7-421A-A182-4A27ACD98B04}" type="datetime4">
              <a:rPr lang="en-US" smtClean="0"/>
              <a:t>April 30, 2024</a:t>
            </a:fld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4A18FEA-84DF-1B05-C72C-8D2EDD6C97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694843"/>
              </p:ext>
            </p:extLst>
          </p:nvPr>
        </p:nvGraphicFramePr>
        <p:xfrm>
          <a:off x="228600" y="1295400"/>
          <a:ext cx="8763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372F5DC-40A4-72C4-34F4-5D64BD69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533400" cy="442980"/>
          </a:xfrm>
        </p:spPr>
        <p:txBody>
          <a:bodyPr/>
          <a:lstStyle/>
          <a:p>
            <a:pPr algn="ctr"/>
            <a:r>
              <a:rPr lang="ne-NP" dirty="0">
                <a:latin typeface="Fontasy Himali" panose="04020500000000000000" pitchFamily="82" charset="0"/>
              </a:rPr>
              <a:t>१४</a:t>
            </a:r>
            <a:endParaRPr lang="en-US" dirty="0">
              <a:latin typeface="Fontasy Himali" panose="040205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795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991600" cy="838200"/>
          </a:xfrm>
        </p:spPr>
        <p:txBody>
          <a:bodyPr>
            <a:noAutofit/>
          </a:bodyPr>
          <a:lstStyle/>
          <a:p>
            <a:pPr algn="ctr"/>
            <a:r>
              <a:rPr lang="ne-NP" sz="24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Kalimati" panose="00000400000000000000" pitchFamily="2"/>
              </a:rPr>
              <a:t>औद्योगिक</a:t>
            </a:r>
            <a:r>
              <a:rPr lang="ne-NP" sz="2400" b="1" dirty="0">
                <a:effectLst/>
                <a:ea typeface="Times New Roman" panose="02020603050405020304" pitchFamily="18" charset="0"/>
                <a:cs typeface="Kalimati" panose="00000400000000000000" pitchFamily="2"/>
              </a:rPr>
              <a:t> </a:t>
            </a:r>
            <a:r>
              <a:rPr lang="ne-NP" sz="24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Kalimati" panose="00000400000000000000" pitchFamily="2"/>
              </a:rPr>
              <a:t>वर्गीकरणअनुसारका क्षेत्रको </a:t>
            </a:r>
            <a:br>
              <a:rPr lang="ne-NP" sz="24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Kalimati" panose="00000400000000000000" pitchFamily="2"/>
              </a:rPr>
            </a:br>
            <a:r>
              <a:rPr lang="ne-NP" sz="24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Kalimati" panose="00000400000000000000" pitchFamily="2"/>
              </a:rPr>
              <a:t>कुल मूल्य अभिवृद्धि वृद्धिदर (आधारभूत मूल्यमा)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8ECF4-A13B-4F21-8C94-8EA8FCE7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00801"/>
            <a:ext cx="1981200" cy="373794"/>
          </a:xfrm>
        </p:spPr>
        <p:txBody>
          <a:bodyPr/>
          <a:lstStyle/>
          <a:p>
            <a:fld id="{84E006EC-4C59-4A46-82CD-CF33EEA9511F}" type="datetime4">
              <a:rPr lang="en-US" smtClean="0"/>
              <a:t>April 30, 2024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095D8AC-9500-745F-9C9D-FF14D749C2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195145"/>
              </p:ext>
            </p:extLst>
          </p:nvPr>
        </p:nvGraphicFramePr>
        <p:xfrm>
          <a:off x="228601" y="1219200"/>
          <a:ext cx="8686799" cy="4953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88962">
                  <a:extLst>
                    <a:ext uri="{9D8B030D-6E8A-4147-A177-3AD203B41FA5}">
                      <a16:colId xmlns:a16="http://schemas.microsoft.com/office/drawing/2014/main" val="1948191095"/>
                    </a:ext>
                  </a:extLst>
                </a:gridCol>
                <a:gridCol w="5408411">
                  <a:extLst>
                    <a:ext uri="{9D8B030D-6E8A-4147-A177-3AD203B41FA5}">
                      <a16:colId xmlns:a16="http://schemas.microsoft.com/office/drawing/2014/main" val="514677819"/>
                    </a:ext>
                  </a:extLst>
                </a:gridCol>
                <a:gridCol w="963142">
                  <a:extLst>
                    <a:ext uri="{9D8B030D-6E8A-4147-A177-3AD203B41FA5}">
                      <a16:colId xmlns:a16="http://schemas.microsoft.com/office/drawing/2014/main" val="4019536943"/>
                    </a:ext>
                  </a:extLst>
                </a:gridCol>
                <a:gridCol w="963142">
                  <a:extLst>
                    <a:ext uri="{9D8B030D-6E8A-4147-A177-3AD203B41FA5}">
                      <a16:colId xmlns:a16="http://schemas.microsoft.com/office/drawing/2014/main" val="1110198610"/>
                    </a:ext>
                  </a:extLst>
                </a:gridCol>
                <a:gridCol w="963142">
                  <a:extLst>
                    <a:ext uri="{9D8B030D-6E8A-4147-A177-3AD203B41FA5}">
                      <a16:colId xmlns:a16="http://schemas.microsoft.com/office/drawing/2014/main" val="1924226685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l" fontAlgn="b"/>
                      <a:endParaRPr lang="ja-JP" alt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dirty="0">
                          <a:effectLst/>
                          <a:latin typeface="Nirmala UI" panose="020B0502040204020203" pitchFamily="34" charset="0"/>
                          <a:ea typeface="Times New Roman" panose="02020603050405020304" pitchFamily="18" charset="0"/>
                          <a:cs typeface="Kalimati" panose="00000400000000000000" pitchFamily="2"/>
                        </a:rPr>
                        <a:t>औद्योगिक</a:t>
                      </a:r>
                      <a:r>
                        <a:rPr lang="ne-NP" sz="1400" b="1" dirty="0">
                          <a:effectLst/>
                          <a:ea typeface="Times New Roman" panose="02020603050405020304" pitchFamily="18" charset="0"/>
                          <a:cs typeface="Kalimati" panose="00000400000000000000" pitchFamily="2"/>
                        </a:rPr>
                        <a:t> </a:t>
                      </a:r>
                      <a:r>
                        <a:rPr lang="ne-NP" sz="1400" b="1" dirty="0">
                          <a:effectLst/>
                          <a:latin typeface="Nirmala UI" panose="020B0502040204020203" pitchFamily="34" charset="0"/>
                          <a:ea typeface="Times New Roman" panose="02020603050405020304" pitchFamily="18" charset="0"/>
                          <a:cs typeface="Kalimati" panose="00000400000000000000" pitchFamily="2"/>
                        </a:rPr>
                        <a:t>वर्गीकरण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400" b="1" u="none" strike="noStrike" dirty="0">
                          <a:effectLst/>
                        </a:rPr>
                        <a:t>2021/22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solidFill>
                            <a:schemeClr val="accent1"/>
                          </a:solidFill>
                          <a:effectLst/>
                        </a:rPr>
                        <a:t>2022/23R</a:t>
                      </a:r>
                      <a:endParaRPr lang="en-US" sz="1400" b="1" i="0" u="none" strike="noStrike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2023/</a:t>
                      </a:r>
                      <a:r>
                        <a:rPr lang="en-US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24P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278091178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A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cs typeface="Kalimati" panose="00000400000000000000" pitchFamily="2"/>
                        </a:rPr>
                        <a:t>कृषि, वन तथा मत्स्य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 dirty="0">
                          <a:effectLst/>
                        </a:rPr>
                        <a:t>2.35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accent1"/>
                          </a:solidFill>
                          <a:effectLst/>
                        </a:rPr>
                        <a:t>2.76</a:t>
                      </a:r>
                      <a:endParaRPr lang="en-US" altLang="ja-JP" sz="1400" b="1" i="0" u="none" strike="noStrike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tx1"/>
                          </a:solidFill>
                          <a:effectLst/>
                        </a:rPr>
                        <a:t>3.05</a:t>
                      </a:r>
                      <a:endParaRPr lang="en-US" altLang="ja-JP" sz="1400" b="1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178166204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B</a:t>
                      </a:r>
                      <a:endParaRPr lang="en-US" sz="1400" b="1" i="0" u="none" strike="noStrike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cs typeface="Kalimati" panose="00000400000000000000" pitchFamily="2"/>
                        </a:rPr>
                        <a:t>खानी तथा उत्खनन् 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effectLst/>
                        </a:rPr>
                        <a:t>8.84</a:t>
                      </a:r>
                      <a:endParaRPr lang="en-US" altLang="ja-JP" sz="14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accent1"/>
                          </a:solidFill>
                          <a:effectLst/>
                        </a:rPr>
                        <a:t>0.98</a:t>
                      </a:r>
                      <a:endParaRPr lang="en-US" altLang="ja-JP" sz="1400" b="1" i="0" u="none" strike="noStrike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tx1"/>
                          </a:solidFill>
                          <a:effectLst/>
                        </a:rPr>
                        <a:t>2.31</a:t>
                      </a:r>
                      <a:endParaRPr lang="en-US" altLang="ja-JP" sz="1400" b="1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204045972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C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cs typeface="Kalimati" panose="00000400000000000000" pitchFamily="2"/>
                        </a:rPr>
                        <a:t>उद्योग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effectLst/>
                        </a:rPr>
                        <a:t>6.70</a:t>
                      </a:r>
                      <a:endParaRPr lang="en-US" altLang="ja-JP" sz="14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accent1"/>
                          </a:solidFill>
                          <a:effectLst/>
                        </a:rPr>
                        <a:t>-1.98</a:t>
                      </a:r>
                      <a:endParaRPr lang="en-US" altLang="ja-JP" sz="1400" b="1" i="0" u="none" strike="noStrike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-1.60</a:t>
                      </a:r>
                      <a:endParaRPr lang="en-US" altLang="ja-JP" sz="1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1218213179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D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cs typeface="Kalimati" panose="00000400000000000000" pitchFamily="2"/>
                        </a:rPr>
                        <a:t>विद्युत, ग्याँस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effectLst/>
                        </a:rPr>
                        <a:t>52.68</a:t>
                      </a:r>
                      <a:endParaRPr lang="en-US" altLang="ja-JP" sz="14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accent1"/>
                          </a:solidFill>
                          <a:effectLst/>
                        </a:rPr>
                        <a:t>19.89</a:t>
                      </a:r>
                      <a:endParaRPr lang="en-US" altLang="ja-JP" sz="1400" b="1" i="0" u="none" strike="noStrike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tx1"/>
                          </a:solidFill>
                          <a:effectLst/>
                        </a:rPr>
                        <a:t>17.44</a:t>
                      </a:r>
                      <a:endParaRPr lang="en-US" altLang="ja-JP" sz="1400" b="1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257949584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E</a:t>
                      </a:r>
                      <a:endParaRPr lang="en-US" sz="1400" b="1" i="0" u="none" strike="noStrike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cs typeface="Kalimati" panose="00000400000000000000" pitchFamily="2"/>
                        </a:rPr>
                        <a:t>पानी आपूर्ति, ढल, फोहोर व्यवस्थापन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effectLst/>
                        </a:rPr>
                        <a:t>3.08</a:t>
                      </a:r>
                      <a:endParaRPr lang="en-US" altLang="ja-JP" sz="14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accent1"/>
                          </a:solidFill>
                          <a:effectLst/>
                        </a:rPr>
                        <a:t>3.25</a:t>
                      </a:r>
                      <a:endParaRPr lang="en-US" altLang="ja-JP" sz="1400" b="1" i="0" u="none" strike="noStrike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tx1"/>
                          </a:solidFill>
                          <a:effectLst/>
                        </a:rPr>
                        <a:t>2.80</a:t>
                      </a:r>
                      <a:endParaRPr lang="en-US" altLang="ja-JP" sz="1400" b="1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156686736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F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Kalimati" panose="00000400000000000000" pitchFamily="2"/>
                        </a:rPr>
                        <a:t>निर्माण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effectLst/>
                        </a:rPr>
                        <a:t>6.93</a:t>
                      </a:r>
                      <a:endParaRPr lang="en-US" altLang="ja-JP" sz="14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accent1"/>
                          </a:solidFill>
                          <a:effectLst/>
                        </a:rPr>
                        <a:t>-1.10</a:t>
                      </a:r>
                      <a:endParaRPr lang="en-US" altLang="ja-JP" sz="1400" b="1" i="0" u="none" strike="noStrike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tx1"/>
                          </a:solidFill>
                          <a:effectLst/>
                        </a:rPr>
                        <a:t>-2.07</a:t>
                      </a:r>
                      <a:endParaRPr lang="en-US" altLang="ja-JP" sz="1400" b="1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286307203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G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cs typeface="Kalimati" panose="00000400000000000000" pitchFamily="2"/>
                        </a:rPr>
                        <a:t>थोक तथा खुद्रा व्यापार; गाडि तथा मोटरसाइकल मर्मत सेवा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 dirty="0">
                          <a:effectLst/>
                        </a:rPr>
                        <a:t>7.42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accent1"/>
                          </a:solidFill>
                          <a:effectLst/>
                        </a:rPr>
                        <a:t>-3.02</a:t>
                      </a:r>
                      <a:endParaRPr lang="en-US" altLang="ja-JP" sz="1400" b="1" i="0" u="none" strike="noStrike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0.16</a:t>
                      </a:r>
                      <a:endParaRPr lang="en-US" altLang="ja-JP" sz="1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181437207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cs typeface="Kalimati" panose="00000400000000000000" pitchFamily="2"/>
                        </a:rPr>
                        <a:t>यातायात तथा भण्डारण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effectLst/>
                        </a:rPr>
                        <a:t>4.60</a:t>
                      </a:r>
                      <a:endParaRPr lang="en-US" altLang="ja-JP" sz="14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accent1"/>
                          </a:solidFill>
                          <a:effectLst/>
                        </a:rPr>
                        <a:t>1.45</a:t>
                      </a:r>
                      <a:endParaRPr lang="en-US" altLang="ja-JP" sz="1400" b="1" i="0" u="none" strike="noStrike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tx1"/>
                          </a:solidFill>
                          <a:effectLst/>
                        </a:rPr>
                        <a:t>11.89</a:t>
                      </a:r>
                      <a:endParaRPr lang="en-US" altLang="ja-JP" sz="1400" b="1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337438215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I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cs typeface="Kalimati" panose="00000400000000000000" pitchFamily="2"/>
                        </a:rPr>
                        <a:t>आवास तथा भोजन सेवा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effectLst/>
                        </a:rPr>
                        <a:t>12.56</a:t>
                      </a:r>
                      <a:endParaRPr lang="en-US" altLang="ja-JP" sz="14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accent1"/>
                          </a:solidFill>
                          <a:effectLst/>
                        </a:rPr>
                        <a:t>18.03</a:t>
                      </a:r>
                      <a:endParaRPr lang="en-US" altLang="ja-JP" sz="1400" b="1" i="0" u="none" strike="noStrike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21.84</a:t>
                      </a:r>
                      <a:endParaRPr lang="en-US" altLang="ja-JP" sz="1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68475659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J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cs typeface="Kalimati" panose="00000400000000000000" pitchFamily="2"/>
                        </a:rPr>
                        <a:t>सूचना तथा सञ्चार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effectLst/>
                        </a:rPr>
                        <a:t>4.19</a:t>
                      </a:r>
                      <a:endParaRPr lang="en-US" altLang="ja-JP" sz="14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accent1"/>
                          </a:solidFill>
                          <a:effectLst/>
                        </a:rPr>
                        <a:t>4.15</a:t>
                      </a:r>
                      <a:endParaRPr lang="en-US" altLang="ja-JP" sz="1400" b="1" i="0" u="none" strike="noStrike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tx1"/>
                          </a:solidFill>
                          <a:effectLst/>
                        </a:rPr>
                        <a:t>4.91</a:t>
                      </a:r>
                      <a:endParaRPr lang="en-US" altLang="ja-JP" sz="1400" b="1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905744142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K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cs typeface="Kalimati" panose="00000400000000000000" pitchFamily="2"/>
                        </a:rPr>
                        <a:t>वित्तीय तथा विमासम्बन्धी सेवा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effectLst/>
                        </a:rPr>
                        <a:t>6.91</a:t>
                      </a:r>
                      <a:endParaRPr lang="en-US" altLang="ja-JP" sz="14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accent1"/>
                          </a:solidFill>
                          <a:effectLst/>
                        </a:rPr>
                        <a:t>7.27</a:t>
                      </a:r>
                      <a:endParaRPr lang="en-US" altLang="ja-JP" sz="1400" b="1" i="0" u="none" strike="noStrike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tx1"/>
                          </a:solidFill>
                          <a:effectLst/>
                        </a:rPr>
                        <a:t>7.80</a:t>
                      </a:r>
                      <a:endParaRPr lang="en-US" altLang="ja-JP" sz="1400" b="1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1234694188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L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cs typeface="Kalimati" panose="00000400000000000000" pitchFamily="2"/>
                        </a:rPr>
                        <a:t>घर, जग्गा कारोवारको सेवा 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effectLst/>
                        </a:rPr>
                        <a:t>1.72</a:t>
                      </a:r>
                      <a:endParaRPr lang="en-US" altLang="ja-JP" sz="14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accent1"/>
                          </a:solidFill>
                          <a:effectLst/>
                        </a:rPr>
                        <a:t>2.18</a:t>
                      </a:r>
                      <a:endParaRPr lang="en-US" altLang="ja-JP" sz="1400" b="1" i="0" u="none" strike="noStrike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2.98</a:t>
                      </a:r>
                      <a:endParaRPr lang="en-US" altLang="ja-JP" sz="1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2351707325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M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cs typeface="Kalimati" panose="00000400000000000000" pitchFamily="2"/>
                        </a:rPr>
                        <a:t>पेशागत वैज्ञानिक तथा प्राविधिक क्रियाकलाप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effectLst/>
                        </a:rPr>
                        <a:t>3.50</a:t>
                      </a:r>
                      <a:endParaRPr lang="en-US" altLang="ja-JP" sz="14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accent1"/>
                          </a:solidFill>
                          <a:effectLst/>
                        </a:rPr>
                        <a:t>3.93</a:t>
                      </a:r>
                      <a:endParaRPr lang="en-US" altLang="ja-JP" sz="1400" b="1" i="0" u="none" strike="noStrike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4.15</a:t>
                      </a:r>
                      <a:endParaRPr lang="en-US" altLang="ja-JP" sz="1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2980683129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N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cs typeface="Kalimati" panose="00000400000000000000" pitchFamily="2"/>
                        </a:rPr>
                        <a:t>प्रशासनिक तथा सहयोगी सेवाका क्रियाकलाप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effectLst/>
                        </a:rPr>
                        <a:t>1.58</a:t>
                      </a:r>
                      <a:endParaRPr lang="en-US" altLang="ja-JP" sz="14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accent1"/>
                          </a:solidFill>
                          <a:effectLst/>
                        </a:rPr>
                        <a:t>5.03</a:t>
                      </a:r>
                      <a:endParaRPr lang="en-US" altLang="ja-JP" sz="1400" b="1" i="0" u="none" strike="noStrike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4.04</a:t>
                      </a:r>
                      <a:endParaRPr lang="en-US" altLang="ja-JP" sz="1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105968248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O</a:t>
                      </a:r>
                      <a:endParaRPr lang="en-US" sz="1400" b="1" i="0" u="none" strike="noStrike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cs typeface="Kalimati" panose="00000400000000000000" pitchFamily="2"/>
                        </a:rPr>
                        <a:t>सार्वजनिक प्रशासन तथा रक्षा; अनिवार्य सामाजिक सुरक्षा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effectLst/>
                        </a:rPr>
                        <a:t>4.08</a:t>
                      </a:r>
                      <a:endParaRPr lang="en-US" altLang="ja-JP" sz="14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accent1"/>
                          </a:solidFill>
                          <a:effectLst/>
                        </a:rPr>
                        <a:t>5.75</a:t>
                      </a:r>
                      <a:endParaRPr lang="en-US" altLang="ja-JP" sz="1400" b="1" i="0" u="none" strike="noStrike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4.49</a:t>
                      </a:r>
                      <a:endParaRPr lang="en-US" altLang="ja-JP" sz="1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3742192735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P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Kalimati" panose="00000400000000000000" pitchFamily="2"/>
                        </a:rPr>
                        <a:t>शिक्षा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effectLst/>
                        </a:rPr>
                        <a:t>4.66</a:t>
                      </a:r>
                      <a:endParaRPr lang="en-US" altLang="ja-JP" sz="14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accent1"/>
                          </a:solidFill>
                          <a:effectLst/>
                        </a:rPr>
                        <a:t>3.93</a:t>
                      </a:r>
                      <a:endParaRPr lang="en-US" altLang="ja-JP" sz="1400" b="1" i="0" u="none" strike="noStrike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2.71</a:t>
                      </a:r>
                      <a:endParaRPr lang="en-US" altLang="ja-JP" sz="1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1828585287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Q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cs typeface="Kalimati" panose="00000400000000000000" pitchFamily="2"/>
                        </a:rPr>
                        <a:t>मानव स्वास्थ्य तथा सामाजिक कार्यका क्रियाकलाप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effectLst/>
                        </a:rPr>
                        <a:t>6.99</a:t>
                      </a:r>
                      <a:endParaRPr lang="en-US" altLang="ja-JP" sz="14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accent1"/>
                          </a:solidFill>
                          <a:effectLst/>
                        </a:rPr>
                        <a:t>6.57</a:t>
                      </a:r>
                      <a:endParaRPr lang="en-US" altLang="ja-JP" sz="1400" b="1" i="0" u="none" strike="noStrike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5.52</a:t>
                      </a:r>
                      <a:endParaRPr lang="en-US" altLang="ja-JP" sz="1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124779699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R-T 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Kalimati" panose="00000400000000000000" pitchFamily="2"/>
                        </a:rPr>
                        <a:t>अन्य सेवासम्बन्धी क्रियाकलाप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effectLst/>
                        </a:rPr>
                        <a:t>4.48</a:t>
                      </a:r>
                      <a:endParaRPr lang="en-US" altLang="ja-JP" sz="14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solidFill>
                            <a:schemeClr val="accent1"/>
                          </a:solidFill>
                          <a:effectLst/>
                        </a:rPr>
                        <a:t>5.11</a:t>
                      </a:r>
                      <a:endParaRPr lang="en-US" altLang="ja-JP" sz="1400" b="1" i="0" u="none" strike="noStrike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4.17</a:t>
                      </a:r>
                      <a:endParaRPr lang="en-US" altLang="ja-JP" sz="1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2202010409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endParaRPr lang="ja-JP" altLang="en-US" sz="14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कुल गार्हस्थ्य उत्पादनको वार्षिक वृद्धिदर (</a:t>
                      </a:r>
                      <a:r>
                        <a:rPr lang="ne-NP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cs typeface="Kalimati" panose="00000400000000000000" pitchFamily="2"/>
                        </a:rPr>
                        <a:t>आधारभूत मूल्यमा)</a:t>
                      </a:r>
                      <a:r>
                        <a:rPr lang="en-US" sz="1400" b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>
                          <a:effectLst/>
                        </a:rPr>
                        <a:t>5.28</a:t>
                      </a:r>
                      <a:endParaRPr lang="en-US" altLang="ja-JP" sz="14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2.31</a:t>
                      </a:r>
                      <a:endParaRPr lang="en-US" altLang="ja-JP" sz="1400" b="1" i="0" u="none" strike="noStrike" dirty="0">
                        <a:solidFill>
                          <a:schemeClr val="accent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3.54</a:t>
                      </a:r>
                      <a:endParaRPr lang="en-US" altLang="ja-JP" sz="1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2812905350"/>
                  </a:ext>
                </a:extLst>
              </a:tr>
            </a:tbl>
          </a:graphicData>
        </a:graphic>
      </p:graphicFrame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746FC129-2AB2-19DA-443B-32E84CBD0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533400" cy="442980"/>
          </a:xfrm>
        </p:spPr>
        <p:txBody>
          <a:bodyPr/>
          <a:lstStyle/>
          <a:p>
            <a:pPr algn="ctr"/>
            <a:r>
              <a:rPr lang="ne-NP" dirty="0">
                <a:latin typeface="Fontasy Himali" panose="04020500000000000000" pitchFamily="82" charset="0"/>
              </a:rPr>
              <a:t>१५</a:t>
            </a:r>
            <a:endParaRPr lang="en-US" dirty="0">
              <a:latin typeface="Fontasy Himali" panose="040205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778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0EA03-A5DE-72A9-4D86-AAF8A2ACD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"/>
            <a:ext cx="8077200" cy="944562"/>
          </a:xfrm>
        </p:spPr>
        <p:txBody>
          <a:bodyPr>
            <a:noAutofit/>
          </a:bodyPr>
          <a:lstStyle/>
          <a:p>
            <a:pPr algn="ctr"/>
            <a:r>
              <a:rPr lang="ne-NP" altLang="ja-JP" sz="2800" b="1" dirty="0">
                <a:latin typeface="Times New Roman" panose="02020603050405020304" pitchFamily="18" charset="0"/>
                <a:cs typeface="Kalimati" panose="00000400000000000000" pitchFamily="2"/>
              </a:rPr>
              <a:t>व्यय विधिबाट अनुमानित </a:t>
            </a:r>
            <a:r>
              <a:rPr lang="en-US" altLang="ja-JP" sz="2800" b="1" dirty="0">
                <a:latin typeface="Times New Roman" panose="02020603050405020304" pitchFamily="18" charset="0"/>
                <a:cs typeface="Kalimati" panose="00000400000000000000" pitchFamily="2"/>
              </a:rPr>
              <a:t>GDP, </a:t>
            </a:r>
            <a:r>
              <a:rPr lang="ne-NP" altLang="ja-JP" sz="2800" b="1" dirty="0">
                <a:latin typeface="Times New Roman" panose="02020603050405020304" pitchFamily="18" charset="0"/>
                <a:cs typeface="Kalimati" panose="00000400000000000000" pitchFamily="2"/>
              </a:rPr>
              <a:t>२०२३/२४ </a:t>
            </a:r>
            <a:br>
              <a:rPr lang="en-US" altLang="ja-JP" sz="2800" b="1" dirty="0">
                <a:latin typeface="Times New Roman" panose="02020603050405020304" pitchFamily="18" charset="0"/>
                <a:cs typeface="Kalimati" panose="00000400000000000000" pitchFamily="2"/>
              </a:rPr>
            </a:br>
            <a:r>
              <a:rPr lang="ne-NP" altLang="ja-JP" sz="2000" b="1" dirty="0">
                <a:latin typeface="Times New Roman" panose="02020603050405020304" pitchFamily="18" charset="0"/>
                <a:cs typeface="Kalimati" panose="00000400000000000000" pitchFamily="2"/>
              </a:rPr>
              <a:t>(प्रचलित मूल्यमा)</a:t>
            </a:r>
            <a:endParaRPr kumimoji="1" lang="ja-JP" alt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F4EE4-6782-BB52-10C0-73F7FC8139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" y="6400801"/>
            <a:ext cx="1981200" cy="373794"/>
          </a:xfrm>
        </p:spPr>
        <p:txBody>
          <a:bodyPr/>
          <a:lstStyle/>
          <a:p>
            <a:fld id="{981209C4-7C21-4FC5-87D0-915ED34CCD33}" type="datetime4">
              <a:rPr lang="en-US" smtClean="0"/>
              <a:t>April 30, 2024</a:t>
            </a:fld>
            <a:endParaRPr lang="en-US" dirty="0"/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0F6A649E-D428-2BC5-DE65-FC118C10A2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5880265"/>
              </p:ext>
            </p:extLst>
          </p:nvPr>
        </p:nvGraphicFramePr>
        <p:xfrm>
          <a:off x="36576" y="1295400"/>
          <a:ext cx="9031224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Callout: Line 23">
            <a:extLst>
              <a:ext uri="{FF2B5EF4-FFF2-40B4-BE49-F238E27FC236}">
                <a16:creationId xmlns:a16="http://schemas.microsoft.com/office/drawing/2014/main" id="{4F237356-6B39-E1AD-2C50-DCD77DF6D56C}"/>
              </a:ext>
            </a:extLst>
          </p:cNvPr>
          <p:cNvSpPr/>
          <p:nvPr/>
        </p:nvSpPr>
        <p:spPr>
          <a:xfrm>
            <a:off x="6781800" y="3462528"/>
            <a:ext cx="762000" cy="271272"/>
          </a:xfrm>
          <a:prstGeom prst="borderCallout1">
            <a:avLst>
              <a:gd name="adj1" fmla="val 115809"/>
              <a:gd name="adj2" fmla="val 49048"/>
              <a:gd name="adj3" fmla="val 293411"/>
              <a:gd name="adj4" fmla="val -15620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Export</a:t>
            </a:r>
          </a:p>
        </p:txBody>
      </p:sp>
      <p:sp>
        <p:nvSpPr>
          <p:cNvPr id="27" name="Callout: Line 26">
            <a:extLst>
              <a:ext uri="{FF2B5EF4-FFF2-40B4-BE49-F238E27FC236}">
                <a16:creationId xmlns:a16="http://schemas.microsoft.com/office/drawing/2014/main" id="{7181AF28-60E5-0476-47C7-CCB978D34113}"/>
              </a:ext>
            </a:extLst>
          </p:cNvPr>
          <p:cNvSpPr/>
          <p:nvPr/>
        </p:nvSpPr>
        <p:spPr>
          <a:xfrm>
            <a:off x="4572000" y="5170321"/>
            <a:ext cx="1600200" cy="316079"/>
          </a:xfrm>
          <a:prstGeom prst="borderCallout1">
            <a:avLst>
              <a:gd name="adj1" fmla="val -148736"/>
              <a:gd name="adj2" fmla="val 1138"/>
              <a:gd name="adj3" fmla="val -5277"/>
              <a:gd name="adj4" fmla="val 59016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Change</a:t>
            </a:r>
            <a:r>
              <a:rPr lang="en-US" sz="1200" baseline="0" dirty="0">
                <a:solidFill>
                  <a:schemeClr val="tx1"/>
                </a:solidFill>
              </a:rPr>
              <a:t> in Inventories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866DACB7-8501-D6FA-35BE-2DB46ED8A77E}"/>
              </a:ext>
            </a:extLst>
          </p:cNvPr>
          <p:cNvSpPr txBox="1">
            <a:spLocks/>
          </p:cNvSpPr>
          <p:nvPr/>
        </p:nvSpPr>
        <p:spPr>
          <a:xfrm>
            <a:off x="8534400" y="6324600"/>
            <a:ext cx="533400" cy="4429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e-NP" dirty="0">
                <a:latin typeface="Fontasy Himali" panose="04020500000000000000" pitchFamily="82" charset="0"/>
              </a:rPr>
              <a:t>१६</a:t>
            </a:r>
            <a:endParaRPr lang="en-US" dirty="0">
              <a:latin typeface="Fontasy Himali" panose="04020500000000000000" pitchFamily="8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6D100B-ADA9-BF6B-9373-8F434A151B11}"/>
              </a:ext>
            </a:extLst>
          </p:cNvPr>
          <p:cNvSpPr txBox="1"/>
          <p:nvPr/>
        </p:nvSpPr>
        <p:spPr>
          <a:xfrm>
            <a:off x="7620000" y="1401762"/>
            <a:ext cx="1295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e-NP" dirty="0"/>
              <a:t>रू अर्ब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497BE0-52BF-311F-6A04-6B9A7AE255D2}"/>
              </a:ext>
            </a:extLst>
          </p:cNvPr>
          <p:cNvSpPr txBox="1"/>
          <p:nvPr/>
        </p:nvSpPr>
        <p:spPr>
          <a:xfrm>
            <a:off x="457200" y="571500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GDP by Expenditure Approach: </a:t>
            </a:r>
            <a:r>
              <a:rPr lang="en-US" sz="2400" b="1" dirty="0">
                <a:solidFill>
                  <a:srgbClr val="00B050"/>
                </a:solidFill>
              </a:rPr>
              <a:t>5542.6 billion</a:t>
            </a:r>
          </a:p>
        </p:txBody>
      </p:sp>
    </p:spTree>
    <p:extLst>
      <p:ext uri="{BB962C8B-B14F-4D97-AF65-F5344CB8AC3E}">
        <p14:creationId xmlns:p14="http://schemas.microsoft.com/office/powerpoint/2010/main" val="4141038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B2F52-D89E-4432-8CF1-3F2E1F1E3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52400"/>
            <a:ext cx="6781800" cy="944562"/>
          </a:xfrm>
        </p:spPr>
        <p:txBody>
          <a:bodyPr>
            <a:noAutofit/>
          </a:bodyPr>
          <a:lstStyle/>
          <a:p>
            <a:pPr algn="ctr"/>
            <a:r>
              <a:rPr lang="ne-NP" sz="2900" b="1" dirty="0">
                <a:latin typeface="Times New Roman" panose="02020603050405020304" pitchFamily="18" charset="0"/>
                <a:cs typeface="Kalimati" panose="00000400000000000000" pitchFamily="2"/>
              </a:rPr>
              <a:t>अन्तिम उपभोग खर्चको अवस्था</a:t>
            </a:r>
            <a:br>
              <a:rPr lang="ne-NP" sz="2900" b="1" dirty="0">
                <a:latin typeface="Times New Roman" panose="02020603050405020304" pitchFamily="18" charset="0"/>
                <a:cs typeface="Kalimati" panose="00000400000000000000" pitchFamily="2"/>
              </a:rPr>
            </a:br>
            <a:r>
              <a:rPr lang="ne-NP" sz="2900" b="1" dirty="0">
                <a:latin typeface="Times New Roman" panose="02020603050405020304" pitchFamily="18" charset="0"/>
                <a:cs typeface="Kalimati" panose="00000400000000000000" pitchFamily="2"/>
              </a:rPr>
              <a:t>२०२३/२४</a:t>
            </a:r>
            <a:endParaRPr lang="en-US" sz="2900" b="1" dirty="0">
              <a:latin typeface="Times New Roman" panose="02020603050405020304" pitchFamily="18" charset="0"/>
              <a:cs typeface="Kalimati" panose="00000400000000000000" pitchFamily="2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A3C076-2214-4A7A-A917-CB6BAEA25E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00801"/>
            <a:ext cx="1981200" cy="373794"/>
          </a:xfrm>
        </p:spPr>
        <p:txBody>
          <a:bodyPr/>
          <a:lstStyle/>
          <a:p>
            <a:fld id="{367B03B3-4157-4B45-8DF5-F9D6C838C449}" type="datetime4">
              <a:rPr lang="en-US" smtClean="0"/>
              <a:t>April 30, 2024</a:t>
            </a:fld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589F785-0B46-7C60-58A5-D5AB5C081C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094485"/>
              </p:ext>
            </p:extLst>
          </p:nvPr>
        </p:nvGraphicFramePr>
        <p:xfrm>
          <a:off x="304801" y="1371600"/>
          <a:ext cx="8382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B9B0DBF-40C5-84D8-65C6-1C8969337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533400" cy="442980"/>
          </a:xfrm>
        </p:spPr>
        <p:txBody>
          <a:bodyPr/>
          <a:lstStyle/>
          <a:p>
            <a:pPr algn="ctr"/>
            <a:r>
              <a:rPr lang="ne-NP" dirty="0">
                <a:latin typeface="Fontasy Himali" panose="04020500000000000000" pitchFamily="82" charset="0"/>
              </a:rPr>
              <a:t>१७</a:t>
            </a:r>
            <a:endParaRPr lang="en-US" dirty="0">
              <a:latin typeface="Fontasy Himali" panose="040205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123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2952"/>
            <a:ext cx="8229600" cy="944562"/>
          </a:xfrm>
        </p:spPr>
        <p:txBody>
          <a:bodyPr>
            <a:noAutofit/>
          </a:bodyPr>
          <a:lstStyle/>
          <a:p>
            <a:pPr algn="ctr"/>
            <a:r>
              <a:rPr lang="ne-NP" sz="2400" b="1" dirty="0">
                <a:latin typeface="Times New Roman" panose="02020603050405020304" pitchFamily="18" charset="0"/>
                <a:cs typeface="Kalimati" panose="00000400000000000000" pitchFamily="2"/>
              </a:rPr>
              <a:t>प्रतिव्यक्ति कुल राष्ट्रिय आय तथा कुल राष्ट्रिय खर्चयोग्य आय</a:t>
            </a:r>
            <a:br>
              <a:rPr lang="ne-NP" sz="2400" b="1" dirty="0">
                <a:latin typeface="Times New Roman" panose="02020603050405020304" pitchFamily="18" charset="0"/>
                <a:cs typeface="Kalimati" panose="00000400000000000000" pitchFamily="2"/>
              </a:rPr>
            </a:br>
            <a:r>
              <a:rPr lang="ne-NP" sz="2400" b="1" dirty="0">
                <a:latin typeface="Times New Roman" panose="02020603050405020304" pitchFamily="18" charset="0"/>
                <a:cs typeface="Kalimati" panose="00000400000000000000" pitchFamily="2"/>
              </a:rPr>
              <a:t>(यू.यस. डलर)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4841F-D05B-4AFE-B4B7-7F55664ED4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01448"/>
            <a:ext cx="1981200" cy="373794"/>
          </a:xfrm>
        </p:spPr>
        <p:txBody>
          <a:bodyPr/>
          <a:lstStyle/>
          <a:p>
            <a:fld id="{44D7D639-17AC-4143-BEAA-246CD92B899E}" type="datetime4">
              <a:rPr lang="en-US" smtClean="0"/>
              <a:t>April 30, 2024</a:t>
            </a:fld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C6309DD-02DE-6908-C731-8C0CFA307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533400" cy="442980"/>
          </a:xfrm>
        </p:spPr>
        <p:txBody>
          <a:bodyPr/>
          <a:lstStyle/>
          <a:p>
            <a:pPr algn="ctr"/>
            <a:r>
              <a:rPr lang="ne-NP" dirty="0">
                <a:latin typeface="Fontasy Himali" panose="04020500000000000000" pitchFamily="82" charset="0"/>
              </a:rPr>
              <a:t>१८</a:t>
            </a:r>
            <a:endParaRPr lang="en-US" dirty="0">
              <a:latin typeface="Fontasy Himali" panose="04020500000000000000" pitchFamily="82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30BB6ECE-7824-2192-AF9E-E166C7453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653956"/>
              </p:ext>
            </p:extLst>
          </p:nvPr>
        </p:nvGraphicFramePr>
        <p:xfrm>
          <a:off x="76200" y="1295400"/>
          <a:ext cx="8839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5761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944562"/>
          </a:xfrm>
        </p:spPr>
        <p:txBody>
          <a:bodyPr>
            <a:normAutofit/>
          </a:bodyPr>
          <a:lstStyle/>
          <a:p>
            <a:pPr algn="ctr"/>
            <a:r>
              <a:rPr lang="ne-NP" b="1" dirty="0">
                <a:cs typeface="Kalimati" panose="00000400000000000000" pitchFamily="2"/>
              </a:rPr>
              <a:t>केही प्रमुख आर्थिक सूचकहरू</a:t>
            </a:r>
            <a:endParaRPr lang="en-US" b="1" dirty="0">
              <a:cs typeface="Kalimati" panose="00000400000000000000" pitchFamily="2"/>
            </a:endParaRP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4180692-9DC5-3D4E-21A8-B0C5FCF45B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08006"/>
            <a:ext cx="1981200" cy="373794"/>
          </a:xfrm>
        </p:spPr>
        <p:txBody>
          <a:bodyPr/>
          <a:lstStyle/>
          <a:p>
            <a:fld id="{44D7D639-17AC-4143-BEAA-246CD92B899E}" type="datetime4">
              <a:rPr lang="en-US" smtClean="0"/>
              <a:t>April 30, 2024</a:t>
            </a:fld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6D4F8ED-3696-8C7D-4030-A93B168DFB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3478803"/>
              </p:ext>
            </p:extLst>
          </p:nvPr>
        </p:nvGraphicFramePr>
        <p:xfrm>
          <a:off x="152400" y="1295400"/>
          <a:ext cx="8839201" cy="4800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124346178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91407773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186379929"/>
                    </a:ext>
                  </a:extLst>
                </a:gridCol>
                <a:gridCol w="1447801">
                  <a:extLst>
                    <a:ext uri="{9D8B030D-6E8A-4147-A177-3AD203B41FA5}">
                      <a16:colId xmlns:a16="http://schemas.microsoft.com/office/drawing/2014/main" val="3394809605"/>
                    </a:ext>
                  </a:extLst>
                </a:gridCol>
              </a:tblGrid>
              <a:tr h="5976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Key indicators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2021/22</a:t>
                      </a:r>
                      <a:endParaRPr lang="en-US" altLang="ja-JP" sz="24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2022/23R</a:t>
                      </a:r>
                      <a:endParaRPr lang="en-US" altLang="ja-JP" sz="24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2023/24P</a:t>
                      </a:r>
                      <a:endParaRPr lang="en-US" altLang="ja-JP" sz="24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47459303"/>
                  </a:ext>
                </a:extLst>
              </a:tr>
              <a:tr h="450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Nominal </a:t>
                      </a:r>
                      <a:r>
                        <a:rPr lang="en-US" sz="18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Percapita</a:t>
                      </a:r>
                      <a:r>
                        <a:rPr lang="en-US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GDP (US$)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1411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1389</a:t>
                      </a:r>
                      <a:endParaRPr lang="en-US" altLang="ja-JP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1434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69523977"/>
                  </a:ext>
                </a:extLst>
              </a:tr>
              <a:tr h="450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Nominal </a:t>
                      </a:r>
                      <a:r>
                        <a:rPr lang="en-US" sz="18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Percapita</a:t>
                      </a:r>
                      <a:r>
                        <a:rPr lang="en-US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18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GNI</a:t>
                      </a:r>
                      <a:r>
                        <a:rPr lang="en-US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(US$)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1419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1405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1456</a:t>
                      </a:r>
                      <a:endParaRPr lang="en-US" altLang="ja-JP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64276824"/>
                  </a:ext>
                </a:extLst>
              </a:tr>
              <a:tr h="450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Nominal </a:t>
                      </a:r>
                      <a:r>
                        <a:rPr lang="en-US" sz="18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Percapita</a:t>
                      </a:r>
                      <a:r>
                        <a:rPr lang="en-US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18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GNDI</a:t>
                      </a:r>
                      <a:r>
                        <a:rPr lang="en-US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(US$)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1736</a:t>
                      </a:r>
                      <a:endParaRPr lang="en-US" altLang="ja-JP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1755</a:t>
                      </a:r>
                      <a:endParaRPr lang="en-US" altLang="ja-JP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1843</a:t>
                      </a:r>
                      <a:endParaRPr lang="en-US" altLang="ja-JP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1827787"/>
                  </a:ext>
                </a:extLst>
              </a:tr>
              <a:tr h="891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Final Consumption Expenditure as percentage of GDP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93.42</a:t>
                      </a:r>
                      <a:endParaRPr lang="en-US" altLang="ja-JP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92.59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92.38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1727146"/>
                  </a:ext>
                </a:extLst>
              </a:tr>
              <a:tr h="5340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Gross Domestic Saving as percentage of GDP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6.58</a:t>
                      </a:r>
                      <a:endParaRPr lang="en-US" altLang="ja-JP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7.41</a:t>
                      </a:r>
                      <a:endParaRPr lang="en-US" altLang="ja-JP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7.62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79340570"/>
                  </a:ext>
                </a:extLst>
              </a:tr>
              <a:tr h="5340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Gross National Saving as percentage of GDP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29.63</a:t>
                      </a:r>
                      <a:endParaRPr lang="en-US" altLang="ja-JP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33.79</a:t>
                      </a:r>
                      <a:endParaRPr lang="en-US" altLang="ja-JP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36.15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66616304"/>
                  </a:ext>
                </a:extLst>
              </a:tr>
              <a:tr h="891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Gross Fixed Capital Formation as percentage of GDP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28.98</a:t>
                      </a:r>
                      <a:endParaRPr lang="en-US" altLang="ja-JP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25.08</a:t>
                      </a:r>
                      <a:endParaRPr lang="en-US" altLang="ja-JP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24.45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4880484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D2CE2E-1257-5695-DB00-DF206F49B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533400" cy="442980"/>
          </a:xfrm>
        </p:spPr>
        <p:txBody>
          <a:bodyPr/>
          <a:lstStyle/>
          <a:p>
            <a:pPr algn="ctr"/>
            <a:r>
              <a:rPr lang="ne-NP" dirty="0">
                <a:latin typeface="Fontasy Himali" panose="04020500000000000000" pitchFamily="82" charset="0"/>
              </a:rPr>
              <a:t>१९</a:t>
            </a:r>
            <a:endParaRPr lang="en-US" dirty="0">
              <a:latin typeface="Fontasy Himali" panose="040205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36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hlinkClick r:id="" action="ppaction://hlinkshowjump?jump=nextslide"/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94" r="26146" b="19039"/>
          <a:stretch/>
        </p:blipFill>
        <p:spPr>
          <a:xfrm>
            <a:off x="3886200" y="2485556"/>
            <a:ext cx="1546860" cy="188688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04800" y="15240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ne-NP" sz="2800" b="1" dirty="0">
                <a:solidFill>
                  <a:schemeClr val="bg1"/>
                </a:solidFill>
                <a:latin typeface="Arial Black" panose="020B0A04020102020204" pitchFamily="34" charset="0"/>
                <a:cs typeface="Kalimati" panose="00000400000000000000" pitchFamily="2"/>
              </a:rPr>
              <a:t>आ.व. २०८०/८१ मा कुल गार्हस्थ्य उत्पादन वृद्धिदरः</a:t>
            </a:r>
            <a:endParaRPr lang="en-US" sz="2800" b="1" dirty="0">
              <a:solidFill>
                <a:schemeClr val="bg1"/>
              </a:solidFill>
              <a:latin typeface="Arial Black" panose="020B0A04020102020204" pitchFamily="34" charset="0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FEB9ED-E042-78DF-3EE0-2DC036E9C31A}"/>
              </a:ext>
            </a:extLst>
          </p:cNvPr>
          <p:cNvSpPr txBox="1"/>
          <p:nvPr/>
        </p:nvSpPr>
        <p:spPr>
          <a:xfrm>
            <a:off x="1600200" y="4572000"/>
            <a:ext cx="5943600" cy="1234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e-NP" sz="5400" b="1" dirty="0">
                <a:solidFill>
                  <a:schemeClr val="bg1"/>
                </a:solidFill>
                <a:latin typeface="Calibri" panose="020F0502020204030204"/>
                <a:cs typeface="Kalimati" panose="00000400000000000000" pitchFamily="2"/>
              </a:rPr>
              <a:t>प्रारम्भिक अनुमान</a:t>
            </a:r>
          </a:p>
        </p:txBody>
      </p:sp>
    </p:spTree>
    <p:extLst>
      <p:ext uri="{BB962C8B-B14F-4D97-AF65-F5344CB8AC3E}">
        <p14:creationId xmlns:p14="http://schemas.microsoft.com/office/powerpoint/2010/main" val="236127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7F35FBD-A780-CF2F-20BA-983DA86923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" y="6408006"/>
            <a:ext cx="1981200" cy="373794"/>
          </a:xfrm>
        </p:spPr>
        <p:txBody>
          <a:bodyPr/>
          <a:lstStyle/>
          <a:p>
            <a:fld id="{44D7D639-17AC-4143-BEAA-246CD92B899E}" type="datetime4">
              <a:rPr lang="en-US" smtClean="0"/>
              <a:t>April 30, 2024</a:t>
            </a:fld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CFD95F4-7C22-21EA-C13E-164DBD8CB0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517018"/>
              </p:ext>
            </p:extLst>
          </p:nvPr>
        </p:nvGraphicFramePr>
        <p:xfrm>
          <a:off x="228600" y="1295400"/>
          <a:ext cx="8763000" cy="4876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2054">
                  <a:extLst>
                    <a:ext uri="{9D8B030D-6E8A-4147-A177-3AD203B41FA5}">
                      <a16:colId xmlns:a16="http://schemas.microsoft.com/office/drawing/2014/main" val="3072604928"/>
                    </a:ext>
                  </a:extLst>
                </a:gridCol>
                <a:gridCol w="1799545">
                  <a:extLst>
                    <a:ext uri="{9D8B030D-6E8A-4147-A177-3AD203B41FA5}">
                      <a16:colId xmlns:a16="http://schemas.microsoft.com/office/drawing/2014/main" val="3166839763"/>
                    </a:ext>
                  </a:extLst>
                </a:gridCol>
                <a:gridCol w="1486580">
                  <a:extLst>
                    <a:ext uri="{9D8B030D-6E8A-4147-A177-3AD203B41FA5}">
                      <a16:colId xmlns:a16="http://schemas.microsoft.com/office/drawing/2014/main" val="4072915405"/>
                    </a:ext>
                  </a:extLst>
                </a:gridCol>
                <a:gridCol w="1564821">
                  <a:extLst>
                    <a:ext uri="{9D8B030D-6E8A-4147-A177-3AD203B41FA5}">
                      <a16:colId xmlns:a16="http://schemas.microsoft.com/office/drawing/2014/main" val="3131528938"/>
                    </a:ext>
                  </a:extLst>
                </a:gridCol>
              </a:tblGrid>
              <a:tr h="5677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Key indicators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2021/22</a:t>
                      </a:r>
                      <a:endParaRPr lang="en-US" altLang="ja-JP" sz="24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2022/23R</a:t>
                      </a:r>
                      <a:endParaRPr lang="en-US" altLang="ja-JP" sz="24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2023/24P</a:t>
                      </a:r>
                      <a:endParaRPr lang="en-US" altLang="ja-JP" sz="24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50082865"/>
                  </a:ext>
                </a:extLst>
              </a:tr>
              <a:tr h="8467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Exports of goods and services as percentage of GDP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6.70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6.96</a:t>
                      </a:r>
                      <a:endParaRPr lang="en-US" altLang="ja-JP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7.94</a:t>
                      </a:r>
                      <a:endParaRPr lang="en-US" altLang="ja-JP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85939893"/>
                  </a:ext>
                </a:extLst>
              </a:tr>
              <a:tr h="8467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Imports  of goods and services as percentage of GDP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42.27</a:t>
                      </a:r>
                      <a:endParaRPr lang="en-US" altLang="ja-JP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34.68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33.70</a:t>
                      </a:r>
                      <a:endParaRPr lang="en-US" altLang="ja-JP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41402178"/>
                  </a:ext>
                </a:extLst>
              </a:tr>
              <a:tr h="4282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Resource Gap as percentage of GDP( +/-)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-12.53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-1.35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2.78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46005234"/>
                  </a:ext>
                </a:extLst>
              </a:tr>
              <a:tr h="8467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Workers' Remittances as percentage of GDP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20.24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22.82</a:t>
                      </a:r>
                      <a:endParaRPr lang="en-US" altLang="ja-JP" sz="18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22.96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53968109"/>
                  </a:ext>
                </a:extLst>
              </a:tr>
              <a:tr h="446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Population size (in million)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29.73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9726008"/>
                  </a:ext>
                </a:extLst>
              </a:tr>
              <a:tr h="446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Exchange rate (US$: NRs)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120.84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130.75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133.82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98495269"/>
                  </a:ext>
                </a:extLst>
              </a:tr>
              <a:tr h="446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Implicit GDP Deflator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211 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259656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97F2DB-C3E8-0B21-6F5B-920166873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533400" cy="442980"/>
          </a:xfrm>
        </p:spPr>
        <p:txBody>
          <a:bodyPr/>
          <a:lstStyle/>
          <a:p>
            <a:pPr algn="ctr"/>
            <a:r>
              <a:rPr lang="ne-NP" dirty="0">
                <a:latin typeface="Fontasy Himali" panose="04020500000000000000" pitchFamily="82" charset="0"/>
              </a:rPr>
              <a:t>२०</a:t>
            </a:r>
            <a:endParaRPr lang="en-US" dirty="0">
              <a:latin typeface="Fontasy Himali" panose="04020500000000000000" pitchFamily="82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29FB2E7-993D-B208-0EDD-18E24511F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944562"/>
          </a:xfrm>
        </p:spPr>
        <p:txBody>
          <a:bodyPr>
            <a:normAutofit/>
          </a:bodyPr>
          <a:lstStyle/>
          <a:p>
            <a:pPr algn="ctr"/>
            <a:r>
              <a:rPr lang="ne-NP" b="1" dirty="0">
                <a:cs typeface="Kalimati" panose="00000400000000000000" pitchFamily="2"/>
              </a:rPr>
              <a:t>केही प्रमुख आर्थिक सूचकहरू</a:t>
            </a:r>
            <a:endParaRPr lang="en-US" b="1" dirty="0">
              <a:cs typeface="Kalimati" panose="00000400000000000000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53565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7">
            <a:extLst>
              <a:ext uri="{FF2B5EF4-FFF2-40B4-BE49-F238E27FC236}">
                <a16:creationId xmlns:a16="http://schemas.microsoft.com/office/drawing/2014/main" id="{4E40D07A-11D3-471B-B410-53E023B39C69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2484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643458B-EB90-4EC8-894D-387EF0D9A4EE}"/>
              </a:ext>
            </a:extLst>
          </p:cNvPr>
          <p:cNvSpPr/>
          <p:nvPr/>
        </p:nvSpPr>
        <p:spPr>
          <a:xfrm>
            <a:off x="3509980" y="5096470"/>
            <a:ext cx="25362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e-NP" sz="5400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Kalimati" panose="00000400000000000000" pitchFamily="2"/>
              </a:rPr>
              <a:t>धन्यवाद</a:t>
            </a:r>
            <a:r>
              <a:rPr lang="en-US" sz="5400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!</a:t>
            </a:r>
            <a:endParaRPr lang="en-US" sz="5400" b="1" i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FCA84-1DCA-475C-9BFA-3B5A36030F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00801"/>
            <a:ext cx="1981200" cy="373794"/>
          </a:xfrm>
        </p:spPr>
        <p:txBody>
          <a:bodyPr/>
          <a:lstStyle/>
          <a:p>
            <a:fld id="{2E4DC768-31F6-4B2B-95E0-1E4C0611CE0A}" type="datetime4">
              <a:rPr lang="en-US" smtClean="0"/>
              <a:t>April 30, 2024</a:t>
            </a:fld>
            <a:endParaRPr lang="en-US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195CE4F-04C0-F75A-6A46-3FC36C34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533400" cy="442980"/>
          </a:xfrm>
        </p:spPr>
        <p:txBody>
          <a:bodyPr/>
          <a:lstStyle/>
          <a:p>
            <a:pPr algn="ctr"/>
            <a:r>
              <a:rPr lang="ne-NP" dirty="0">
                <a:latin typeface="Fontasy Himali" panose="04020500000000000000" pitchFamily="82" charset="0"/>
              </a:rPr>
              <a:t>२१</a:t>
            </a:r>
            <a:endParaRPr lang="en-US" dirty="0">
              <a:latin typeface="Fontasy Himali" panose="04020500000000000000" pitchFamily="8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C44318-9459-6953-F605-C1AD7108654D}"/>
              </a:ext>
            </a:extLst>
          </p:cNvPr>
          <p:cNvSpPr txBox="1"/>
          <p:nvPr/>
        </p:nvSpPr>
        <p:spPr>
          <a:xfrm>
            <a:off x="0" y="152400"/>
            <a:ext cx="9144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e-NP" sz="2000" i="1" dirty="0">
                <a:solidFill>
                  <a:schemeClr val="bg1"/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Kalimati" panose="00000400000000000000" pitchFamily="2"/>
              </a:rPr>
              <a:t>रा</a:t>
            </a:r>
            <a:r>
              <a:rPr lang="ne-IN" sz="2000" i="1" dirty="0">
                <a:solidFill>
                  <a:schemeClr val="bg1"/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Kalimati" panose="00000400000000000000" pitchFamily="2"/>
              </a:rPr>
              <a:t>ष्ट्रिय लेखा अनुमानसम्बन्धी तथ्याङ्कीय तालिकाका सफ्टकपी, प्रेस नोट तथा प्रस्तुति राष्ट्रिय तथ्याङ्क कार्यालयको वेबसाइटः </a:t>
            </a:r>
            <a:r>
              <a:rPr lang="en-US" sz="2000" i="1" u="sng" dirty="0">
                <a:solidFill>
                  <a:schemeClr val="bg1"/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Kalimati" panose="00000400000000000000" pitchFamily="2"/>
              </a:rPr>
              <a:t>https://nsonepal.gov.np/list/resource/</a:t>
            </a:r>
            <a:r>
              <a:rPr lang="ne-IN" sz="2000" i="1" u="sng" dirty="0">
                <a:solidFill>
                  <a:schemeClr val="bg1"/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Kalimati" panose="00000400000000000000" pitchFamily="2"/>
              </a:rPr>
              <a:t>865</a:t>
            </a:r>
            <a:r>
              <a:rPr lang="en-US" sz="2000" i="1" u="sng" dirty="0">
                <a:solidFill>
                  <a:schemeClr val="bg1"/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Kalimati" panose="00000400000000000000" pitchFamily="2"/>
              </a:rPr>
              <a:t>?parent=</a:t>
            </a:r>
            <a:r>
              <a:rPr lang="ne-IN" sz="2000" i="1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1574</a:t>
            </a:r>
            <a:r>
              <a:rPr lang="ne-IN" sz="2000" i="1" dirty="0">
                <a:solidFill>
                  <a:schemeClr val="bg1"/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Kalimati" panose="00000400000000000000" pitchFamily="2"/>
              </a:rPr>
              <a:t> मा उपलब्ध छ</a:t>
            </a:r>
            <a:r>
              <a:rPr lang="ne-NP" sz="2000" i="1" dirty="0">
                <a:solidFill>
                  <a:schemeClr val="bg1"/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Kalimati" panose="00000400000000000000" pitchFamily="2"/>
              </a:rPr>
              <a:t>।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766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5469508"/>
          </a:xfrm>
        </p:spPr>
      </p:pic>
      <p:pic>
        <p:nvPicPr>
          <p:cNvPr id="12" name="Picture 11" descr="Government of Nepal - Wikipedia">
            <a:extLst>
              <a:ext uri="{FF2B5EF4-FFF2-40B4-BE49-F238E27FC236}">
                <a16:creationId xmlns:a16="http://schemas.microsoft.com/office/drawing/2014/main" id="{69C81741-B527-49A5-ADC0-900549FFFE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035690"/>
            <a:ext cx="609600" cy="517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 flipH="1">
            <a:off x="3581400" y="6553200"/>
            <a:ext cx="1981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ne-NP" sz="1100" b="1" dirty="0">
                <a:solidFill>
                  <a:srgbClr val="FF0000"/>
                </a:solidFill>
                <a:latin typeface="Calibri" panose="020F0502020204030204"/>
                <a:cs typeface="Kalimati" panose="00000400000000000000" pitchFamily="2"/>
              </a:rPr>
              <a:t>राष्ट्रिय तथ्याङ्क कार्यालय</a:t>
            </a:r>
            <a:endParaRPr lang="en-US" sz="1100" b="1" dirty="0">
              <a:solidFill>
                <a:srgbClr val="FF0000"/>
              </a:solidFill>
              <a:latin typeface="Calibri" panose="020F0502020204030204"/>
              <a:cs typeface="Kalimati" panose="00000400000000000000" pitchFamily="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70CA36-0C74-DF89-77B3-D842504A07F9}"/>
              </a:ext>
            </a:extLst>
          </p:cNvPr>
          <p:cNvSpPr txBox="1"/>
          <p:nvPr/>
        </p:nvSpPr>
        <p:spPr>
          <a:xfrm>
            <a:off x="1645920" y="3200400"/>
            <a:ext cx="6126480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685800">
              <a:lnSpc>
                <a:spcPct val="150000"/>
              </a:lnSpc>
            </a:pPr>
            <a:r>
              <a:rPr lang="hi-IN" sz="2100" b="1" dirty="0">
                <a:solidFill>
                  <a:prstClr val="black"/>
                </a:solidFill>
                <a:latin typeface="Calibri" panose="020F0502020204030204"/>
                <a:cs typeface="Kalimati" panose="00000400000000000000" pitchFamily="2"/>
              </a:rPr>
              <a:t>आर्थिक वृद्धिदर </a:t>
            </a:r>
            <a:endParaRPr lang="ne-NP" sz="2100" b="1" dirty="0">
              <a:solidFill>
                <a:prstClr val="black"/>
              </a:solidFill>
              <a:latin typeface="Calibri" panose="020F0502020204030204"/>
              <a:cs typeface="Kalimati" panose="00000400000000000000" pitchFamily="2"/>
            </a:endParaRPr>
          </a:p>
          <a:p>
            <a:pPr marL="800100" lvl="1" indent="-342900" algn="just" defTabSz="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100" b="1" dirty="0">
                <a:solidFill>
                  <a:prstClr val="black"/>
                </a:solidFill>
                <a:latin typeface="Calibri" panose="020F0502020204030204"/>
                <a:cs typeface="Kalimati" panose="00000400000000000000" pitchFamily="2"/>
              </a:rPr>
              <a:t>उपभोक्ता</a:t>
            </a:r>
            <a:r>
              <a:rPr lang="ne-NP" sz="2100" b="1" dirty="0">
                <a:solidFill>
                  <a:prstClr val="black"/>
                </a:solidFill>
                <a:latin typeface="Calibri" panose="020F0502020204030204"/>
                <a:cs typeface="Kalimati" panose="00000400000000000000" pitchFamily="2"/>
              </a:rPr>
              <a:t>को</a:t>
            </a:r>
            <a:r>
              <a:rPr lang="hi-IN" sz="2100" b="1" dirty="0">
                <a:solidFill>
                  <a:prstClr val="black"/>
                </a:solidFill>
                <a:latin typeface="Calibri" panose="020F0502020204030204"/>
                <a:cs typeface="Kalimati" panose="00000400000000000000" pitchFamily="2"/>
              </a:rPr>
              <a:t> मूल्यमा</a:t>
            </a:r>
            <a:r>
              <a:rPr lang="ne-NP" sz="2100" b="1" dirty="0">
                <a:solidFill>
                  <a:prstClr val="black"/>
                </a:solidFill>
                <a:latin typeface="Calibri" panose="020F0502020204030204"/>
                <a:cs typeface="Kalimati" panose="00000400000000000000" pitchFamily="2"/>
              </a:rPr>
              <a:t>ः</a:t>
            </a:r>
            <a:r>
              <a:rPr lang="hi-IN" sz="2100" b="1" dirty="0">
                <a:solidFill>
                  <a:prstClr val="black"/>
                </a:solidFill>
                <a:latin typeface="Calibri" panose="020F0502020204030204"/>
                <a:cs typeface="Kalimati" panose="00000400000000000000" pitchFamily="2"/>
              </a:rPr>
              <a:t> </a:t>
            </a:r>
            <a:r>
              <a:rPr lang="hi-IN" sz="2400" b="1" dirty="0">
                <a:solidFill>
                  <a:srgbClr val="0070C0"/>
                </a:solidFill>
                <a:latin typeface="Calibri" panose="020F0502020204030204"/>
                <a:cs typeface="Kalimati" panose="00000400000000000000" pitchFamily="2"/>
              </a:rPr>
              <a:t>३.८७%</a:t>
            </a:r>
            <a:endParaRPr lang="ne-NP" sz="2100" b="1" dirty="0">
              <a:solidFill>
                <a:prstClr val="black"/>
              </a:solidFill>
              <a:latin typeface="Calibri" panose="020F0502020204030204"/>
              <a:cs typeface="Kalimati" panose="00000400000000000000" pitchFamily="2"/>
            </a:endParaRPr>
          </a:p>
          <a:p>
            <a:pPr marL="800100" lvl="1" indent="-342900" algn="just" defTabSz="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100" b="1" dirty="0">
                <a:solidFill>
                  <a:prstClr val="black"/>
                </a:solidFill>
                <a:latin typeface="Calibri" panose="020F0502020204030204"/>
                <a:cs typeface="Kalimati" panose="00000400000000000000" pitchFamily="2"/>
              </a:rPr>
              <a:t>आधारभूत मूल्यमा</a:t>
            </a:r>
            <a:r>
              <a:rPr lang="ne-NP" sz="2100" b="1" dirty="0">
                <a:solidFill>
                  <a:prstClr val="black"/>
                </a:solidFill>
                <a:latin typeface="Calibri" panose="020F0502020204030204"/>
                <a:cs typeface="Kalimati" panose="00000400000000000000" pitchFamily="2"/>
              </a:rPr>
              <a:t>ः</a:t>
            </a:r>
            <a:r>
              <a:rPr lang="hi-IN" sz="2100" b="1" dirty="0">
                <a:solidFill>
                  <a:prstClr val="black"/>
                </a:solidFill>
                <a:latin typeface="Calibri" panose="020F0502020204030204"/>
                <a:cs typeface="Kalimati" panose="00000400000000000000" pitchFamily="2"/>
              </a:rPr>
              <a:t> </a:t>
            </a:r>
            <a:r>
              <a:rPr lang="hi-IN" sz="2400" b="1" dirty="0">
                <a:solidFill>
                  <a:srgbClr val="0070C0"/>
                </a:solidFill>
                <a:latin typeface="Calibri" panose="020F0502020204030204"/>
                <a:cs typeface="Kalimati" panose="00000400000000000000" pitchFamily="2"/>
              </a:rPr>
              <a:t>३.५४</a:t>
            </a:r>
            <a:r>
              <a:rPr lang="hi-IN" sz="2000" b="1" dirty="0">
                <a:solidFill>
                  <a:srgbClr val="0070C0"/>
                </a:solidFill>
                <a:latin typeface="Calibri" panose="020F0502020204030204"/>
                <a:cs typeface="Kalimati" panose="00000400000000000000" pitchFamily="2"/>
              </a:rPr>
              <a:t>%</a:t>
            </a:r>
            <a:r>
              <a:rPr lang="hi-IN" sz="2100" b="1" dirty="0">
                <a:solidFill>
                  <a:prstClr val="black"/>
                </a:solidFill>
                <a:latin typeface="Calibri" panose="020F0502020204030204"/>
                <a:cs typeface="Kalimati" panose="00000400000000000000" pitchFamily="2"/>
              </a:rPr>
              <a:t> </a:t>
            </a:r>
            <a:endParaRPr lang="ne-NP" sz="2100" b="1" dirty="0">
              <a:solidFill>
                <a:prstClr val="black"/>
              </a:solidFill>
              <a:latin typeface="Calibri" panose="020F0502020204030204"/>
              <a:cs typeface="Kalimati" panose="00000400000000000000" pitchFamily="2"/>
            </a:endParaRPr>
          </a:p>
          <a:p>
            <a:pPr algn="just" defTabSz="685800">
              <a:lnSpc>
                <a:spcPct val="150000"/>
              </a:lnSpc>
            </a:pPr>
            <a:r>
              <a:rPr lang="hi-IN" sz="2100" b="1" dirty="0">
                <a:solidFill>
                  <a:prstClr val="black"/>
                </a:solidFill>
                <a:latin typeface="Calibri" panose="020F0502020204030204"/>
                <a:cs typeface="Kalimati" panose="00000400000000000000" pitchFamily="2"/>
              </a:rPr>
              <a:t>अर्थतन्त्रको आकार</a:t>
            </a:r>
            <a:r>
              <a:rPr lang="ne-NP" sz="2100" b="1" dirty="0">
                <a:solidFill>
                  <a:prstClr val="black"/>
                </a:solidFill>
                <a:latin typeface="Calibri" panose="020F0502020204030204"/>
                <a:cs typeface="Kalimati" panose="00000400000000000000" pitchFamily="2"/>
              </a:rPr>
              <a:t>ः</a:t>
            </a:r>
            <a:r>
              <a:rPr lang="hi-IN" sz="2100" b="1" dirty="0">
                <a:solidFill>
                  <a:prstClr val="black"/>
                </a:solidFill>
                <a:latin typeface="Calibri" panose="020F0502020204030204"/>
                <a:cs typeface="Kalimati" panose="00000400000000000000" pitchFamily="2"/>
              </a:rPr>
              <a:t> </a:t>
            </a:r>
            <a:r>
              <a:rPr lang="hi-IN" sz="2400" b="1" dirty="0">
                <a:solidFill>
                  <a:srgbClr val="0070C0"/>
                </a:solidFill>
                <a:latin typeface="Calibri" panose="020F0502020204030204"/>
                <a:cs typeface="Kalimati" panose="00000400000000000000" pitchFamily="2"/>
              </a:rPr>
              <a:t>५७ खर्ब ४</a:t>
            </a:r>
            <a:r>
              <a:rPr lang="ne-NP" sz="2400" b="1" dirty="0">
                <a:solidFill>
                  <a:srgbClr val="0070C0"/>
                </a:solidFill>
                <a:latin typeface="Calibri" panose="020F0502020204030204"/>
                <a:cs typeface="Kalimati" panose="00000400000000000000" pitchFamily="2"/>
              </a:rPr>
              <a:t>.८</a:t>
            </a:r>
            <a:r>
              <a:rPr lang="hi-IN" sz="2400" b="1" dirty="0">
                <a:solidFill>
                  <a:srgbClr val="0070C0"/>
                </a:solidFill>
                <a:latin typeface="Calibri" panose="020F0502020204030204"/>
                <a:cs typeface="Kalimati" panose="00000400000000000000" pitchFamily="2"/>
              </a:rPr>
              <a:t> अर्ब</a:t>
            </a:r>
            <a:endParaRPr lang="en-US" sz="2100" b="1" dirty="0">
              <a:solidFill>
                <a:prstClr val="black"/>
              </a:solidFill>
              <a:latin typeface="Calibri" panose="020F0502020204030204"/>
              <a:cs typeface="Kalimati" panose="00000400000000000000" pitchFamily="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A3B482-9171-9EFC-E350-494300909B90}"/>
              </a:ext>
            </a:extLst>
          </p:cNvPr>
          <p:cNvSpPr txBox="1"/>
          <p:nvPr/>
        </p:nvSpPr>
        <p:spPr>
          <a:xfrm>
            <a:off x="1828800" y="2431688"/>
            <a:ext cx="5486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i-IN" sz="2800" b="1" dirty="0">
                <a:solidFill>
                  <a:prstClr val="black"/>
                </a:solidFill>
                <a:latin typeface="Calibri" panose="020F0502020204030204"/>
                <a:cs typeface="Kalimati" panose="00000400000000000000" pitchFamily="2"/>
              </a:rPr>
              <a:t>चालु आ.व. २०८०/८१</a:t>
            </a:r>
            <a:r>
              <a:rPr lang="ne-NP" sz="2800" b="1" dirty="0">
                <a:solidFill>
                  <a:prstClr val="black"/>
                </a:solidFill>
                <a:latin typeface="Calibri" panose="020F0502020204030204"/>
                <a:cs typeface="Kalimati" panose="00000400000000000000" pitchFamily="2"/>
              </a:rPr>
              <a:t> मा </a:t>
            </a:r>
            <a:r>
              <a:rPr lang="hi-IN" sz="2800" b="1" dirty="0">
                <a:solidFill>
                  <a:prstClr val="black"/>
                </a:solidFill>
                <a:latin typeface="Calibri" panose="020F0502020204030204"/>
                <a:cs typeface="Kalimati" panose="00000400000000000000" pitchFamily="2"/>
              </a:rPr>
              <a:t>नेपालको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69990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6" name="applause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200" b="1" dirty="0" err="1">
                <a:latin typeface="Kantipur" pitchFamily="2" charset="0"/>
                <a:cs typeface="Kalimati" panose="00000400000000000000" pitchFamily="2"/>
              </a:rPr>
              <a:t>प्रस्तुत</a:t>
            </a:r>
            <a:r>
              <a:rPr lang="ne-NP" altLang="en-US" sz="3200" b="1" dirty="0">
                <a:latin typeface="Kantipur" pitchFamily="2" charset="0"/>
                <a:cs typeface="Kalimati" panose="00000400000000000000" pitchFamily="2"/>
              </a:rPr>
              <a:t>ि</a:t>
            </a:r>
            <a:r>
              <a:rPr lang="en-US" altLang="en-US" sz="3200" b="1" dirty="0" err="1">
                <a:latin typeface="Kantipur" pitchFamily="2" charset="0"/>
                <a:cs typeface="Kalimati" panose="00000400000000000000" pitchFamily="2"/>
              </a:rPr>
              <a:t>का</a:t>
            </a:r>
            <a:r>
              <a:rPr lang="en-US" altLang="en-US" sz="3200" b="1" dirty="0">
                <a:latin typeface="Kantipur" pitchFamily="2" charset="0"/>
                <a:cs typeface="Kalimati" panose="00000400000000000000" pitchFamily="2"/>
              </a:rPr>
              <a:t> </a:t>
            </a:r>
            <a:r>
              <a:rPr lang="en-US" altLang="en-US" sz="3200" b="1" dirty="0" err="1">
                <a:latin typeface="Kantipur" pitchFamily="2" charset="0"/>
                <a:cs typeface="Kalimati" panose="00000400000000000000" pitchFamily="2"/>
              </a:rPr>
              <a:t>मुख्य</a:t>
            </a:r>
            <a:r>
              <a:rPr lang="en-US" altLang="en-US" sz="3200" b="1" dirty="0">
                <a:latin typeface="Kantipur" pitchFamily="2" charset="0"/>
                <a:cs typeface="Kalimati" panose="00000400000000000000" pitchFamily="2"/>
              </a:rPr>
              <a:t> </a:t>
            </a:r>
            <a:r>
              <a:rPr lang="ne-NP" altLang="en-US" sz="3200" b="1" dirty="0">
                <a:latin typeface="Kantipur" pitchFamily="2" charset="0"/>
                <a:cs typeface="Kalimati" panose="00000400000000000000" pitchFamily="2"/>
              </a:rPr>
              <a:t>वि</a:t>
            </a:r>
            <a:r>
              <a:rPr lang="en-US" altLang="en-US" sz="3200" b="1" dirty="0" err="1">
                <a:latin typeface="Kantipur" pitchFamily="2" charset="0"/>
                <a:cs typeface="Kalimati" panose="00000400000000000000" pitchFamily="2"/>
              </a:rPr>
              <a:t>षय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9067800" cy="4191000"/>
          </a:xfrm>
        </p:spPr>
        <p:txBody>
          <a:bodyPr>
            <a:normAutofit/>
          </a:bodyPr>
          <a:lstStyle/>
          <a:p>
            <a:pPr marL="457200" indent="-457200" eaLnBrk="1" hangingPunct="1">
              <a:lnSpc>
                <a:spcPct val="150000"/>
              </a:lnSpc>
            </a:pPr>
            <a:r>
              <a:rPr lang="en-US" altLang="en-US" sz="2800" dirty="0" err="1">
                <a:latin typeface="Kantipur" pitchFamily="2" charset="0"/>
                <a:cs typeface="Kalimati" panose="00000400000000000000" pitchFamily="2"/>
              </a:rPr>
              <a:t>परिचय</a:t>
            </a:r>
            <a:endParaRPr lang="ne-NP" altLang="en-US" sz="2800" dirty="0">
              <a:latin typeface="Kantipur" pitchFamily="2" charset="0"/>
              <a:cs typeface="Kalimati" panose="00000400000000000000" pitchFamily="2"/>
            </a:endParaRPr>
          </a:p>
          <a:p>
            <a:pPr marL="457200" indent="-457200" eaLnBrk="1" hangingPunct="1">
              <a:lnSpc>
                <a:spcPct val="150000"/>
              </a:lnSpc>
            </a:pPr>
            <a:r>
              <a:rPr lang="hi-IN" sz="2800" dirty="0">
                <a:latin typeface="Mukta"/>
                <a:cs typeface="Kalimati" panose="00000400000000000000" pitchFamily="2"/>
              </a:rPr>
              <a:t>कुल गार्हस्थ उत्पादन</a:t>
            </a:r>
            <a:r>
              <a:rPr lang="ne-NP" sz="2800" dirty="0">
                <a:latin typeface="Mukta"/>
                <a:cs typeface="Kalimati" panose="00000400000000000000" pitchFamily="2"/>
              </a:rPr>
              <a:t> </a:t>
            </a:r>
            <a:r>
              <a:rPr lang="hi-IN" sz="2800" dirty="0">
                <a:latin typeface="Mukta"/>
                <a:cs typeface="Kalimati" panose="00000400000000000000" pitchFamily="2"/>
              </a:rPr>
              <a:t>वृद्धिदर</a:t>
            </a:r>
          </a:p>
          <a:p>
            <a:pPr marL="457200" indent="-457200" eaLnBrk="1" hangingPunct="1">
              <a:lnSpc>
                <a:spcPct val="150000"/>
              </a:lnSpc>
            </a:pPr>
            <a:r>
              <a:rPr lang="ne-NP" sz="2800" dirty="0">
                <a:latin typeface="Times New Roman" panose="02020603050405020304" pitchFamily="18" charset="0"/>
                <a:cs typeface="Kalimati" panose="00000400000000000000" pitchFamily="2"/>
              </a:rPr>
              <a:t>मूल्य अभिवृद्धि</a:t>
            </a:r>
            <a:r>
              <a:rPr lang="en-US" sz="2800" dirty="0">
                <a:latin typeface="Times New Roman" panose="02020603050405020304" pitchFamily="18" charset="0"/>
                <a:cs typeface="Kalimati" panose="00000400000000000000" pitchFamily="2"/>
              </a:rPr>
              <a:t>  </a:t>
            </a:r>
            <a:r>
              <a:rPr lang="en-US" altLang="en-US" sz="2800" dirty="0">
                <a:latin typeface="Kantipur" pitchFamily="2" charset="0"/>
                <a:cs typeface="Kalimati" panose="00000400000000000000" pitchFamily="2"/>
              </a:rPr>
              <a:t>र </a:t>
            </a:r>
            <a:r>
              <a:rPr lang="ne-NP" sz="2800" dirty="0">
                <a:latin typeface="Times New Roman" panose="02020603050405020304" pitchFamily="18" charset="0"/>
                <a:cs typeface="Kalimati" panose="00000400000000000000" pitchFamily="2"/>
              </a:rPr>
              <a:t>मध्यवर्ती उपभोग</a:t>
            </a:r>
            <a:endParaRPr lang="hi-IN" sz="2800" dirty="0">
              <a:latin typeface="Times New Roman" panose="02020603050405020304" pitchFamily="18" charset="0"/>
              <a:cs typeface="Kalimati" panose="00000400000000000000" pitchFamily="2"/>
            </a:endParaRPr>
          </a:p>
          <a:p>
            <a:pPr marL="457200" indent="-457200" eaLnBrk="1" hangingPunct="1">
              <a:lnSpc>
                <a:spcPct val="150000"/>
              </a:lnSpc>
            </a:pPr>
            <a:r>
              <a:rPr lang="ne-NP" sz="2800" dirty="0">
                <a:cs typeface="Kalimati" panose="00000400000000000000" pitchFamily="2"/>
              </a:rPr>
              <a:t>औद्योगिक वर्गीकरण अनुसार </a:t>
            </a:r>
            <a:r>
              <a:rPr lang="hi-IN" sz="2800" b="1" dirty="0">
                <a:latin typeface="Mukta"/>
                <a:cs typeface="Kalimati" panose="00000400000000000000" pitchFamily="2"/>
              </a:rPr>
              <a:t>कुल गार्हस्थ उत्पादको</a:t>
            </a:r>
            <a:r>
              <a:rPr lang="ne-NP" sz="2800" b="1" dirty="0">
                <a:latin typeface="Mukta"/>
                <a:cs typeface="Kalimati" panose="00000400000000000000" pitchFamily="2"/>
              </a:rPr>
              <a:t> </a:t>
            </a:r>
            <a:r>
              <a:rPr lang="ne-NP" sz="2800" dirty="0">
                <a:cs typeface="Kalimati" panose="00000400000000000000" pitchFamily="2"/>
              </a:rPr>
              <a:t>संरचना</a:t>
            </a:r>
            <a:endParaRPr lang="hi-IN" sz="2800" dirty="0">
              <a:cs typeface="Kalimati" panose="00000400000000000000" pitchFamily="2"/>
            </a:endParaRPr>
          </a:p>
          <a:p>
            <a:pPr marL="457200" indent="-457200" eaLnBrk="1" hangingPunct="1">
              <a:lnSpc>
                <a:spcPct val="150000"/>
              </a:lnSpc>
            </a:pPr>
            <a:r>
              <a:rPr lang="hi-IN" sz="2800" dirty="0">
                <a:latin typeface="Times New Roman" panose="02020603050405020304" pitchFamily="18" charset="0"/>
                <a:cs typeface="Kalimati" panose="00000400000000000000" pitchFamily="2"/>
              </a:rPr>
              <a:t>प्रमुख </a:t>
            </a:r>
            <a:r>
              <a:rPr lang="ne-NP" sz="2800" dirty="0">
                <a:latin typeface="Times New Roman" panose="02020603050405020304" pitchFamily="18" charset="0"/>
                <a:cs typeface="Kalimati" panose="00000400000000000000" pitchFamily="2"/>
              </a:rPr>
              <a:t>आर्थिक परिसूचकहरु</a:t>
            </a:r>
            <a:r>
              <a:rPr lang="hi-IN" altLang="en-US" sz="2800" dirty="0">
                <a:latin typeface="Kantipur" pitchFamily="2" charset="0"/>
                <a:cs typeface="Kalimati" panose="00000400000000000000" pitchFamily="2"/>
              </a:rPr>
              <a:t> </a:t>
            </a:r>
            <a:endParaRPr lang="en-US" altLang="en-US" sz="2800" dirty="0">
              <a:latin typeface="Kantipur" pitchFamily="2" charset="0"/>
              <a:cs typeface="Kalimati" panose="00000400000000000000" pitchFamily="2"/>
            </a:endParaRP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533400" cy="442980"/>
          </a:xfrm>
        </p:spPr>
        <p:txBody>
          <a:bodyPr/>
          <a:lstStyle/>
          <a:p>
            <a:pPr algn="ctr"/>
            <a:r>
              <a:rPr lang="ne-NP" dirty="0">
                <a:latin typeface="Fontasy Himali" panose="04020500000000000000" pitchFamily="82" charset="0"/>
              </a:rPr>
              <a:t>४</a:t>
            </a:r>
            <a:endParaRPr lang="en-US" dirty="0">
              <a:latin typeface="Fontasy Himali" panose="04020500000000000000" pitchFamily="82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562F-3C53-402F-849A-FCA38D4156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393786"/>
            <a:ext cx="1981200" cy="373794"/>
          </a:xfrm>
        </p:spPr>
        <p:txBody>
          <a:bodyPr/>
          <a:lstStyle/>
          <a:p>
            <a:fld id="{84210921-5CC1-4EB8-946E-1C38B9E72ED2}" type="datetime4">
              <a:rPr lang="en-US" smtClean="0"/>
              <a:t>April 30, 2024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>
            <a:normAutofit/>
          </a:bodyPr>
          <a:lstStyle/>
          <a:p>
            <a:pPr algn="ctr"/>
            <a:r>
              <a:rPr lang="ne-NP" sz="4000" b="1" dirty="0">
                <a:latin typeface="Times New Roman" pitchFamily="18" charset="0"/>
                <a:cs typeface="Kalimati" panose="00000400000000000000" pitchFamily="2"/>
              </a:rPr>
              <a:t>परिचय</a:t>
            </a:r>
            <a:endParaRPr lang="en-US" sz="4000" b="1" dirty="0">
              <a:latin typeface="Times New Roman" pitchFamily="18" charset="0"/>
              <a:cs typeface="Kalimati" panose="00000400000000000000" pitchFamily="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2291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hi-IN" sz="2800" dirty="0">
                <a:cs typeface="Kalimati" panose="00000400000000000000" pitchFamily="2"/>
              </a:rPr>
              <a:t>नेपालमा कुल गार्हस्थ्य उत्पादनको अनुमान</a:t>
            </a:r>
            <a:r>
              <a:rPr lang="ne-NP" sz="2800" dirty="0">
                <a:cs typeface="Kalimati" panose="00000400000000000000" pitchFamily="2"/>
              </a:rPr>
              <a:t> आ.व.</a:t>
            </a:r>
            <a:r>
              <a:rPr lang="hi-IN" sz="2800" dirty="0">
                <a:cs typeface="Kalimati" panose="00000400000000000000" pitchFamily="2"/>
              </a:rPr>
              <a:t> २०२१/२०२२ देखि नियमितरुपमा तयार गरी प्रकाशन गर्दै आइएको</a:t>
            </a:r>
            <a:r>
              <a:rPr lang="ne-NP" sz="2800" dirty="0">
                <a:cs typeface="Kalimati" panose="00000400000000000000" pitchFamily="2"/>
              </a:rPr>
              <a:t>,</a:t>
            </a:r>
            <a:r>
              <a:rPr lang="hi-IN" sz="2800" dirty="0">
                <a:cs typeface="Kalimati" panose="00000400000000000000" pitchFamily="2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hi-IN" sz="2800" dirty="0">
                <a:cs typeface="Kalimati" panose="00000400000000000000" pitchFamily="2"/>
              </a:rPr>
              <a:t>राष्ट्रिय लेखा प्रणाली २००८ मा आधारित</a:t>
            </a:r>
            <a:r>
              <a:rPr lang="ne-NP" sz="2800" dirty="0">
                <a:cs typeface="Kalimati" panose="00000400000000000000" pitchFamily="2"/>
              </a:rPr>
              <a:t>,</a:t>
            </a:r>
            <a:endParaRPr lang="hi-IN" sz="2800" dirty="0">
              <a:cs typeface="Kalimati" panose="00000400000000000000" pitchFamily="2"/>
            </a:endParaRPr>
          </a:p>
          <a:p>
            <a:pPr algn="just">
              <a:lnSpc>
                <a:spcPct val="150000"/>
              </a:lnSpc>
            </a:pPr>
            <a:r>
              <a:rPr lang="ne-NP" sz="2800" dirty="0">
                <a:cs typeface="Kalimati" panose="00000400000000000000" pitchFamily="2"/>
              </a:rPr>
              <a:t>हालको </a:t>
            </a:r>
            <a:r>
              <a:rPr lang="hi-IN" sz="2800" dirty="0">
                <a:cs typeface="Kalimati" panose="00000400000000000000" pitchFamily="2"/>
              </a:rPr>
              <a:t>आधार वर्षः २०६७/२०६८</a:t>
            </a:r>
            <a:r>
              <a:rPr lang="ne-NP" sz="2800" dirty="0">
                <a:cs typeface="Kalimati" panose="00000400000000000000" pitchFamily="2"/>
              </a:rPr>
              <a:t>,</a:t>
            </a:r>
            <a:endParaRPr lang="hi-IN" sz="2800" dirty="0">
              <a:cs typeface="Kalimati" panose="00000400000000000000" pitchFamily="2"/>
            </a:endParaRPr>
          </a:p>
          <a:p>
            <a:pPr algn="just">
              <a:lnSpc>
                <a:spcPct val="150000"/>
              </a:lnSpc>
            </a:pPr>
            <a:r>
              <a:rPr lang="ne-NP" altLang="en-US" sz="2800" dirty="0">
                <a:latin typeface="Times New Roman" panose="02020603050405020304" pitchFamily="18" charset="0"/>
                <a:cs typeface="Kalimati" panose="00000400000000000000" pitchFamily="2"/>
              </a:rPr>
              <a:t>तीन वर्षे परिमार्जन अभ्यास </a:t>
            </a:r>
            <a:r>
              <a:rPr lang="hi-IN" altLang="en-US" sz="2800" dirty="0">
                <a:latin typeface="Times New Roman" panose="02020603050405020304" pitchFamily="18" charset="0"/>
                <a:cs typeface="Kalimati" panose="00000400000000000000" pitchFamily="2"/>
              </a:rPr>
              <a:t>(प्रारम्भिक, संशोधित र अन्तिम) </a:t>
            </a:r>
            <a:endParaRPr lang="en-US" altLang="en-US" sz="2800" dirty="0">
              <a:latin typeface="Times New Roman" panose="02020603050405020304" pitchFamily="18" charset="0"/>
              <a:cs typeface="Kalimati" panose="00000400000000000000" pitchFamily="2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8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77424A-E447-42E0-B5C4-984F19CADE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" y="6400801"/>
            <a:ext cx="1981200" cy="373794"/>
          </a:xfrm>
        </p:spPr>
        <p:txBody>
          <a:bodyPr/>
          <a:lstStyle/>
          <a:p>
            <a:fld id="{146A937D-95DB-4D5E-99E9-F4CCA43FDCDA}" type="datetime4">
              <a:rPr lang="en-US" smtClean="0"/>
              <a:t>April 30, 2024</a:t>
            </a:fld>
            <a:endParaRPr lang="en-US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4DCA6ED-75E3-DB79-E3C6-7A0369F3C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533400" cy="442980"/>
          </a:xfrm>
        </p:spPr>
        <p:txBody>
          <a:bodyPr/>
          <a:lstStyle/>
          <a:p>
            <a:pPr algn="ctr"/>
            <a:r>
              <a:rPr lang="ne-NP" dirty="0">
                <a:latin typeface="Fontasy Himali" panose="04020500000000000000" pitchFamily="82" charset="0"/>
              </a:rPr>
              <a:t>५</a:t>
            </a:r>
            <a:endParaRPr lang="en-US" dirty="0">
              <a:latin typeface="Fontasy Himali" panose="04020500000000000000" pitchFamily="8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814816" cy="944562"/>
          </a:xfrm>
        </p:spPr>
        <p:txBody>
          <a:bodyPr>
            <a:normAutofit/>
          </a:bodyPr>
          <a:lstStyle/>
          <a:p>
            <a:pPr algn="ctr"/>
            <a:r>
              <a:rPr lang="ne-NP" sz="3200" dirty="0">
                <a:cs typeface="Kalimati" panose="00000400000000000000" pitchFamily="2"/>
              </a:rPr>
              <a:t>राष्ट्रिय लेखा तयार गर्दा राखिएको मान्यता</a:t>
            </a:r>
            <a:endParaRPr lang="en-US" sz="3200" dirty="0">
              <a:cs typeface="Kalimati" panose="00000400000000000000" pitchFamily="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54582"/>
            <a:ext cx="8967216" cy="416041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hi-IN" sz="2800" dirty="0">
                <a:cs typeface="Kalimati" panose="00000400000000000000" pitchFamily="2"/>
              </a:rPr>
              <a:t>सबै क्षेत्रको आर्थिक </a:t>
            </a:r>
            <a:r>
              <a:rPr lang="ne-NP" sz="2800" dirty="0">
                <a:cs typeface="Kalimati" panose="00000400000000000000" pitchFamily="2"/>
              </a:rPr>
              <a:t>गतिविधि</a:t>
            </a:r>
            <a:r>
              <a:rPr lang="hi-IN" sz="2800" dirty="0">
                <a:cs typeface="Kalimati" panose="00000400000000000000" pitchFamily="2"/>
              </a:rPr>
              <a:t> सामान्य </a:t>
            </a:r>
            <a:r>
              <a:rPr lang="ne-NP" sz="2800" dirty="0">
                <a:cs typeface="Kalimati" panose="00000400000000000000" pitchFamily="2"/>
              </a:rPr>
              <a:t>रूपले सञ्चालन हुने</a:t>
            </a:r>
            <a:r>
              <a:rPr lang="hi-IN" sz="2800" dirty="0">
                <a:cs typeface="Kalimati" panose="00000400000000000000" pitchFamily="2"/>
              </a:rPr>
              <a:t> अनुमान गरिएको छ</a:t>
            </a:r>
            <a:r>
              <a:rPr lang="ne-NP" sz="2800" dirty="0">
                <a:cs typeface="Kalimati" panose="00000400000000000000" pitchFamily="2"/>
              </a:rPr>
              <a:t>,</a:t>
            </a:r>
            <a:endParaRPr lang="en-US" sz="2800" dirty="0">
              <a:cs typeface="Kalimati" panose="00000400000000000000" pitchFamily="2"/>
            </a:endParaRPr>
          </a:p>
          <a:p>
            <a:pPr algn="just">
              <a:lnSpc>
                <a:spcPct val="150000"/>
              </a:lnSpc>
            </a:pPr>
            <a:r>
              <a:rPr lang="hi-IN" sz="2800" dirty="0">
                <a:cs typeface="Kalimati" panose="00000400000000000000" pitchFamily="2"/>
              </a:rPr>
              <a:t>आगामी महिनाहरूमा कुनै पनि झट्काको </a:t>
            </a:r>
            <a:r>
              <a:rPr lang="ne-NP" sz="2800" dirty="0">
                <a:cs typeface="Kalimati" panose="00000400000000000000" pitchFamily="2"/>
              </a:rPr>
              <a:t>अनुमान </a:t>
            </a:r>
            <a:r>
              <a:rPr lang="hi-IN" sz="2800" dirty="0">
                <a:cs typeface="Kalimati" panose="00000400000000000000" pitchFamily="2"/>
              </a:rPr>
              <a:t>गरिएको छैन</a:t>
            </a:r>
            <a:r>
              <a:rPr lang="ne-NP" sz="2800" dirty="0">
                <a:cs typeface="Kalimati" panose="00000400000000000000" pitchFamily="2"/>
              </a:rPr>
              <a:t>,</a:t>
            </a:r>
            <a:endParaRPr lang="en-US" sz="2800" dirty="0">
              <a:cs typeface="Kalimati" panose="00000400000000000000" pitchFamily="2"/>
            </a:endParaRPr>
          </a:p>
          <a:p>
            <a:pPr algn="just">
              <a:lnSpc>
                <a:spcPct val="150000"/>
              </a:lnSpc>
            </a:pPr>
            <a:r>
              <a:rPr lang="hi-IN" sz="2800" dirty="0">
                <a:cs typeface="Kalimati" panose="00000400000000000000" pitchFamily="2"/>
              </a:rPr>
              <a:t>विगत</a:t>
            </a:r>
            <a:r>
              <a:rPr lang="ne-NP" sz="2800" dirty="0">
                <a:cs typeface="Kalimati" panose="00000400000000000000" pitchFamily="2"/>
              </a:rPr>
              <a:t> </a:t>
            </a:r>
            <a:r>
              <a:rPr lang="hi-IN" sz="2800" dirty="0">
                <a:cs typeface="Kalimati" panose="00000400000000000000" pitchFamily="2"/>
              </a:rPr>
              <a:t>आ</a:t>
            </a:r>
            <a:r>
              <a:rPr lang="ne-NP" sz="2800" dirty="0">
                <a:cs typeface="Kalimati" panose="00000400000000000000" pitchFamily="2"/>
              </a:rPr>
              <a:t>ठ</a:t>
            </a:r>
            <a:r>
              <a:rPr lang="hi-IN" sz="2800" dirty="0">
                <a:cs typeface="Kalimati" panose="00000400000000000000" pitchFamily="2"/>
              </a:rPr>
              <a:t> महिनाको तुलनामा आगामी महिनाहरुमा आर्थिक गतिविधिमा केही वृद्धि हुने </a:t>
            </a:r>
            <a:r>
              <a:rPr lang="ne-NP" sz="2800" dirty="0">
                <a:cs typeface="Kalimati" panose="00000400000000000000" pitchFamily="2"/>
              </a:rPr>
              <a:t>अपेक्षा</a:t>
            </a:r>
            <a:r>
              <a:rPr lang="hi-IN" sz="2800" dirty="0">
                <a:cs typeface="Kalimati" panose="00000400000000000000" pitchFamily="2"/>
              </a:rPr>
              <a:t> गरिएको छ ।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>
              <a:cs typeface="Kalimati" panose="00000400000000000000" pitchFamily="2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589DC3-107A-4C50-8752-C0E68A5937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" y="6400801"/>
            <a:ext cx="1981200" cy="373794"/>
          </a:xfrm>
        </p:spPr>
        <p:txBody>
          <a:bodyPr/>
          <a:lstStyle/>
          <a:p>
            <a:fld id="{82AEDEF5-92E8-4063-995D-E02BB246D151}" type="datetime4">
              <a:rPr lang="en-US" smtClean="0"/>
              <a:t>April 30, 2024</a:t>
            </a:fld>
            <a:endParaRPr lang="en-US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B6C69D98-3F78-84D6-C87B-A05B52A57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533400" cy="442980"/>
          </a:xfrm>
        </p:spPr>
        <p:txBody>
          <a:bodyPr/>
          <a:lstStyle/>
          <a:p>
            <a:pPr algn="ctr"/>
            <a:r>
              <a:rPr lang="ne-NP" dirty="0">
                <a:latin typeface="Fontasy Himali" panose="04020500000000000000" pitchFamily="82" charset="0"/>
              </a:rPr>
              <a:t>६</a:t>
            </a:r>
            <a:endParaRPr lang="en-US" dirty="0">
              <a:latin typeface="Fontasy Himali" panose="040205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194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8438"/>
            <a:ext cx="8001000" cy="944562"/>
          </a:xfrm>
        </p:spPr>
        <p:txBody>
          <a:bodyPr>
            <a:noAutofit/>
          </a:bodyPr>
          <a:lstStyle/>
          <a:p>
            <a:pPr algn="ctr"/>
            <a:r>
              <a:rPr lang="ne-NP" sz="3200" b="1" dirty="0">
                <a:latin typeface="Times New Roman" pitchFamily="18" charset="0"/>
                <a:cs typeface="Kalimati" panose="00000400000000000000" pitchFamily="2"/>
              </a:rPr>
              <a:t>कुल गार्हस्थ्य उत्पादनको वार्षिक वृद्धिदर </a:t>
            </a:r>
            <a:r>
              <a:rPr lang="ne-NP" sz="2800" b="1" dirty="0">
                <a:latin typeface="Times New Roman" pitchFamily="18" charset="0"/>
                <a:cs typeface="Kalimati" panose="00000400000000000000" pitchFamily="2"/>
              </a:rPr>
              <a:t>(आधारभूत मूल्यमा)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F1C2A-737A-448D-8DB9-F3E1F63D49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00801"/>
            <a:ext cx="1981200" cy="373794"/>
          </a:xfrm>
        </p:spPr>
        <p:txBody>
          <a:bodyPr/>
          <a:lstStyle/>
          <a:p>
            <a:fld id="{27943648-3348-41F9-822E-6EA21C3D1B0C}" type="datetime4">
              <a:rPr lang="en-US" smtClean="0"/>
              <a:t>April 30, 2024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F07F701-AF6E-3D34-6F1F-84EC10D0B4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5321227"/>
              </p:ext>
            </p:extLst>
          </p:nvPr>
        </p:nvGraphicFramePr>
        <p:xfrm>
          <a:off x="228600" y="1447800"/>
          <a:ext cx="8763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7E5B007-5324-A1AD-A193-A79B67C4C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533400" cy="442980"/>
          </a:xfrm>
        </p:spPr>
        <p:txBody>
          <a:bodyPr/>
          <a:lstStyle/>
          <a:p>
            <a:pPr algn="ctr"/>
            <a:r>
              <a:rPr lang="ne-NP" dirty="0">
                <a:latin typeface="Fontasy Himali" panose="04020500000000000000" pitchFamily="82" charset="0"/>
              </a:rPr>
              <a:t>७</a:t>
            </a:r>
            <a:endParaRPr lang="en-US" dirty="0">
              <a:latin typeface="Fontasy Himali" panose="040205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296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D1E81-5F9A-C38E-239D-44684CBB0D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" y="6400801"/>
            <a:ext cx="1981200" cy="373794"/>
          </a:xfrm>
        </p:spPr>
        <p:txBody>
          <a:bodyPr/>
          <a:lstStyle/>
          <a:p>
            <a:fld id="{981209C4-7C21-4FC5-87D0-915ED34CCD33}" type="datetime4">
              <a:rPr lang="en-US" smtClean="0"/>
              <a:t>April 30, 2024</a:t>
            </a:fld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DD2129F-66A7-CC26-527C-045F7D2CCF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400377"/>
              </p:ext>
            </p:extLst>
          </p:nvPr>
        </p:nvGraphicFramePr>
        <p:xfrm>
          <a:off x="228600" y="1371600"/>
          <a:ext cx="8763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6066D5FD-08F9-1776-AAEC-7962795D0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8001000" cy="944562"/>
          </a:xfrm>
        </p:spPr>
        <p:txBody>
          <a:bodyPr>
            <a:noAutofit/>
          </a:bodyPr>
          <a:lstStyle/>
          <a:p>
            <a:pPr algn="ctr"/>
            <a:r>
              <a:rPr lang="ne-NP" sz="3200" b="1" dirty="0">
                <a:latin typeface="Times New Roman" pitchFamily="18" charset="0"/>
                <a:cs typeface="Kalimati" panose="00000400000000000000" pitchFamily="2"/>
              </a:rPr>
              <a:t>कुल गार्हस्थ्य उत्पादनको वार्षिक वृद्धिदर </a:t>
            </a:r>
            <a:r>
              <a:rPr lang="ne-NP" sz="2800" b="1" dirty="0">
                <a:latin typeface="Times New Roman" pitchFamily="18" charset="0"/>
                <a:cs typeface="Kalimati" panose="00000400000000000000" pitchFamily="2"/>
              </a:rPr>
              <a:t>(</a:t>
            </a:r>
            <a:r>
              <a:rPr lang="hi-IN" sz="2800" b="1" dirty="0">
                <a:latin typeface="Times New Roman" pitchFamily="18" charset="0"/>
                <a:cs typeface="Kalimati" panose="00000400000000000000" pitchFamily="2"/>
              </a:rPr>
              <a:t>उपभोक्ता</a:t>
            </a:r>
            <a:r>
              <a:rPr lang="ne-NP" sz="2800" b="1" dirty="0">
                <a:latin typeface="Times New Roman" pitchFamily="18" charset="0"/>
                <a:cs typeface="Kalimati" panose="00000400000000000000" pitchFamily="2"/>
              </a:rPr>
              <a:t>को मूल्यमा)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1439030D-7C49-84FD-51E7-01EAEB5AB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533400" cy="442980"/>
          </a:xfrm>
        </p:spPr>
        <p:txBody>
          <a:bodyPr/>
          <a:lstStyle/>
          <a:p>
            <a:pPr algn="ctr"/>
            <a:r>
              <a:rPr lang="ne-NP" dirty="0">
                <a:latin typeface="Fontasy Himali" panose="04020500000000000000" pitchFamily="82" charset="0"/>
              </a:rPr>
              <a:t>८</a:t>
            </a:r>
            <a:endParaRPr lang="en-US" dirty="0">
              <a:latin typeface="Fontasy Himali" panose="040205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31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4F425-9AD2-2137-E45D-9BD00ABF5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8839200" cy="944562"/>
          </a:xfrm>
        </p:spPr>
        <p:txBody>
          <a:bodyPr>
            <a:normAutofit/>
          </a:bodyPr>
          <a:lstStyle/>
          <a:p>
            <a:pPr algn="ctr"/>
            <a:r>
              <a:rPr lang="ne-NP" sz="3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Kalimati" panose="00000400000000000000" pitchFamily="2"/>
              </a:rPr>
              <a:t>बृहत् औद्योगिक समूहअनुसारको वृद्धि र </a:t>
            </a:r>
            <a:r>
              <a:rPr lang="en-US" sz="3200" b="1" i="0" u="none" strike="noStrike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GDP</a:t>
            </a:r>
            <a:r>
              <a:rPr lang="ne-NP" sz="3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Kalimati" panose="00000400000000000000" pitchFamily="2"/>
              </a:rPr>
              <a:t> </a:t>
            </a:r>
            <a:endParaRPr kumimoji="1" lang="ja-JP" alt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3E6E447-1ADF-21CD-2BAC-C8AD0F32ED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4655167"/>
              </p:ext>
            </p:extLst>
          </p:nvPr>
        </p:nvGraphicFramePr>
        <p:xfrm>
          <a:off x="152399" y="1295400"/>
          <a:ext cx="8839201" cy="4800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0881">
                  <a:extLst>
                    <a:ext uri="{9D8B030D-6E8A-4147-A177-3AD203B41FA5}">
                      <a16:colId xmlns:a16="http://schemas.microsoft.com/office/drawing/2014/main" val="1978929486"/>
                    </a:ext>
                  </a:extLst>
                </a:gridCol>
                <a:gridCol w="1348353">
                  <a:extLst>
                    <a:ext uri="{9D8B030D-6E8A-4147-A177-3AD203B41FA5}">
                      <a16:colId xmlns:a16="http://schemas.microsoft.com/office/drawing/2014/main" val="1698113331"/>
                    </a:ext>
                  </a:extLst>
                </a:gridCol>
                <a:gridCol w="1348353">
                  <a:extLst>
                    <a:ext uri="{9D8B030D-6E8A-4147-A177-3AD203B41FA5}">
                      <a16:colId xmlns:a16="http://schemas.microsoft.com/office/drawing/2014/main" val="187964082"/>
                    </a:ext>
                  </a:extLst>
                </a:gridCol>
                <a:gridCol w="1423261">
                  <a:extLst>
                    <a:ext uri="{9D8B030D-6E8A-4147-A177-3AD203B41FA5}">
                      <a16:colId xmlns:a16="http://schemas.microsoft.com/office/drawing/2014/main" val="3788053921"/>
                    </a:ext>
                  </a:extLst>
                </a:gridCol>
                <a:gridCol w="1348353">
                  <a:extLst>
                    <a:ext uri="{9D8B030D-6E8A-4147-A177-3AD203B41FA5}">
                      <a16:colId xmlns:a16="http://schemas.microsoft.com/office/drawing/2014/main" val="2187706334"/>
                    </a:ext>
                  </a:extLst>
                </a:gridCol>
              </a:tblGrid>
              <a:tr h="910459"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Kalimati" panose="00000400000000000000" pitchFamily="2"/>
                        </a:rPr>
                        <a:t>बृहत् औद्योगिक समूह तथा </a:t>
                      </a: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Kalimati" panose="00000400000000000000" pitchFamily="2"/>
                        </a:rPr>
                        <a:t>GDP</a:t>
                      </a:r>
                      <a:endParaRPr lang="ja-JP" alt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Kalimati" panose="00000400000000000000" pitchFamily="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2077/78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2078/79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2079/80 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2080/81 P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10817942"/>
                  </a:ext>
                </a:extLst>
              </a:tr>
              <a:tr h="112891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ne-N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Kalimati" panose="00000400000000000000" pitchFamily="2"/>
                        </a:rPr>
                        <a:t>कृषि क्षेत्रको वृद्धि (प्रतिशतमा)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Agriculture, Forestry and Fishing(Growth rate in %)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2.35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2.76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3.05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34917714"/>
                  </a:ext>
                </a:extLst>
              </a:tr>
              <a:tr h="10420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Kalimati" panose="00000400000000000000" pitchFamily="2"/>
                        </a:rPr>
                        <a:t>गैर कृषि क्षेत्रको वृद्धि (प्रतिशतमा)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Non-Agriculture</a:t>
                      </a: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(Growth rate in 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5.21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6.54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3.75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86962166"/>
                  </a:ext>
                </a:extLst>
              </a:tr>
              <a:tr h="677078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ne-N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Kalimati" panose="00000400000000000000" pitchFamily="2"/>
                        </a:rPr>
                        <a:t>आधारभूत मूल्यमा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GDP</a:t>
                      </a:r>
                      <a:r>
                        <a:rPr lang="ne-N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ne-N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Kalimati" panose="00000400000000000000" pitchFamily="2"/>
                        </a:rPr>
                        <a:t>(दश लाखमा)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Kalimati" panose="00000400000000000000" pitchFamily="2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GDP at basic price (in millions)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3714933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4255985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4738941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5050092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20792463"/>
                  </a:ext>
                </a:extLst>
              </a:tr>
              <a:tr h="10420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Kalimati" panose="00000400000000000000" pitchFamily="2"/>
                        </a:rPr>
                        <a:t>उपभोक्ताको मूल्यमा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GDP</a:t>
                      </a:r>
                      <a:r>
                        <a:rPr lang="ne-N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ne-N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Kalimati" panose="00000400000000000000" pitchFamily="2"/>
                        </a:rPr>
                        <a:t>(दश लाखमा)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GDP at purchasers price(in millions)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4352550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4976558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5348528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5704844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60320202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A9E30-B185-CFFE-F2EA-CD07D10A04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" y="6400801"/>
            <a:ext cx="1981200" cy="373794"/>
          </a:xfrm>
        </p:spPr>
        <p:txBody>
          <a:bodyPr/>
          <a:lstStyle/>
          <a:p>
            <a:fld id="{981209C4-7C21-4FC5-87D0-915ED34CCD33}" type="datetime4">
              <a:rPr lang="en-US" smtClean="0"/>
              <a:t>April 30, 2024</a:t>
            </a:fld>
            <a:endParaRPr lang="en-US" dirty="0"/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9FD698F3-1D06-0C50-3A4E-96413EC17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533400" cy="442980"/>
          </a:xfrm>
        </p:spPr>
        <p:txBody>
          <a:bodyPr/>
          <a:lstStyle/>
          <a:p>
            <a:pPr algn="ctr"/>
            <a:r>
              <a:rPr lang="ne-NP" dirty="0">
                <a:latin typeface="Fontasy Himali" panose="04020500000000000000" pitchFamily="82" charset="0"/>
              </a:rPr>
              <a:t>९</a:t>
            </a:r>
            <a:endParaRPr lang="en-US" dirty="0">
              <a:latin typeface="Fontasy Himali" panose="040205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31875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1_FH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Template1_FHD</Template>
  <TotalTime>5870</TotalTime>
  <Words>848</Words>
  <Application>Microsoft Office PowerPoint</Application>
  <PresentationFormat>On-screen Show (4:3)</PresentationFormat>
  <Paragraphs>299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5" baseType="lpstr">
      <vt:lpstr>游ゴシック</vt:lpstr>
      <vt:lpstr>Arial</vt:lpstr>
      <vt:lpstr>Arial Black</vt:lpstr>
      <vt:lpstr>Calibri</vt:lpstr>
      <vt:lpstr>Calibri Light</vt:lpstr>
      <vt:lpstr>Fontasy Himali</vt:lpstr>
      <vt:lpstr>Kalimati</vt:lpstr>
      <vt:lpstr>Kantipur</vt:lpstr>
      <vt:lpstr>Kokila</vt:lpstr>
      <vt:lpstr>Mukta</vt:lpstr>
      <vt:lpstr>Nirmala UI</vt:lpstr>
      <vt:lpstr>Times New Roman</vt:lpstr>
      <vt:lpstr>Template1_FHD</vt:lpstr>
      <vt:lpstr>Office Theme</vt:lpstr>
      <vt:lpstr>वार्षिक राष्ट्रिय लेखा अनुमान सार्वजनिक कार्यक्रम  आर्थिक वर्षः २०८०/८१</vt:lpstr>
      <vt:lpstr>PowerPoint Presentation</vt:lpstr>
      <vt:lpstr>PowerPoint Presentation</vt:lpstr>
      <vt:lpstr>प्रस्तुतिका मुख्य विषय</vt:lpstr>
      <vt:lpstr>परिचय</vt:lpstr>
      <vt:lpstr>राष्ट्रिय लेखा तयार गर्दा राखिएको मान्यता</vt:lpstr>
      <vt:lpstr>कुल गार्हस्थ्य उत्पादनको वार्षिक वृद्धिदर (आधारभूत मूल्यमा)</vt:lpstr>
      <vt:lpstr>कुल गार्हस्थ्य उत्पादनको वार्षिक वृद्धिदर (उपभोक्ताको मूल्यमा)</vt:lpstr>
      <vt:lpstr>बृहत् औद्योगिक समूहअनुसारको वृद्धि र GDP </vt:lpstr>
      <vt:lpstr>बृहत् औद्योगिक समूह तथा GDP को वृद्धिदर</vt:lpstr>
      <vt:lpstr>प्राथमिक, द्वितीय, तथा सेवा  क्षेत्रको  कुल मूल्य अभिवृद्धि वृद्धिदर (आधारभूत मूल्यमा)</vt:lpstr>
      <vt:lpstr>प्राथमिक, द्वितीय, तथा सेवा  क्षेत्रको  कुल GDP मा योगदान (प्रचलित मूल्यमा)</vt:lpstr>
      <vt:lpstr>अर्थतन्त्रको आकार (प्रचलित मूल्यमा)</vt:lpstr>
      <vt:lpstr>GDP  मा औद्योगिक वर्गीकरणअनुसारका क्षेत्रको योगदान  २०२३/२४</vt:lpstr>
      <vt:lpstr>औद्योगिक वर्गीकरणअनुसारका क्षेत्रको  कुल मूल्य अभिवृद्धि वृद्धिदर (आधारभूत मूल्यमा)</vt:lpstr>
      <vt:lpstr>व्यय विधिबाट अनुमानित GDP, २०२३/२४  (प्रचलित मूल्यमा)</vt:lpstr>
      <vt:lpstr>अन्तिम उपभोग खर्चको अवस्था २०२३/२४</vt:lpstr>
      <vt:lpstr>प्रतिव्यक्ति कुल राष्ट्रिय आय तथा कुल राष्ट्रिय खर्चयोग्य आय (यू.यस. डलर) </vt:lpstr>
      <vt:lpstr>केही प्रमुख आर्थिक सूचकहरू</vt:lpstr>
      <vt:lpstr>केही प्रमुख आर्थिक सूचकहरू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Prabhat</dc:creator>
  <cp:lastModifiedBy>Rishi Ram Sigdel</cp:lastModifiedBy>
  <cp:revision>355</cp:revision>
  <cp:lastPrinted>2018-04-25T05:12:39Z</cp:lastPrinted>
  <dcterms:created xsi:type="dcterms:W3CDTF">2013-06-02T09:33:51Z</dcterms:created>
  <dcterms:modified xsi:type="dcterms:W3CDTF">2024-04-30T08:56:03Z</dcterms:modified>
</cp:coreProperties>
</file>