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52" r:id="rId3"/>
    <p:sldId id="354" r:id="rId4"/>
    <p:sldId id="356" r:id="rId5"/>
    <p:sldId id="360" r:id="rId6"/>
    <p:sldId id="412" r:id="rId7"/>
    <p:sldId id="362" r:id="rId8"/>
    <p:sldId id="364" r:id="rId9"/>
    <p:sldId id="368" r:id="rId10"/>
    <p:sldId id="370" r:id="rId11"/>
    <p:sldId id="372" r:id="rId12"/>
    <p:sldId id="374" r:id="rId13"/>
    <p:sldId id="376" r:id="rId14"/>
    <p:sldId id="378" r:id="rId15"/>
    <p:sldId id="380" r:id="rId16"/>
    <p:sldId id="382" r:id="rId17"/>
    <p:sldId id="384" r:id="rId18"/>
    <p:sldId id="3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32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E0E5F-76F9-40E9-B8D6-A92E44DA5D1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8F9F4-D44A-4BD6-8301-E60ABE28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8F9F4-D44A-4BD6-8301-E60ABE28A6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7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8F9F4-D44A-4BD6-8301-E60ABE28A6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8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E134-64F2-FCDB-BC46-AF4504D15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44CE4-DB09-77C6-5C4A-7428828BB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203B5-0B77-3651-2605-31E70750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7759-8896-49FF-96D2-5100EE98EE1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177FF-A126-A703-E021-71B0E36B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CC675-77A9-79CF-1CC4-9E68B07E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C8FC-AA47-4052-8443-3610D81F4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9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236A1-0933-65C2-9278-8C8E27AE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92FE7-8169-157C-CA9C-C4DE7F6A6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208D5-797F-ECA6-8CAA-4BAEFA71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7759-8896-49FF-96D2-5100EE98EE1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1E187-D75F-D32E-9E2B-81252CD6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FA27B-B4C8-85CE-157A-6BDDA803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C8FC-AA47-4052-8443-3610D81F4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1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A38C2-791B-8FEC-B76E-0760AA457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32F31-7703-35FE-344A-9ED37F826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0E91A-4401-8B49-54BA-5AC27948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7759-8896-49FF-96D2-5100EE98EE1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4E183-D4A4-C547-F7A8-7FA390D8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4C7C1-4377-4AEA-09C6-2C33768D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C8FC-AA47-4052-8443-3610D81F4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8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C4F5-9D50-DBF5-2AEE-8E1E3D67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12A53-BC7E-A60C-6DB1-446B512D5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8A4F0-E21A-572C-345F-ADB4E6D5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7759-8896-49FF-96D2-5100EE98EE1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F2EE5-5B76-1ED6-FC17-B2212FF2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0D696-4A95-BCFB-64EC-2D3CB0CE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C8FC-AA47-4052-8443-3610D81F4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5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F21D-078A-C83D-69E7-4372EB8A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902E0-9903-DAB0-6DB2-56DA8F307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21F17-B17F-92EF-8E56-E26A059E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7759-8896-49FF-96D2-5100EE98EE1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50101-2AE3-2AB6-B48D-D2E04A43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7BF48-93F1-51EB-C462-4087C4D7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C8FC-AA47-4052-8443-3610D81F4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1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0934-7BB0-B4A8-52A7-E23DCA94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69B27-58D3-3BD0-DD9A-F31F017FE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70040-D0C9-A806-75E8-EA49F7AB0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19D85-FCFE-D4E7-7846-1E9F43A2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7759-8896-49FF-96D2-5100EE98EE1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3F0C9-A088-3536-FFCC-34CF7B51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FF122-ECF4-4C9C-C165-9365B25E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C8FC-AA47-4052-8443-3610D81F4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1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54FB-E76A-A0D2-73DD-641388F3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E6947-8B55-A63A-8EE7-DDDFCBEFE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CDA92-D43A-A8CC-1AAA-10E37BDC5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DAF8A-2967-DDFA-7305-81AB5197C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E3E6B-8913-3A0F-8F3E-77B856501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BA4BC-5B62-BC9E-E8DC-E4675E9C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7759-8896-49FF-96D2-5100EE98EE1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51EEAD-56D1-2871-5920-B692AF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38F0E-EA82-10B5-9BC2-9A13B488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C8FC-AA47-4052-8443-3610D81F4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1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03E0-3162-44D5-3E82-BFF15971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5E25-FC15-3FAB-0E73-59233D34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7759-8896-49FF-96D2-5100EE98EE1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BF1F2-5F5F-033E-F7D7-F581F937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BB671-8EF4-1C1E-8DCE-53C19982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C8FC-AA47-4052-8443-3610D81F4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1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8FB50-4BEC-C56F-F2FD-7B4B1E44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7759-8896-49FF-96D2-5100EE98EE1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38C61-5134-60B1-CDCE-8421D33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36317-9AF8-BA4F-0D44-2956C1C4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C8FC-AA47-4052-8443-3610D81F4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8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3F21-B0F1-6957-146C-3CF0328A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6F6AC-1487-F0D3-668E-167D42CEE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04040-C91B-F449-1C7C-E84D3D5C3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51E56-A61A-0E16-E9CD-07A549B5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7759-8896-49FF-96D2-5100EE98EE1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6305D-AD2C-6112-6150-8283254B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E15-F8E8-7709-F1AD-F249E79B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C8FC-AA47-4052-8443-3610D81F4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D680-9C49-1395-5197-D4A6388F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F0445-7099-7E4D-5155-8D590E768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075E1-61D2-E9B6-78F2-9034B1B64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DF47D-ECCB-6C0B-CC28-13989E87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7759-8896-49FF-96D2-5100EE98EE1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3F8EB-8569-B99A-7D80-5AA9EB15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7A861-F92B-CC84-56CA-21BD5B67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CC8FC-AA47-4052-8443-3610D81F4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B9B88-83F3-568C-34F1-9D0A1817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6E5A9-3470-9F3B-20EE-ED69FF2B5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916C0-F399-CC5D-1ED0-F69F84ABA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17759-8896-49FF-96D2-5100EE98EE1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DE392-7BA7-F38D-FB21-B68CB048C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170BB-CC5F-C5C2-D375-576925D1E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CC8FC-AA47-4052-8443-3610D81F4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9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1483" y="3036709"/>
            <a:ext cx="9144000" cy="1161515"/>
          </a:xfrm>
        </p:spPr>
        <p:txBody>
          <a:bodyPr>
            <a:noAutofit/>
          </a:bodyPr>
          <a:lstStyle/>
          <a:p>
            <a:r>
              <a:rPr lang="ne-NP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राष्ट्रिय तथ्याङ्क परिषद</a:t>
            </a:r>
            <a:br>
              <a:rPr lang="ne-NP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</a:br>
            <a:r>
              <a:rPr lang="en-US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(</a:t>
            </a:r>
            <a:r>
              <a:rPr lang="ne-NP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तथ्याङ्क ऐन</a:t>
            </a:r>
            <a:r>
              <a:rPr lang="en-US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, </a:t>
            </a:r>
            <a:r>
              <a:rPr lang="ne-NP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२०७९</a:t>
            </a:r>
            <a:r>
              <a:rPr lang="en-US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ne-NP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को दफा २० बमोजिम</a:t>
            </a:r>
            <a:r>
              <a:rPr lang="en-US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)</a:t>
            </a:r>
            <a:br>
              <a:rPr lang="en-US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</a:br>
            <a:r>
              <a:rPr lang="ne-NP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दोश्रो बैठक</a:t>
            </a:r>
            <a:r>
              <a:rPr lang="en-US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, </a:t>
            </a:r>
            <a:r>
              <a:rPr lang="ne-NP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२०८१</a:t>
            </a:r>
            <a:r>
              <a:rPr lang="en-US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/ </a:t>
            </a:r>
            <a:r>
              <a:rPr lang="ne-NP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३</a:t>
            </a:r>
            <a:r>
              <a:rPr lang="en-US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/</a:t>
            </a:r>
            <a:r>
              <a:rPr lang="ne-NP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१७</a:t>
            </a:r>
            <a:r>
              <a:rPr lang="en-US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, </a:t>
            </a:r>
            <a:r>
              <a:rPr lang="ne-NP" sz="4400" b="1" dirty="0">
                <a:solidFill>
                  <a:srgbClr val="7030A0"/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सोमवार</a:t>
            </a:r>
            <a:endParaRPr lang="en-US" sz="4400" b="1" dirty="0">
              <a:solidFill>
                <a:srgbClr val="7030A0"/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3777"/>
            <a:ext cx="9144000" cy="1639957"/>
          </a:xfrm>
        </p:spPr>
        <p:txBody>
          <a:bodyPr>
            <a:noAutofit/>
          </a:bodyPr>
          <a:lstStyle/>
          <a:p>
            <a:r>
              <a:rPr lang="ne-NP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प्रधानमन्त्री तथा मन्त्रिपरिषदको कार्यालय</a:t>
            </a:r>
          </a:p>
          <a:p>
            <a:r>
              <a:rPr lang="ne-NP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राष्ट्रिय तथ्याङ्क कार्यालय</a:t>
            </a:r>
          </a:p>
          <a:p>
            <a:r>
              <a:rPr lang="ne-NP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थापाथली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e-NP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काठमाडौं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3" y="416202"/>
            <a:ext cx="1467815" cy="1228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896" y="482858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7FB5A6-B9E6-63F3-78AA-3B3E39B396B3}"/>
              </a:ext>
            </a:extLst>
          </p:cNvPr>
          <p:cNvSpPr txBox="1">
            <a:spLocks/>
          </p:cNvSpPr>
          <p:nvPr/>
        </p:nvSpPr>
        <p:spPr>
          <a:xfrm>
            <a:off x="1851102" y="243637"/>
            <a:ext cx="8244762" cy="1639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e-NP" sz="115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स्वागतम्</a:t>
            </a:r>
            <a:endParaRPr lang="en-US" sz="115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2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345" y="753394"/>
            <a:ext cx="9144000" cy="792501"/>
          </a:xfrm>
        </p:spPr>
        <p:txBody>
          <a:bodyPr>
            <a:noAutofit/>
          </a:bodyPr>
          <a:lstStyle/>
          <a:p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तथ्याङ्क प्रणाली विकासको लागि राष्ट्रिय रणनीति </a:t>
            </a:r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२०७५</a:t>
            </a:r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७६</a:t>
            </a:r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-</a:t>
            </a:r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२०७९</a:t>
            </a:r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८</a:t>
            </a:r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 का विशेषताहरु</a:t>
            </a:r>
            <a:endParaRPr lang="en-US" sz="4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" y="240632"/>
            <a:ext cx="1360595" cy="11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48" y="240632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3A4600-DBEF-BAE6-AC89-2E8637CA8BE2}"/>
              </a:ext>
            </a:extLst>
          </p:cNvPr>
          <p:cNvSpPr txBox="1">
            <a:spLocks/>
          </p:cNvSpPr>
          <p:nvPr/>
        </p:nvSpPr>
        <p:spPr>
          <a:xfrm>
            <a:off x="245328" y="1545895"/>
            <a:ext cx="7680158" cy="4107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संविधानको भावना </a:t>
            </a:r>
            <a:r>
              <a:rPr lang="en-US" sz="28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(</a:t>
            </a:r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अनुसूची ५, ६, ८ र ९</a:t>
            </a:r>
            <a:r>
              <a:rPr lang="en-US" sz="28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)</a:t>
            </a:r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, आवधिक योजना, नेपालका अन्तर्राष्ट्रिय प्रतिबद्धताको अनुगमन तथा नीतिनिर्माणका लागि तथ्याङ्कको उत्पादन र आपूर्ति गर्ने,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rgbClr val="0070C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पुरानो तथ्याङ्क ऐनलाई प्रतिस्थापन गर्ने र नयाँ तथ्याङ्क ऐन जारी गर्ने,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नयाँ तथ्याङ्क ऐनमा राष्ट्रिय तथ्याङ्क परिषद्को व्यवस्था गर्ने, केन्द्रीय तथ्याङ्क विभागको स्तरोन्नति गर्ने, निर्धारित तथ्याङ्क प्रणाली कार्यान्वयन गर्ने, प्रविधिमैत्री तथ्याङ्कीय क्रियाकलाप गर्ने,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rgbClr val="0070C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राष्ट्रिय तथ्याङ्क कार्यालयबाट सर्वेक्षण अनुमति प्रणाली कार्यान्वयन गर्ने, राष्ट्रिय तथ्याङ्क प्रशिक्षण तथा अनुसन्धान केन्द्रको स्थापना गर्ने, दिगो विकास लक्ष्यका सूचकहरूको अनुगमन सूचक उत्पादन र आपूर्ति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संघ, प्रदेश र स्थानीय तहमा रहने तथ्याङ्क एकाइ स्थापना र जनशक्ति व्यवस्थापन गर्ने, आदि 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7DA5D-4C06-48B1-BB01-8194B6E52A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26" t="21403" r="36151" b="14210"/>
          <a:stretch/>
        </p:blipFill>
        <p:spPr>
          <a:xfrm>
            <a:off x="8186854" y="1534032"/>
            <a:ext cx="3590692" cy="48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3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345" y="753394"/>
            <a:ext cx="9144000" cy="792501"/>
          </a:xfrm>
        </p:spPr>
        <p:txBody>
          <a:bodyPr>
            <a:noAutofit/>
          </a:bodyPr>
          <a:lstStyle/>
          <a:p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तथ्याङ्क प्रणाली विकासको लागि राष्ट्रिय रणनीति का आधारभुत अवयवहरु</a:t>
            </a:r>
            <a:endParaRPr lang="en-US" sz="4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" y="240632"/>
            <a:ext cx="1360595" cy="11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948" y="240632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3D65F3-1B03-70ED-BD1C-2E60D005B12D}"/>
              </a:ext>
            </a:extLst>
          </p:cNvPr>
          <p:cNvSpPr txBox="1">
            <a:spLocks/>
          </p:cNvSpPr>
          <p:nvPr/>
        </p:nvSpPr>
        <p:spPr>
          <a:xfrm>
            <a:off x="405604" y="1444920"/>
            <a:ext cx="8835401" cy="5276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e-NP" sz="11200" b="1" dirty="0">
                <a:latin typeface="Kokila" panose="020B0604020202020204" pitchFamily="34" charset="0"/>
                <a:cs typeface="Kokila" panose="020B0604020202020204" pitchFamily="34" charset="0"/>
              </a:rPr>
              <a:t>पेरिस २१</a:t>
            </a:r>
            <a:r>
              <a:rPr lang="en-US" sz="11200" b="1" dirty="0">
                <a:latin typeface="Preeti" pitchFamily="2" charset="0"/>
              </a:rPr>
              <a:t>, 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in Statistics in 21</a:t>
            </a:r>
            <a:r>
              <a:rPr lang="en-US" sz="9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r>
              <a:rPr lang="en-US" sz="11200" b="1" dirty="0">
                <a:latin typeface="Preeti" pitchFamily="2" charset="0"/>
              </a:rPr>
              <a:t>,</a:t>
            </a:r>
            <a:r>
              <a:rPr lang="ne-NP" sz="11200" b="1" dirty="0">
                <a:latin typeface="Preeti" pitchFamily="2" charset="0"/>
              </a:rPr>
              <a:t> </a:t>
            </a:r>
            <a:r>
              <a:rPr lang="ne-NP" sz="11200" b="1" dirty="0">
                <a:latin typeface="Kokila" panose="020B0604020202020204" pitchFamily="34" charset="0"/>
                <a:cs typeface="Kokila" panose="020B0604020202020204" pitchFamily="34" charset="0"/>
              </a:rPr>
              <a:t>ले सन् २००४ मा</a:t>
            </a:r>
            <a:r>
              <a:rPr lang="ne-NP" sz="11200" b="1" dirty="0">
                <a:latin typeface="Times New Roman" pitchFamily="18" charset="0"/>
              </a:rPr>
              <a:t> 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NSDS</a:t>
            </a:r>
            <a:r>
              <a:rPr lang="en-US" sz="1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e-NP" sz="11200" b="1" dirty="0">
                <a:latin typeface="Kokila" panose="020B0604020202020204" pitchFamily="34" charset="0"/>
                <a:cs typeface="Kokila" panose="020B0604020202020204" pitchFamily="34" charset="0"/>
              </a:rPr>
              <a:t>को प्रथम मार्गदर्शन तयार गरेको थियो</a:t>
            </a:r>
            <a:endParaRPr lang="en-US" sz="112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90513" indent="-290513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e-NP" sz="11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सन् २०२० मा पेरिस २१ ले </a:t>
            </a:r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NSDS</a:t>
            </a:r>
            <a:r>
              <a:rPr lang="ne-NP" sz="11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तर्जुमाको लागि परिमार्जित तेस्रो मार्गदर्शन प्रकाशन गरेको</a:t>
            </a:r>
            <a:r>
              <a:rPr lang="en-US" sz="11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11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 </a:t>
            </a:r>
          </a:p>
          <a:p>
            <a:pPr marL="290513" indent="-290513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e-NP" sz="11200" b="1" dirty="0">
                <a:latin typeface="Kokila" panose="020B0604020202020204" pitchFamily="34" charset="0"/>
                <a:cs typeface="Kokila" panose="020B0604020202020204" pitchFamily="34" charset="0"/>
              </a:rPr>
              <a:t>यस नयाँ मार्गदर्शनको आधारमा तथ्याङ्क प्रणाली विकासको लागि राष्ट्रिय रणनीति दोश्रो तयार गरिएको छ  </a:t>
            </a:r>
          </a:p>
          <a:p>
            <a:pPr marL="290513" indent="-290513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Paris 21 </a:t>
            </a:r>
            <a:r>
              <a:rPr lang="ne-NP" sz="1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ले </a:t>
            </a:r>
            <a:r>
              <a:rPr lang="en-US" sz="9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NSDS </a:t>
            </a:r>
            <a:r>
              <a:rPr lang="ne-NP" sz="1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लाइ यसरी परिभाषित गरेको छ</a:t>
            </a:r>
            <a:endParaRPr lang="en-US" sz="11200" b="1" dirty="0">
              <a:solidFill>
                <a:srgbClr val="7030A0"/>
              </a:solidFill>
              <a:latin typeface="Preeti" pitchFamily="2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8000" b="1" i="1" dirty="0">
                <a:latin typeface="Times New Roman" pitchFamily="18" charset="0"/>
                <a:cs typeface="Times New Roman" pitchFamily="18" charset="0"/>
              </a:rPr>
              <a:t>The National Strategy for the Development of Statistics (NSDS) is a </a:t>
            </a:r>
            <a:r>
              <a:rPr lang="en-US" sz="8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planning approach for the strategy elaboration </a:t>
            </a:r>
            <a:r>
              <a:rPr lang="en-US" sz="8000" b="1" i="1" dirty="0">
                <a:latin typeface="Times New Roman" pitchFamily="18" charset="0"/>
                <a:cs typeface="Times New Roman" pitchFamily="18" charset="0"/>
              </a:rPr>
              <a:t>in order </a:t>
            </a:r>
            <a:r>
              <a:rPr lang="en-US" sz="8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develop capacity to produce, disseminate and mainstream the use of statistics</a:t>
            </a:r>
            <a:r>
              <a:rPr lang="en-US" sz="8000" b="1" i="1" dirty="0">
                <a:latin typeface="Times New Roman" pitchFamily="18" charset="0"/>
                <a:cs typeface="Times New Roman" pitchFamily="18" charset="0"/>
              </a:rPr>
              <a:t>. It is </a:t>
            </a:r>
            <a:r>
              <a:rPr lang="en-US" sz="8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line with a country’s national development plan and other international and regional data requirements </a:t>
            </a:r>
            <a:r>
              <a:rPr lang="en-US" sz="8000" b="1" i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8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guided by the principles of inclusiveness, transparency, and accountability</a:t>
            </a:r>
            <a:r>
              <a:rPr lang="en-US" sz="8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b="1" dirty="0">
              <a:latin typeface="Preeti" pitchFamily="2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solidFill>
                <a:srgbClr val="0070C0"/>
              </a:solidFill>
              <a:latin typeface="Preeti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359F2D-5B22-6F0B-B2CC-F583B88D8E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55" t="5854" r="27470" b="6016"/>
          <a:stretch/>
        </p:blipFill>
        <p:spPr>
          <a:xfrm>
            <a:off x="9241006" y="2058656"/>
            <a:ext cx="2743200" cy="362846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891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589" y="576706"/>
            <a:ext cx="9144000" cy="792501"/>
          </a:xfrm>
        </p:spPr>
        <p:txBody>
          <a:bodyPr>
            <a:noAutofit/>
          </a:bodyPr>
          <a:lstStyle/>
          <a:p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तथ्याङ्क प्रणाली विकासको लागि राष्ट्रिय रणनीति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 दोश्रो </a:t>
            </a:r>
            <a:b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(२०८१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८२ — २०८५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८६) का दुरदृष्टि, उद्देश्य र रणनीतिक उद्देश्यहरु</a:t>
            </a:r>
            <a:endParaRPr lang="en-US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" y="240632"/>
            <a:ext cx="1360595" cy="11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48" y="240632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3A3A8-BC9C-517D-E1B5-0C3864D69967}"/>
              </a:ext>
            </a:extLst>
          </p:cNvPr>
          <p:cNvSpPr txBox="1"/>
          <p:nvPr/>
        </p:nvSpPr>
        <p:spPr>
          <a:xfrm>
            <a:off x="487620" y="1441467"/>
            <a:ext cx="865637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दूरदृष्टि (</a:t>
            </a:r>
            <a:r>
              <a:rPr lang="en-US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Vision</a:t>
            </a:r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एकीकृत, समन्वयात्मक, क्रियाशील र सबल राष्ट्रिय तथ्याङ्क प्रणालीको विकास </a:t>
            </a:r>
          </a:p>
          <a:p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लक्ष्य (</a:t>
            </a:r>
            <a:r>
              <a:rPr lang="en-US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Mission</a:t>
            </a:r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सुशासन, सामाजिक न्याय र समृद्धिसम्बन्धी नीति तथा निर्णय प्रक्रियाका लागि सङ्घीय शासन प्रणालीसापेक्ष गुणस्तरीय तथ्याङ्क उत्पादन, आपूर्ति र उपयोग पद्धति विकास गर्ने </a:t>
            </a:r>
          </a:p>
          <a:p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रणनीतिक उद्देश्यहरू (</a:t>
            </a:r>
            <a:r>
              <a:rPr lang="en-US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Strategic Objectives</a:t>
            </a:r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e-NP" sz="2600" b="1" dirty="0">
                <a:latin typeface="Kokila" panose="020B0604020202020204" pitchFamily="34" charset="0"/>
                <a:cs typeface="Kokila" panose="020B0604020202020204" pitchFamily="34" charset="0"/>
              </a:rPr>
              <a:t>सङ्घीय, प्रादेशिक तथा स्थानीय तथ्याङ्क प्रणाली सदृढीकरणका लागि आवश्यक  पूर्वाधार तयार गर्ने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e-NP" sz="26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तथ्याङ्कीय कार्यमा संलग्न निकायहरूबिच प्रभावकारी समन्वय प्रणाली विकास गर्ने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e-NP" sz="2600" b="1" dirty="0">
                <a:latin typeface="Kokila" panose="020B0604020202020204" pitchFamily="34" charset="0"/>
                <a:cs typeface="Kokila" panose="020B0604020202020204" pitchFamily="34" charset="0"/>
              </a:rPr>
              <a:t>तथ्यमा आधारित नीति निर्माण तथा निर्णय प्रक्रियाका लागि आवश्यक गुणस्तरीय तथ्याङ्कको नियमित आपूर्ति गर्ने </a:t>
            </a:r>
            <a:endParaRPr lang="en-US" sz="2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56B201-CCB2-091B-9540-383C589DE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45" t="37886" r="64969" b="12846"/>
          <a:stretch/>
        </p:blipFill>
        <p:spPr>
          <a:xfrm>
            <a:off x="9281786" y="1705281"/>
            <a:ext cx="2677764" cy="3260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65C1D1-6026-D257-817A-7EC06AB88782}"/>
              </a:ext>
            </a:extLst>
          </p:cNvPr>
          <p:cNvSpPr txBox="1"/>
          <p:nvPr/>
        </p:nvSpPr>
        <p:spPr>
          <a:xfrm>
            <a:off x="9281568" y="5151908"/>
            <a:ext cx="2677764" cy="1292662"/>
          </a:xfrm>
          <a:prstGeom prst="rect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e-NP" sz="2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रणनीतिक उद्देश्य</a:t>
            </a:r>
            <a:r>
              <a:rPr lang="en-US" sz="2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 </a:t>
            </a:r>
            <a:r>
              <a:rPr lang="ne-NP" sz="2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३</a:t>
            </a:r>
          </a:p>
          <a:p>
            <a:pPr algn="ctr"/>
            <a:r>
              <a:rPr lang="ne-NP" sz="2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रणनीति</a:t>
            </a:r>
            <a:r>
              <a:rPr lang="en-US" sz="2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:</a:t>
            </a:r>
            <a:r>
              <a:rPr lang="ne-NP" sz="2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११</a:t>
            </a:r>
          </a:p>
          <a:p>
            <a:pPr algn="ctr"/>
            <a:r>
              <a:rPr lang="ne-NP" sz="2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कार्यनीति</a:t>
            </a:r>
            <a:r>
              <a:rPr lang="en-US" sz="2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:</a:t>
            </a:r>
            <a:r>
              <a:rPr lang="ne-NP" sz="2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७८</a:t>
            </a:r>
            <a:r>
              <a:rPr lang="en-US" sz="2600" b="1" dirty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17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589" y="576706"/>
            <a:ext cx="9144000" cy="792501"/>
          </a:xfrm>
        </p:spPr>
        <p:txBody>
          <a:bodyPr>
            <a:noAutofit/>
          </a:bodyPr>
          <a:lstStyle/>
          <a:p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तथ्याङ्क प्रणाली विकासको लागि राष्ट्रिय रणनीति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 दोश्रो </a:t>
            </a:r>
            <a:b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(२०८१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८२ — २०८५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८६)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 का प्राथमिकताका क्षेत्रहरु</a:t>
            </a:r>
            <a:endParaRPr lang="en-US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" y="240632"/>
            <a:ext cx="1360595" cy="11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48" y="240632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3A3A8-BC9C-517D-E1B5-0C3864D69967}"/>
              </a:ext>
            </a:extLst>
          </p:cNvPr>
          <p:cNvSpPr txBox="1"/>
          <p:nvPr/>
        </p:nvSpPr>
        <p:spPr>
          <a:xfrm>
            <a:off x="487403" y="1705281"/>
            <a:ext cx="744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तथ्याङ्क ऐन, २०७९ को कार्यान्वयनका लागि नियमावली, कार्यविधि तथा निर्देशिकाहरुको तर्जुमा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राष्ट्रिय तथ्याङ्क परिषद्लाई प्रभावकारी बनाउन कार्यविधि तर्जुमा, सचिवालयको स्थापना तथा प्राविधिक  समितिहरु तथा कार्य समूहहरु गठन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प्रदेशमा प्रमुख सचिवको अध्यक्षतामा प्रदेश तथ्याङ्क व्यवस्थापन समिति गठन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संघ प्रदेश तथा स्थानीय तहमा तथ्याङ्कीय एकाइको स्थापना र सुदृढीकरण</a:t>
            </a:r>
            <a:endParaRPr lang="en-US" sz="2800" dirty="0">
              <a:solidFill>
                <a:srgbClr val="0070C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56B201-CCB2-091B-9540-383C589DE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45" t="37886" r="64969" b="12846"/>
          <a:stretch/>
        </p:blipFill>
        <p:spPr>
          <a:xfrm>
            <a:off x="8083801" y="1738221"/>
            <a:ext cx="3596960" cy="46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6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589" y="576706"/>
            <a:ext cx="9144000" cy="792501"/>
          </a:xfrm>
        </p:spPr>
        <p:txBody>
          <a:bodyPr>
            <a:noAutofit/>
          </a:bodyPr>
          <a:lstStyle/>
          <a:p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तथ्याङ्क प्रणाली विकासको लागि राष्ट्रिय रणनीति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 दोश्रो </a:t>
            </a:r>
            <a:b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(२०८१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८२ — २०८५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८६)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 का प्राथमिकताका क्षेत्रहरु</a:t>
            </a:r>
            <a:endParaRPr lang="en-US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" y="240632"/>
            <a:ext cx="1360595" cy="11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48" y="240632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3A3A8-BC9C-517D-E1B5-0C3864D69967}"/>
              </a:ext>
            </a:extLst>
          </p:cNvPr>
          <p:cNvSpPr txBox="1"/>
          <p:nvPr/>
        </p:nvSpPr>
        <p:spPr>
          <a:xfrm>
            <a:off x="471277" y="1932243"/>
            <a:ext cx="72738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गैरपरम्परागत तथ्याङ्कीय स्रोतको उपयोग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राष्ट्रिय तथ्याङ्क अनुसन्धान तथा प्रशिक्षण केन्द्रको स्थापना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प्रदेश र स्थानीय तहको तथ्याङ्कीय क्षमता विकास कार्यक्रम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समग्र तथ्यांकीय स्रोत र तथ्यांकीय गतिविधि सञ्चालनको समय निश्चित गरी राष्ट्रिय तथ्याङ्क पात्रो र अग्रिम प्रकाशन पात्रो बनाई कार्यान्वयन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56B201-CCB2-091B-9540-383C589DE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45" t="37886" r="64969" b="12846"/>
          <a:stretch/>
        </p:blipFill>
        <p:spPr>
          <a:xfrm>
            <a:off x="8083801" y="1738221"/>
            <a:ext cx="3596960" cy="46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4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589" y="576706"/>
            <a:ext cx="9144000" cy="792501"/>
          </a:xfrm>
        </p:spPr>
        <p:txBody>
          <a:bodyPr>
            <a:noAutofit/>
          </a:bodyPr>
          <a:lstStyle/>
          <a:p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तथ्याङ्क प्रणाली विकासको लागि राष्ट्रिय रणनीति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 दोश्रो </a:t>
            </a:r>
            <a:b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(२०८१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८२ — २०८५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८६)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 का प्राथमिकताका क्षेत्रहरु</a:t>
            </a:r>
            <a:endParaRPr lang="en-US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" y="240632"/>
            <a:ext cx="1360595" cy="11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48" y="240632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3A3A8-BC9C-517D-E1B5-0C3864D69967}"/>
              </a:ext>
            </a:extLst>
          </p:cNvPr>
          <p:cNvSpPr txBox="1"/>
          <p:nvPr/>
        </p:nvSpPr>
        <p:spPr>
          <a:xfrm>
            <a:off x="387642" y="1600610"/>
            <a:ext cx="79922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तत्समय तथ्याङ्क उत्पादनको लागि सूचना प्रणाली एकीकरण तथा प्रशासनिक अभिलेख प्रणालीलाई सुधार गरी एकत्र गर्न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(Integration)</a:t>
            </a:r>
            <a:r>
              <a:rPr lang="ne-NP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आवश्यक कार्यविधि र प्राविधिक ढाँचा निर्माण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राष्ट्रिय तथ्यगत विवरण </a:t>
            </a:r>
            <a:r>
              <a:rPr lang="en-US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(National Data Profile) </a:t>
            </a:r>
            <a:r>
              <a:rPr lang="ne-NP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 पूर्ण कार्यान्वयन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प्रदेश र स्थानीय तहको तथ्याङ्क पूर्वाधार निर्माणमा विशिष्टीकृत सहयोग र सहजीकरण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प्रयोगकर्तामैत्री तथ्याङ्क प्रकाशन तथा वितरण नीति कार्यान्वयन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खुला तथ्याङ्क प्रणाली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(Open Data System) </a:t>
            </a:r>
            <a:r>
              <a:rPr lang="ne-NP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 अनुशरण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तथ्याङ्कीय कार्यमा विकास साझेदारसँग समन्वय र सहयोग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56B201-CCB2-091B-9540-383C589DE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45" t="37886" r="64969" b="12846"/>
          <a:stretch/>
        </p:blipFill>
        <p:spPr>
          <a:xfrm>
            <a:off x="8517699" y="1738221"/>
            <a:ext cx="3163062" cy="46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589" y="576706"/>
            <a:ext cx="9144000" cy="792501"/>
          </a:xfrm>
        </p:spPr>
        <p:txBody>
          <a:bodyPr>
            <a:noAutofit/>
          </a:bodyPr>
          <a:lstStyle/>
          <a:p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तथ्याङ्क प्रणाली विकासको लागि राष्ट्रिय रणनीति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 दोश्रो </a:t>
            </a:r>
            <a:b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(२०८१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८२ — २०८५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८६) मस्यौदा तयारी प्रक्रिया</a:t>
            </a:r>
            <a:endParaRPr lang="en-US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" y="240632"/>
            <a:ext cx="1360595" cy="11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48" y="240632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3A3A8-BC9C-517D-E1B5-0C3864D69967}"/>
              </a:ext>
            </a:extLst>
          </p:cNvPr>
          <p:cNvSpPr txBox="1"/>
          <p:nvPr/>
        </p:nvSpPr>
        <p:spPr>
          <a:xfrm>
            <a:off x="365340" y="1704717"/>
            <a:ext cx="80521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प्रथम रणनीतिको सबल र कमजोर पक्षको समीक्षा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सरोकार पक्षसँग अन्तरक्रिया र राय सुझाव सङ्कलन </a:t>
            </a:r>
            <a:r>
              <a:rPr lang="en-US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ne-NP" sz="32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नेपाल सरकारका मन्त्रालय, आयोग, विभाग, कार्यालय, प्रतिष्ठान, विश्वविद्यालय, प्रदेश सरकारका मन्त्रालय विभाग, निर्देशनालय, नीति तथा योजना आयोग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endParaRPr lang="ne-NP" sz="3200" b="1" dirty="0">
              <a:solidFill>
                <a:schemeClr val="accent6">
                  <a:lumMod val="5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३३ तथ्याङ्क कार्यालयका प्रमुखसँग छलफल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रातकाभित्र विभिन्न तहमा छलफल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विज्ञहरुबाट मन्त्रालय आयोग विभाग कार्यालय प्रतिष्ठान विश्वविद्यालयमा पुगी राय सुझाव सङ्कलन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उच्चस्तरीय सुझाव सङ्कलन गोष्ठी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B1ED0-D086-3A5E-D03C-1F16B7C56F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26" t="21403" r="36151" b="14210"/>
          <a:stretch/>
        </p:blipFill>
        <p:spPr>
          <a:xfrm>
            <a:off x="8718114" y="1930103"/>
            <a:ext cx="3219189" cy="43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1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589" y="576706"/>
            <a:ext cx="9144000" cy="792501"/>
          </a:xfrm>
        </p:spPr>
        <p:txBody>
          <a:bodyPr>
            <a:noAutofit/>
          </a:bodyPr>
          <a:lstStyle/>
          <a:p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तथ्याङ्क प्रणाली विकासको लागि राष्ट्रिय रणनीति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 दोश्रो </a:t>
            </a:r>
            <a:b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(२०८१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८२ — २०८५</a:t>
            </a:r>
            <a:r>
              <a:rPr lang="en-US" sz="36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८६) को संरचना</a:t>
            </a:r>
            <a:endParaRPr lang="en-US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" y="240632"/>
            <a:ext cx="1360595" cy="11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48" y="240632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3A3A8-BC9C-517D-E1B5-0C3864D69967}"/>
              </a:ext>
            </a:extLst>
          </p:cNvPr>
          <p:cNvSpPr txBox="1"/>
          <p:nvPr/>
        </p:nvSpPr>
        <p:spPr>
          <a:xfrm>
            <a:off x="337763" y="1582913"/>
            <a:ext cx="75408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तथ्याङ्क प्रणाली राष्ट्रिय रणनीति, दोस्रो 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ne-NP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कार्यकारी सारांश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परिच्छेद १</a:t>
            </a:r>
            <a:r>
              <a:rPr lang="en-US" sz="30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ne-NP" sz="30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पृष्ठभूमि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परिच्छेद २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ne-NP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प्रथम रणनीति 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ne-NP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२०७५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७६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-</a:t>
            </a:r>
            <a:r>
              <a:rPr lang="ne-NP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२०७९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८०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r>
              <a:rPr lang="ne-NP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को समीक्षा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परिच्छेद ३</a:t>
            </a:r>
            <a:r>
              <a:rPr lang="en-US" sz="30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ne-NP" sz="30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नयाँ रणनीतिको आवश्यकता, दूरदृष्टि, लक्ष्य, रणनीतिक उद्देश्यहरु, रणनीति तथा कार्यनीति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परिच्छेद ४ 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ne-NP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निर्धारित तथ्याङ्क प्रणाली व्यवस्थापन ( राष्ट्रिय तथ्याङ्क कार्यालय र अन्य सरकारी कार्यालयबाट आगामी पाँच वर्षमा सञ्चालन गरिने तथ्याङ्कीय कार्यक्रमहरु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परिच्छेद ५ </a:t>
            </a:r>
            <a:r>
              <a:rPr lang="en-US" sz="30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ne-NP" sz="30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कार्यान्वयन तथा अनुगमन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परिच्छेद ६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ne-NP" sz="3000" b="1" dirty="0">
                <a:solidFill>
                  <a:schemeClr val="accent6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प्राथमिकताका क्रियाकलापहरु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अनुसूचीहरु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B545B-2AA0-5143-A1EF-7CF14E9C1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45" t="37886" r="64969" b="12846"/>
          <a:stretch/>
        </p:blipFill>
        <p:spPr>
          <a:xfrm>
            <a:off x="8083801" y="1738221"/>
            <a:ext cx="3596960" cy="47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0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859" y="351432"/>
            <a:ext cx="8575730" cy="792501"/>
          </a:xfrm>
        </p:spPr>
        <p:txBody>
          <a:bodyPr>
            <a:noAutofit/>
          </a:bodyPr>
          <a:lstStyle/>
          <a:p>
            <a:r>
              <a:rPr lang="ne-NP" b="1" dirty="0">
                <a:latin typeface="Kokila" panose="020B0604020202020204" pitchFamily="34" charset="0"/>
                <a:cs typeface="Kokila" panose="020B0604020202020204" pitchFamily="34" charset="0"/>
              </a:rPr>
              <a:t>धन्यवाद</a:t>
            </a:r>
            <a:endParaRPr lang="en-US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" y="240632"/>
            <a:ext cx="1360595" cy="11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48" y="240632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7C1B069-874E-8331-F7A7-1C172C339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43" y="1480228"/>
            <a:ext cx="2789961" cy="27899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57662D4-088D-9CD6-06C0-8AA0948C1827}"/>
              </a:ext>
            </a:extLst>
          </p:cNvPr>
          <p:cNvSpPr txBox="1">
            <a:spLocks/>
          </p:cNvSpPr>
          <p:nvPr/>
        </p:nvSpPr>
        <p:spPr>
          <a:xfrm>
            <a:off x="1808135" y="5198495"/>
            <a:ext cx="8575730" cy="792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b="1" dirty="0">
                <a:latin typeface="Kokila" panose="020B0604020202020204" pitchFamily="34" charset="0"/>
                <a:cs typeface="Kokila" panose="020B0604020202020204" pitchFamily="34" charset="0"/>
              </a:rPr>
              <a:t>नमस्कार</a:t>
            </a:r>
            <a:endParaRPr lang="en-US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4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978" y="839767"/>
            <a:ext cx="9144000" cy="1161515"/>
          </a:xfrm>
        </p:spPr>
        <p:txBody>
          <a:bodyPr>
            <a:noAutofit/>
          </a:bodyPr>
          <a:lstStyle/>
          <a:p>
            <a:r>
              <a:rPr lang="ne-NP" sz="4000" b="1" dirty="0">
                <a:latin typeface="Kokila" panose="020B0604020202020204" pitchFamily="34" charset="0"/>
                <a:cs typeface="Kokila" panose="020B0604020202020204" pitchFamily="34" charset="0"/>
              </a:rPr>
              <a:t>राष्ट्रिय तथ्याङ्क प्रणाली तथा</a:t>
            </a:r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b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ne-NP" sz="4000" b="1" dirty="0">
                <a:latin typeface="Kokila" panose="020B0604020202020204" pitchFamily="34" charset="0"/>
                <a:cs typeface="Kokila" panose="020B0604020202020204" pitchFamily="34" charset="0"/>
              </a:rPr>
              <a:t>तथ्याङ्क प्रणाली विकासको लागि राष्ट्रिय रणनीति</a:t>
            </a:r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4000" b="1" dirty="0">
                <a:latin typeface="Kokila" panose="020B0604020202020204" pitchFamily="34" charset="0"/>
                <a:cs typeface="Kokila" panose="020B0604020202020204" pitchFamily="34" charset="0"/>
              </a:rPr>
              <a:t> दोस्रो</a:t>
            </a:r>
            <a:b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ne-NP" sz="4000" b="1" dirty="0">
                <a:latin typeface="Kokila" panose="020B0604020202020204" pitchFamily="34" charset="0"/>
                <a:cs typeface="Kokila" panose="020B0604020202020204" pitchFamily="34" charset="0"/>
              </a:rPr>
              <a:t>२०८१</a:t>
            </a:r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4000" b="1" dirty="0">
                <a:latin typeface="Kokila" panose="020B0604020202020204" pitchFamily="34" charset="0"/>
                <a:cs typeface="Kokila" panose="020B0604020202020204" pitchFamily="34" charset="0"/>
              </a:rPr>
              <a:t>८२ </a:t>
            </a:r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– </a:t>
            </a:r>
            <a:r>
              <a:rPr lang="ne-NP" sz="4000" b="1" dirty="0">
                <a:latin typeface="Kokila" panose="020B0604020202020204" pitchFamily="34" charset="0"/>
                <a:cs typeface="Kokila" panose="020B0604020202020204" pitchFamily="34" charset="0"/>
              </a:rPr>
              <a:t>२०८५</a:t>
            </a:r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/</a:t>
            </a:r>
            <a:r>
              <a:rPr lang="ne-NP" sz="4000" b="1" dirty="0">
                <a:latin typeface="Kokila" panose="020B0604020202020204" pitchFamily="34" charset="0"/>
                <a:cs typeface="Kokila" panose="020B0604020202020204" pitchFamily="34" charset="0"/>
              </a:rPr>
              <a:t>८६</a:t>
            </a:r>
            <a:endParaRPr lang="en-US" sz="4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3" y="416202"/>
            <a:ext cx="1467815" cy="1228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896" y="482858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2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4CC3EB-1A3D-A789-61A6-8DDA57372A61}"/>
              </a:ext>
            </a:extLst>
          </p:cNvPr>
          <p:cNvSpPr txBox="1">
            <a:spLocks/>
          </p:cNvSpPr>
          <p:nvPr/>
        </p:nvSpPr>
        <p:spPr>
          <a:xfrm>
            <a:off x="388307" y="1852863"/>
            <a:ext cx="7669013" cy="4692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ne-NP" sz="144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प्रस्तुतिका विषयवस्तु</a:t>
            </a:r>
          </a:p>
          <a:p>
            <a:pPr marL="287338" indent="-287338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e-NP" sz="11200" b="1" dirty="0"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राष्ट्रिय तथ्याङ्क प्रणाली, पृष्ठभूमि, आवश्यकता , महत्व </a:t>
            </a:r>
          </a:p>
          <a:p>
            <a:pPr marL="287338" indent="-287338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e-NP" sz="11200" b="1" dirty="0">
                <a:solidFill>
                  <a:srgbClr val="0070C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राष्ट्रिय तथ्याङ्क कार्यालय</a:t>
            </a:r>
          </a:p>
          <a:p>
            <a:pPr marL="287338" indent="-287338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e-NP" sz="11200" b="1" dirty="0"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तथ्याङ्क प्रणाली विकासको लागि राष्ट्रिय रणनीति</a:t>
            </a:r>
            <a:r>
              <a:rPr lang="en-US" sz="11200" b="1" dirty="0"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 </a:t>
            </a:r>
            <a:r>
              <a:rPr lang="ne-NP" sz="11200" b="1" dirty="0"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 प्रथमको उपलब्धि</a:t>
            </a:r>
          </a:p>
          <a:p>
            <a:pPr marL="287338" indent="-287338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e-NP" sz="11200" b="1" dirty="0">
                <a:solidFill>
                  <a:srgbClr val="0070C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तथ्याङ्क प्रणाली विकासको लागि राष्ट्रिय रणनीति, दोश्रो आवश्यकता, आधारभूत अवयव</a:t>
            </a:r>
            <a:endParaRPr lang="en-US" sz="11200" b="1" dirty="0">
              <a:solidFill>
                <a:srgbClr val="0070C0"/>
              </a:solidFill>
              <a:latin typeface="Kokila" panose="020B0604020202020204" pitchFamily="34" charset="0"/>
              <a:ea typeface="+mj-ea"/>
              <a:cs typeface="Kokila" panose="020B0604020202020204" pitchFamily="34" charset="0"/>
            </a:endParaRPr>
          </a:p>
          <a:p>
            <a:pPr marL="287338" indent="-287338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e-NP" sz="11200" b="1" dirty="0"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दीर्घकालीन सोच, लक्ष, उद्देश्य, रणनीति तथा कार्यनीति	</a:t>
            </a:r>
          </a:p>
          <a:p>
            <a:pPr marL="287338" indent="-287338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e-NP" sz="11200" b="1" dirty="0">
                <a:solidFill>
                  <a:srgbClr val="0070C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मस्यौदा तर्जुमाका चरण, प्राथमिकताका क्षेत्रहरु, अपेक्षा </a:t>
            </a:r>
          </a:p>
          <a:p>
            <a:pPr algn="l">
              <a:lnSpc>
                <a:spcPct val="150000"/>
              </a:lnSpc>
            </a:pPr>
            <a:endParaRPr lang="ne-NP" dirty="0">
              <a:cs typeface="Kalimati" pitchFamily="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3C5386-F24A-0E91-4C75-B2EADFF34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26" t="21403" r="36151" b="14210"/>
          <a:stretch/>
        </p:blipFill>
        <p:spPr>
          <a:xfrm>
            <a:off x="8349686" y="1982335"/>
            <a:ext cx="3557393" cy="43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4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8865"/>
            <a:ext cx="9144000" cy="543865"/>
          </a:xfrm>
        </p:spPr>
        <p:txBody>
          <a:bodyPr>
            <a:noAutofit/>
          </a:bodyPr>
          <a:lstStyle/>
          <a:p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राष्ट्रिय तथ्याङ्क प्रणालीः संक्षिप्त परिचय</a:t>
            </a:r>
            <a:endParaRPr lang="en-US" sz="4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3" y="416202"/>
            <a:ext cx="1467815" cy="1228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896" y="482858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4CC3EB-1A3D-A789-61A6-8DDA57372A61}"/>
              </a:ext>
            </a:extLst>
          </p:cNvPr>
          <p:cNvSpPr txBox="1">
            <a:spLocks/>
          </p:cNvSpPr>
          <p:nvPr/>
        </p:nvSpPr>
        <p:spPr>
          <a:xfrm>
            <a:off x="553453" y="1749482"/>
            <a:ext cx="7230801" cy="4692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32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नेपालको संविधानको अनुसूची ५, ६, ८ र ९ मा सङ्घ, प्रदेश र स्थानीयतहको बेग्ला बेग्लै र साझा तथ्याङ्कीय अधिकार र क्षेत्रलाइ स्पष्ट उल्लेख गरिएको छ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9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राष्ट्रिय तथ्याङ्क कार्यालयले राष्ट्रिय मानक तथा गुणस्तर (तथ्याङ्कको) मा केन्द्रित हुने प्रावधान राखेको छ </a:t>
            </a:r>
          </a:p>
          <a:p>
            <a:pPr marL="349250" indent="-349250" algn="just">
              <a:buFont typeface="Arial" panose="020B0604020202020204" pitchFamily="34" charset="0"/>
              <a:buChar char="•"/>
            </a:pPr>
            <a:r>
              <a:rPr lang="ne-NP" sz="29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तथ्याङ्क ऐन</a:t>
            </a:r>
            <a:r>
              <a:rPr lang="en-US" sz="29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,</a:t>
            </a:r>
            <a:r>
              <a:rPr lang="ne-NP" sz="29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 २०७९ ले विकेन्द्रीकृत स्वरूपको राष्ट्रिय तथ्याङ्क प्रणालीलाई आत्मसात गरेको देखिन्छ</a:t>
            </a:r>
          </a:p>
          <a:p>
            <a:pPr marL="349250" indent="-349250" algn="just">
              <a:buFont typeface="Arial" panose="020B0604020202020204" pitchFamily="34" charset="0"/>
              <a:buChar char="•"/>
            </a:pPr>
            <a:r>
              <a:rPr lang="ne-NP" sz="29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ऐनको दफा ३ मा </a:t>
            </a:r>
            <a:r>
              <a:rPr lang="ne-NP" sz="2900" b="1" dirty="0">
                <a:solidFill>
                  <a:schemeClr val="accent4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“यस ऐन तथा प्रचलित कानुनबमोजिम कार्यालय, सरकारी निकाय तथा सार्वजनिक संस्थाले संकलन गरेको तथ्याङ्कको एकीकृत प्रणालीको रुपमा राष्ट्रिय तथ्याङ्क प्रणालीको स्थापना गरिने” </a:t>
            </a:r>
            <a:r>
              <a:rPr lang="ne-NP" sz="29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भनी उल्लेख छ </a:t>
            </a:r>
          </a:p>
        </p:txBody>
      </p:sp>
      <p:pic>
        <p:nvPicPr>
          <p:cNvPr id="3" name="Picture 2" descr="Features of Nepal constitution 2072">
            <a:extLst>
              <a:ext uri="{FF2B5EF4-FFF2-40B4-BE49-F238E27FC236}">
                <a16:creationId xmlns:a16="http://schemas.microsoft.com/office/drawing/2014/main" id="{B23BBFBC-8826-72B6-499E-4AAB5519F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 r="29082"/>
          <a:stretch/>
        </p:blipFill>
        <p:spPr bwMode="auto">
          <a:xfrm>
            <a:off x="7910408" y="1644374"/>
            <a:ext cx="2494484" cy="330868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B043C-EA90-FBD3-B1A2-23A49DCA05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37" t="27018" r="40493" b="12281"/>
          <a:stretch/>
        </p:blipFill>
        <p:spPr>
          <a:xfrm>
            <a:off x="8856887" y="3066458"/>
            <a:ext cx="2611571" cy="330868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2697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559" y="758355"/>
            <a:ext cx="9144000" cy="543865"/>
          </a:xfrm>
        </p:spPr>
        <p:txBody>
          <a:bodyPr>
            <a:noAutofit/>
          </a:bodyPr>
          <a:lstStyle/>
          <a:p>
            <a:r>
              <a:rPr lang="ne-NP" altLang="en-US" sz="5400" b="1" dirty="0">
                <a:latin typeface="Kokila" panose="020B0604020202020204" pitchFamily="34" charset="0"/>
                <a:cs typeface="Kokila" panose="020B0604020202020204" pitchFamily="34" charset="0"/>
              </a:rPr>
              <a:t>नेपालको राष्ट्रिय तथ्याङ्क प्रणाली</a:t>
            </a:r>
            <a:endParaRPr lang="en-US" sz="5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3" y="416202"/>
            <a:ext cx="1467815" cy="1228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896" y="482858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FBF9AF0-E471-92CB-5CA9-5235661F6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2" t="23805" r="44565" b="21659"/>
          <a:stretch/>
        </p:blipFill>
        <p:spPr bwMode="auto">
          <a:xfrm>
            <a:off x="8349219" y="2236781"/>
            <a:ext cx="3457771" cy="352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490556-63D9-7D85-A992-52192956BF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39" t="39123" r="28454" b="17544"/>
          <a:stretch/>
        </p:blipFill>
        <p:spPr>
          <a:xfrm>
            <a:off x="229782" y="1744580"/>
            <a:ext cx="7968241" cy="43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1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6595"/>
            <a:ext cx="9144000" cy="792501"/>
          </a:xfrm>
        </p:spPr>
        <p:txBody>
          <a:bodyPr>
            <a:noAutofit/>
          </a:bodyPr>
          <a:lstStyle/>
          <a:p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राष्ट्रिय तथ्याङ्क कार्यालय</a:t>
            </a:r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संगठन संरचना</a:t>
            </a:r>
            <a:endParaRPr lang="en-US" sz="4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" y="240632"/>
            <a:ext cx="1360595" cy="11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48" y="240632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5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4CC3EB-1A3D-A789-61A6-8DDA57372A61}"/>
              </a:ext>
            </a:extLst>
          </p:cNvPr>
          <p:cNvSpPr txBox="1">
            <a:spLocks/>
          </p:cNvSpPr>
          <p:nvPr/>
        </p:nvSpPr>
        <p:spPr>
          <a:xfrm>
            <a:off x="284921" y="1495593"/>
            <a:ext cx="7543846" cy="4448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 algn="just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तथ्याङ्क ऐन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,</a:t>
            </a:r>
            <a:r>
              <a:rPr lang="ne-NP" sz="30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 २०७९ बमोजिम वि.सं. २०७९ असोजमा स्थापित </a:t>
            </a:r>
          </a:p>
          <a:p>
            <a:pPr marL="349250" indent="-349250" algn="just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तथ्याङ्क</a:t>
            </a:r>
            <a:r>
              <a:rPr lang="en-US" sz="30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 </a:t>
            </a:r>
            <a:r>
              <a:rPr lang="ne-NP" sz="30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ऐन</a:t>
            </a:r>
            <a:r>
              <a:rPr lang="en-US" sz="30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,</a:t>
            </a:r>
            <a:r>
              <a:rPr lang="ne-NP" sz="30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 २०७९ ले रातकालाई प्रधानमन्त्री तथा मन्त्रिपरिषद्को कार्यालय मातहत राखेको </a:t>
            </a:r>
          </a:p>
          <a:p>
            <a:pPr marL="349250" indent="-349250" algn="just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राजपत्रांकित विशिष्ट श्रेणीका प्रमुख तथ्याङ्क अधिकारीले नेतृत्व गर्ने </a:t>
            </a:r>
          </a:p>
          <a:p>
            <a:pPr marL="349250" indent="-349250" algn="just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हाल रातकामा उपप्रमुख तथ्याङ्क अधिकारी (रा.प.प्रथम श्रेणी) ले नेतृत्व गर्ने गरी कुल ४ ओटा महाशाखाहरु रहेको</a:t>
            </a:r>
          </a:p>
          <a:p>
            <a:pPr marL="349250" indent="-349250" algn="just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रातकामा हाल कुल १२९ दरबन्दी रहेको । </a:t>
            </a:r>
          </a:p>
          <a:p>
            <a:pPr marL="349250" indent="-349250" algn="just">
              <a:buFont typeface="Arial" panose="020B0604020202020204" pitchFamily="34" charset="0"/>
              <a:buChar char="•"/>
            </a:pPr>
            <a:r>
              <a:rPr lang="ne-NP" sz="30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रातका मातहत हाल ३३ ओटा तथ्याङ्क कार्यालयहरू रहेको मा आ.व. २०८१</a:t>
            </a:r>
            <a:r>
              <a:rPr lang="en-US" sz="30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/</a:t>
            </a:r>
            <a:r>
              <a:rPr lang="ne-NP" sz="30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८२ देखि निर्देशकको नेतृत्व रहने गरी १८ तथ्यांक समन्वय कार्यालयहरु रहने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3000" dirty="0">
              <a:cs typeface="Kalimati" pitchFamily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9DA1C-4CB8-3C04-F6E9-C5F3BBBD3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42" t="18772" r="12500" b="17895"/>
          <a:stretch/>
        </p:blipFill>
        <p:spPr>
          <a:xfrm>
            <a:off x="8007497" y="1804737"/>
            <a:ext cx="3899581" cy="413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559" y="136525"/>
            <a:ext cx="9144000" cy="822493"/>
          </a:xfrm>
        </p:spPr>
        <p:txBody>
          <a:bodyPr>
            <a:noAutofit/>
          </a:bodyPr>
          <a:lstStyle/>
          <a:p>
            <a:r>
              <a:rPr lang="ne-NP" sz="5400" b="1" dirty="0">
                <a:latin typeface="Kokila" panose="020B0604020202020204" pitchFamily="34" charset="0"/>
                <a:cs typeface="Kokila" panose="020B0604020202020204" pitchFamily="34" charset="0"/>
              </a:rPr>
              <a:t>राष्ट्रिय तथ्याङ्क कार्यालय</a:t>
            </a:r>
            <a:r>
              <a:rPr lang="en-US" sz="5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5400" b="1" dirty="0">
                <a:latin typeface="Kokila" panose="020B0604020202020204" pitchFamily="34" charset="0"/>
                <a:cs typeface="Kokila" panose="020B0604020202020204" pitchFamily="34" charset="0"/>
              </a:rPr>
              <a:t>संगठन संरचना</a:t>
            </a:r>
            <a:endParaRPr lang="en-US" sz="5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3" y="416202"/>
            <a:ext cx="1467815" cy="1228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896" y="482858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6E4C43-09E5-8810-E654-6D0143CD76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058" r="2337" b="21930"/>
          <a:stretch/>
        </p:blipFill>
        <p:spPr>
          <a:xfrm>
            <a:off x="71163" y="2586793"/>
            <a:ext cx="11907079" cy="42952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B19BDF-C8E8-0336-990E-7B73FFE15D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941" t="44035" r="16710" b="48771"/>
          <a:stretch/>
        </p:blipFill>
        <p:spPr>
          <a:xfrm>
            <a:off x="5558590" y="998622"/>
            <a:ext cx="3212432" cy="4932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5A1F86-1363-B485-0072-DDD129EDCC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211" t="61754" r="16315" b="27895"/>
          <a:stretch/>
        </p:blipFill>
        <p:spPr>
          <a:xfrm>
            <a:off x="5558590" y="1676343"/>
            <a:ext cx="3212432" cy="7098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DEC336-0A51-99BC-3F90-64C382FBFAC2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7164806" y="1491917"/>
            <a:ext cx="0" cy="1844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5913DE-1B4B-85ED-C23D-B3ACDA1079C9}"/>
              </a:ext>
            </a:extLst>
          </p:cNvPr>
          <p:cNvCxnSpPr>
            <a:cxnSpLocks/>
          </p:cNvCxnSpPr>
          <p:nvPr/>
        </p:nvCxnSpPr>
        <p:spPr>
          <a:xfrm>
            <a:off x="7164806" y="2422302"/>
            <a:ext cx="0" cy="1765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EB3CB3E-F1B6-597F-B596-737897F12C30}"/>
              </a:ext>
            </a:extLst>
          </p:cNvPr>
          <p:cNvSpPr txBox="1"/>
          <p:nvPr/>
        </p:nvSpPr>
        <p:spPr>
          <a:xfrm>
            <a:off x="2767262" y="1423679"/>
            <a:ext cx="2490529" cy="400110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e-NP" altLang="en-US" sz="2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राष्ट्रिय तथ्याङ्क</a:t>
            </a:r>
            <a:r>
              <a:rPr lang="en-US" altLang="en-US" sz="2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altLang="en-US" sz="2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परिषद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F8525-56A3-3E8C-44F5-F23CCB35CB3D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5257791" y="1584130"/>
            <a:ext cx="1907015" cy="396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75DAD79-F18F-AEB8-995C-E36588162D20}"/>
              </a:ext>
            </a:extLst>
          </p:cNvPr>
          <p:cNvGraphicFramePr>
            <a:graphicFrameLocks noGrp="1"/>
          </p:cNvGraphicFramePr>
          <p:nvPr/>
        </p:nvGraphicFramePr>
        <p:xfrm>
          <a:off x="229691" y="5651985"/>
          <a:ext cx="3782835" cy="98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777">
                  <a:extLst>
                    <a:ext uri="{9D8B030D-6E8A-4147-A177-3AD203B41FA5}">
                      <a16:colId xmlns:a16="http://schemas.microsoft.com/office/drawing/2014/main" val="907360876"/>
                    </a:ext>
                  </a:extLst>
                </a:gridCol>
                <a:gridCol w="1647812">
                  <a:extLst>
                    <a:ext uri="{9D8B030D-6E8A-4147-A177-3AD203B41FA5}">
                      <a16:colId xmlns:a16="http://schemas.microsoft.com/office/drawing/2014/main" val="3155861120"/>
                    </a:ext>
                  </a:extLst>
                </a:gridCol>
                <a:gridCol w="1193246">
                  <a:extLst>
                    <a:ext uri="{9D8B030D-6E8A-4147-A177-3AD203B41FA5}">
                      <a16:colId xmlns:a16="http://schemas.microsoft.com/office/drawing/2014/main" val="1291225100"/>
                    </a:ext>
                  </a:extLst>
                </a:gridCol>
              </a:tblGrid>
              <a:tr h="432311"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रातका</a:t>
                      </a:r>
                      <a:endParaRPr lang="en-US" sz="20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100584" marR="100584" marT="50292" marB="5029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तथ्याक समन्वय का</a:t>
                      </a:r>
                      <a:endParaRPr lang="en-US" sz="20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100584" marR="100584" marT="50292" marB="5029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20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100584" marR="100584" marT="50292" marB="5029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831405"/>
                  </a:ext>
                </a:extLst>
              </a:tr>
              <a:tr h="554977"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१२९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100584" marR="100584" marT="50292" marB="5029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२८५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100584" marR="100584" marT="50292" marB="5029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४१४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100584" marR="100584" marT="50292" marB="5029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343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A493FE-E0FE-1D34-2075-36A40F9C2E33}"/>
              </a:ext>
            </a:extLst>
          </p:cNvPr>
          <p:cNvSpPr txBox="1"/>
          <p:nvPr/>
        </p:nvSpPr>
        <p:spPr>
          <a:xfrm>
            <a:off x="71163" y="2715183"/>
            <a:ext cx="1690260" cy="461665"/>
          </a:xfrm>
          <a:prstGeom prst="rect">
            <a:avLst/>
          </a:prstGeom>
          <a:solidFill>
            <a:srgbClr val="FFC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ne-NP" sz="1200" b="1" dirty="0">
                <a:latin typeface="Kokila" panose="020B0604020202020204" pitchFamily="34" charset="0"/>
                <a:cs typeface="Kokila" panose="020B0604020202020204" pitchFamily="34" charset="0"/>
              </a:rPr>
              <a:t>१८ तथ्याङ्क समन्वय कार्यालय निर्देशक</a:t>
            </a:r>
            <a:endParaRPr lang="en-US" sz="12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1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0119"/>
            <a:ext cx="9144000" cy="792501"/>
          </a:xfrm>
        </p:spPr>
        <p:txBody>
          <a:bodyPr>
            <a:noAutofit/>
          </a:bodyPr>
          <a:lstStyle/>
          <a:p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१८ समन्वय कार्यालय रहने जिल्लाहरु</a:t>
            </a:r>
            <a:endParaRPr lang="en-US" sz="4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" y="240632"/>
            <a:ext cx="1360595" cy="11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48" y="240632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C03CF9-A77F-B857-6B7F-199124CB5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911646"/>
              </p:ext>
            </p:extLst>
          </p:nvPr>
        </p:nvGraphicFramePr>
        <p:xfrm>
          <a:off x="359317" y="1544856"/>
          <a:ext cx="11594793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566">
                  <a:extLst>
                    <a:ext uri="{9D8B030D-6E8A-4147-A177-3AD203B41FA5}">
                      <a16:colId xmlns:a16="http://schemas.microsoft.com/office/drawing/2014/main" val="3985264773"/>
                    </a:ext>
                  </a:extLst>
                </a:gridCol>
                <a:gridCol w="1542232">
                  <a:extLst>
                    <a:ext uri="{9D8B030D-6E8A-4147-A177-3AD203B41FA5}">
                      <a16:colId xmlns:a16="http://schemas.microsoft.com/office/drawing/2014/main" val="131559111"/>
                    </a:ext>
                  </a:extLst>
                </a:gridCol>
                <a:gridCol w="1656399">
                  <a:extLst>
                    <a:ext uri="{9D8B030D-6E8A-4147-A177-3AD203B41FA5}">
                      <a16:colId xmlns:a16="http://schemas.microsoft.com/office/drawing/2014/main" val="2945683925"/>
                    </a:ext>
                  </a:extLst>
                </a:gridCol>
                <a:gridCol w="1656399">
                  <a:extLst>
                    <a:ext uri="{9D8B030D-6E8A-4147-A177-3AD203B41FA5}">
                      <a16:colId xmlns:a16="http://schemas.microsoft.com/office/drawing/2014/main" val="3535605608"/>
                    </a:ext>
                  </a:extLst>
                </a:gridCol>
                <a:gridCol w="1656399">
                  <a:extLst>
                    <a:ext uri="{9D8B030D-6E8A-4147-A177-3AD203B41FA5}">
                      <a16:colId xmlns:a16="http://schemas.microsoft.com/office/drawing/2014/main" val="377885777"/>
                    </a:ext>
                  </a:extLst>
                </a:gridCol>
                <a:gridCol w="1656399">
                  <a:extLst>
                    <a:ext uri="{9D8B030D-6E8A-4147-A177-3AD203B41FA5}">
                      <a16:colId xmlns:a16="http://schemas.microsoft.com/office/drawing/2014/main" val="2802604762"/>
                    </a:ext>
                  </a:extLst>
                </a:gridCol>
                <a:gridCol w="1656399">
                  <a:extLst>
                    <a:ext uri="{9D8B030D-6E8A-4147-A177-3AD203B41FA5}">
                      <a16:colId xmlns:a16="http://schemas.microsoft.com/office/drawing/2014/main" val="1853068656"/>
                    </a:ext>
                  </a:extLst>
                </a:gridCol>
              </a:tblGrid>
              <a:tr h="540697">
                <a:tc>
                  <a:txBody>
                    <a:bodyPr/>
                    <a:lstStyle/>
                    <a:p>
                      <a:r>
                        <a:rPr lang="ne-NP" sz="3000" b="1" kern="120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कोशी</a:t>
                      </a:r>
                      <a:endParaRPr lang="en-US" sz="3000" b="1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3000" b="1" kern="120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मधेश</a:t>
                      </a:r>
                      <a:endParaRPr lang="en-US" sz="3000" b="1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3000" b="1" kern="120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वागमती</a:t>
                      </a:r>
                      <a:endParaRPr lang="en-US" sz="3000" b="1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3000" b="1" kern="120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गन्डकी</a:t>
                      </a:r>
                      <a:endParaRPr lang="en-US" sz="3000" b="1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3000" b="1" kern="120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लुम्विनी</a:t>
                      </a:r>
                      <a:endParaRPr lang="en-US" sz="3000" b="1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3000" b="1" kern="120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कर्णाली</a:t>
                      </a:r>
                      <a:endParaRPr lang="en-US" sz="3000" b="1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3000" b="1" kern="1200" dirty="0">
                          <a:solidFill>
                            <a:schemeClr val="bg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सुदूरपश्चिम</a:t>
                      </a:r>
                      <a:endParaRPr lang="en-US" sz="3000" b="1" kern="1200" dirty="0">
                        <a:solidFill>
                          <a:schemeClr val="bg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27123"/>
                  </a:ext>
                </a:extLst>
              </a:tr>
              <a:tr h="540697"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१. इलाम </a:t>
                      </a:r>
                    </a:p>
                    <a:p>
                      <a:r>
                        <a:rPr lang="ne-NP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(ताप्लेजुङ, पाँचथर, इलाम, झापा)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१. धनुषा </a:t>
                      </a:r>
                      <a:r>
                        <a:rPr lang="ne-NP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(धनुषा, सप्तरी, सिराहा,  महोत्तरी)</a:t>
                      </a:r>
                      <a:endParaRPr lang="en-US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१. काठमाडौँ </a:t>
                      </a:r>
                    </a:p>
                    <a:p>
                      <a:r>
                        <a:rPr lang="ne-NP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(काठमाडौँ, भक्तपुर, ललितपुर, रसुवा, नुवाकोट, धादिङ)</a:t>
                      </a:r>
                      <a:endParaRPr lang="en-US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१. कास्की </a:t>
                      </a:r>
                      <a:r>
                        <a:rPr lang="ne-NP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(कास्की, तनहुँ, नवलपरासी बर्दघाट सुस्ता पूर्व)</a:t>
                      </a:r>
                      <a:endParaRPr lang="en-US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१. रुपन्देही </a:t>
                      </a:r>
                      <a:r>
                        <a:rPr lang="ne-NP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(रुपन्देही, कपिलवस्तु, नवलपरासी बर्दघाट सुस्ता पश्चिम)</a:t>
                      </a:r>
                      <a:endParaRPr lang="en-US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१. सुर्खेत</a:t>
                      </a:r>
                    </a:p>
                    <a:p>
                      <a:r>
                        <a:rPr lang="ne-NP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(सुर्खेत, दैलेख, जाजरकोट, सल्यान, रुकुम पश्चिम)</a:t>
                      </a:r>
                      <a:endParaRPr lang="en-US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१. कैलाली</a:t>
                      </a:r>
                    </a:p>
                    <a:p>
                      <a:r>
                        <a:rPr lang="ne-NP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(कैलाली, कन्चनपुर, बैतडी, डडेलधुरा, बझाङ, दार्चुला)</a:t>
                      </a:r>
                      <a:endParaRPr lang="en-US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627188"/>
                  </a:ext>
                </a:extLst>
              </a:tr>
              <a:tr h="540697"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२. मोरङ </a:t>
                      </a:r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(मोरङ, सुनसरी, धनकुटा, तेह्रथुम, संखुवासभा, उदयपुर)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२. पर्सा </a:t>
                      </a:r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(पर्सा, सर्लाही, बारा, रौतहट)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२. काभ्रे </a:t>
                      </a:r>
                    </a:p>
                    <a:p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(काभ्रे, सिन्धुपाल्चोक, दोलखा, रामेछाप)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२. बाग्लुङ </a:t>
                      </a:r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(बाग्लुङ, स्याङ्जा, पर्वत, म्याग्दी, मुस्ताङ)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२. पाल्पा </a:t>
                      </a:r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(पाल्पा, गुल्मी, अर्घाखाँची)</a:t>
                      </a:r>
                    </a:p>
                    <a:p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२. जुम्ला </a:t>
                      </a:r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(जुम्ला, हुम्ला, मुगु, कालिकोट, डोल्पा)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२. डोटी </a:t>
                      </a:r>
                    </a:p>
                    <a:p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(डोटी, अछाम, बाजुरा)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554178"/>
                  </a:ext>
                </a:extLst>
              </a:tr>
              <a:tr h="540697"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३. खोटाङ  </a:t>
                      </a:r>
                      <a:r>
                        <a:rPr lang="ne-NP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(खोटाङ, सोलुखुम्बु, ओखलढुंगा, भोजपुर)</a:t>
                      </a:r>
                      <a:endParaRPr lang="en-US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३. मकवानपुर</a:t>
                      </a:r>
                    </a:p>
                    <a:p>
                      <a:r>
                        <a:rPr lang="ne-NP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(मकवानपुर, चितवन, सिन्धुली)</a:t>
                      </a:r>
                      <a:endParaRPr lang="en-US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३. गोरखा </a:t>
                      </a:r>
                      <a:r>
                        <a:rPr lang="ne-NP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(गोरखा</a:t>
                      </a:r>
                      <a:r>
                        <a:rPr lang="en-US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,</a:t>
                      </a:r>
                      <a:r>
                        <a:rPr lang="ne-NP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लमजुङ</a:t>
                      </a:r>
                      <a:r>
                        <a:rPr lang="en-US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,</a:t>
                      </a:r>
                      <a:r>
                        <a:rPr lang="ne-NP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 मनाङ)</a:t>
                      </a:r>
                      <a:endParaRPr lang="en-US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३. दाङ </a:t>
                      </a:r>
                    </a:p>
                    <a:p>
                      <a:r>
                        <a:rPr lang="ne-NP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Kokila" panose="020B0604020202020204" pitchFamily="34" charset="0"/>
                          <a:ea typeface="+mj-ea"/>
                          <a:cs typeface="Kokila" panose="020B0604020202020204" pitchFamily="34" charset="0"/>
                        </a:rPr>
                        <a:t>(दाङ, बाँके, बर्दिया, प्युठान, रोल्पा, रुकुम पूर्व)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j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967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14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0119"/>
            <a:ext cx="9144000" cy="792501"/>
          </a:xfrm>
        </p:spPr>
        <p:txBody>
          <a:bodyPr>
            <a:noAutofit/>
          </a:bodyPr>
          <a:lstStyle/>
          <a:p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राष्ट्रिय तथ्याङ्क परिषद</a:t>
            </a:r>
            <a:endParaRPr lang="en-US" sz="4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" y="240632"/>
            <a:ext cx="1360595" cy="11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948" y="240632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3A4600-DBEF-BAE6-AC89-2E8637CA8BE2}"/>
              </a:ext>
            </a:extLst>
          </p:cNvPr>
          <p:cNvSpPr txBox="1">
            <a:spLocks/>
          </p:cNvSpPr>
          <p:nvPr/>
        </p:nvSpPr>
        <p:spPr>
          <a:xfrm>
            <a:off x="347869" y="1700614"/>
            <a:ext cx="8751231" cy="4655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तथ्याङ्क ऐन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,</a:t>
            </a:r>
            <a:r>
              <a:rPr lang="ne-NP" sz="28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 २०७९ को दफा १९ बमोजिम राष्ट्रिय तथ्याङ्क परिषद् (रातप) को व्यवस्था रहेको र </a:t>
            </a:r>
            <a:r>
              <a:rPr lang="ne-NP" sz="2800" b="1" dirty="0"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राष्ट्रिय योजना आयोगका उपाध्यक्षले रातपको अध्यक्षता गर्ने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रायोआका तथ्याङ्क हेर्ने सदस्य, नेपाल राष्ट्र बैंकका गर्भनर र नीति अनुसन्धान प्रतिष्ठानको कार्यकारी अध्यक्ष रा.त.प.को पदेन सदस्य हुने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अन्य सदस्यमा संघीय सरकारका १२ जना सचिव पदेन सदस्य हुने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,</a:t>
            </a:r>
            <a:r>
              <a:rPr lang="ne-NP" sz="28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 रायोआका सदस्य सचिव र त्रिभुवन विश्वविद्यालय तथ्याङ्क केन्द्रीय विभागका प्रमुख पदेन सदस्य रहने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सात प्रदेशका प्रदेश सरकारले तोकेका योजना वा तथ्याङ्कसम्बन्धी विषय हेर्ने प्रदेश मन्त्रालय वा निकायका एक एक जना प्रतिनिधि सदस्य रहने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रातपको सदस्य सचिव प्रमुख तथ्याङ्क अधिकारी रहने तथा </a:t>
            </a:r>
            <a:r>
              <a:rPr lang="ne-NP" sz="2800" b="1" dirty="0"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वर्षमा कम्तीमा २ पटक परिषद्को बैठक बस्नुपर्ने । पहिलो बैठक सम्पन्न</a:t>
            </a:r>
            <a:endParaRPr lang="en-US" sz="2800" b="1" dirty="0">
              <a:latin typeface="Kokila" panose="020B0604020202020204" pitchFamily="34" charset="0"/>
              <a:ea typeface="+mj-ea"/>
              <a:cs typeface="Kokil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018F75-0D23-6AA2-9CC6-DEE7DF9C03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37" t="27018" r="40493" b="12281"/>
          <a:stretch/>
        </p:blipFill>
        <p:spPr>
          <a:xfrm>
            <a:off x="9232560" y="2399671"/>
            <a:ext cx="2611571" cy="330868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6479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345" y="753394"/>
            <a:ext cx="9144000" cy="792501"/>
          </a:xfrm>
        </p:spPr>
        <p:txBody>
          <a:bodyPr>
            <a:noAutofit/>
          </a:bodyPr>
          <a:lstStyle/>
          <a:p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तथ्याङ्क प्रणाली विकासको लागि राष्ट्रिय रणनीति को औचित्य</a:t>
            </a:r>
            <a:endParaRPr lang="en-US" sz="4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" y="240632"/>
            <a:ext cx="1360595" cy="11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48" y="240632"/>
            <a:ext cx="1113183" cy="1161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5BEB-422C-4275-9C5B-8E84F415F98C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3A4600-DBEF-BAE6-AC89-2E8637CA8BE2}"/>
              </a:ext>
            </a:extLst>
          </p:cNvPr>
          <p:cNvSpPr txBox="1">
            <a:spLocks/>
          </p:cNvSpPr>
          <p:nvPr/>
        </p:nvSpPr>
        <p:spPr>
          <a:xfrm>
            <a:off x="349162" y="1545895"/>
            <a:ext cx="8261438" cy="4107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नीति निर्माणका लागि अत्यावश्यक तथ्याङ्क आपूर्ति गर्न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राष्ट्रिय तथ्याङ्क प्रणालीभित्रका आधिकारिक तथ्याङ्क उत्पादकहरू बिच समन्वय स्थापना गर्न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राष्ट्रिय एवम् अन्तर्राष्ट्रिय रूपमा स्थापित गुणस्तरीय तथ्याङ्कसम्बन्धी मानकहरू अवलम्बनको सुनिश्चित गर्न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अपरिपूर्त तथ्याङ्कको पहिचान गर्दै तिनको आपूर्ति गर्न र त्यसका लागि आवश्यक पर्ने वित्तीय स्रोत सुनिश्चित गर्न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chemeClr val="accent5">
                    <a:lumMod val="50000"/>
                  </a:schemeClr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समग्र तथ्याङ्क प्रणालीभित्रका एकाइहरूको तथ्याङ्कीय क्षमता विकास गर्न, 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rgbClr val="7030A0"/>
                </a:solidFill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आगामी पाँच वर्षका लागि राष्ट्रिय तथ्याङ्क प्रणालीको दीर्घकालीन सोच र उद्देश्य यकिन गर्दै त्यसका लागि आवश्यक रणनीतिक उद्देश्य, कार्यनीति, कार्यक्रम र प्राथमिकताहरू निर्धारण गर्न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7DA5D-4C06-48B1-BB01-8194B6E52A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26" t="21403" r="36151" b="14210"/>
          <a:stretch/>
        </p:blipFill>
        <p:spPr>
          <a:xfrm>
            <a:off x="8610600" y="1914910"/>
            <a:ext cx="3376807" cy="41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2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1582</Words>
  <Application>Microsoft Office PowerPoint</Application>
  <PresentationFormat>Widescreen</PresentationFormat>
  <Paragraphs>161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Kalimati</vt:lpstr>
      <vt:lpstr>Kokila</vt:lpstr>
      <vt:lpstr>Preeti</vt:lpstr>
      <vt:lpstr>Times New Roman</vt:lpstr>
      <vt:lpstr>Office Theme</vt:lpstr>
      <vt:lpstr>राष्ट्रिय तथ्याङ्क परिषद (तथ्याङ्क ऐन, २०७९ को दफा २० बमोजिम) दोश्रो बैठक, २०८१/ ३/१७, सोमवार</vt:lpstr>
      <vt:lpstr>राष्ट्रिय तथ्याङ्क प्रणाली तथा  तथ्याङ्क प्रणाली विकासको लागि राष्ट्रिय रणनीति, दोस्रो २०८१/८२ – २०८५/८६</vt:lpstr>
      <vt:lpstr>राष्ट्रिय तथ्याङ्क प्रणालीः संक्षिप्त परिचय</vt:lpstr>
      <vt:lpstr>नेपालको राष्ट्रिय तथ्याङ्क प्रणाली</vt:lpstr>
      <vt:lpstr>राष्ट्रिय तथ्याङ्क कार्यालय संगठन संरचना</vt:lpstr>
      <vt:lpstr>राष्ट्रिय तथ्याङ्क कार्यालय संगठन संरचना</vt:lpstr>
      <vt:lpstr>१८ समन्वय कार्यालय रहने जिल्लाहरु</vt:lpstr>
      <vt:lpstr>राष्ट्रिय तथ्याङ्क परिषद</vt:lpstr>
      <vt:lpstr>तथ्याङ्क प्रणाली विकासको लागि राष्ट्रिय रणनीति को औचित्य</vt:lpstr>
      <vt:lpstr>तथ्याङ्क प्रणाली विकासको लागि राष्ट्रिय रणनीति (२०७५/७६-२०७९/८) का विशेषताहरु</vt:lpstr>
      <vt:lpstr>तथ्याङ्क प्रणाली विकासको लागि राष्ट्रिय रणनीति का आधारभुत अवयवहरु</vt:lpstr>
      <vt:lpstr>तथ्याङ्क प्रणाली विकासको लागि राष्ट्रिय रणनीति, दोश्रो  (२०८१/८२ — २०८५/८६) का दुरदृष्टि, उद्देश्य र रणनीतिक उद्देश्यहरु</vt:lpstr>
      <vt:lpstr>तथ्याङ्क प्रणाली विकासको लागि राष्ट्रिय रणनीति, दोश्रो  (२०८१/८२ — २०८५/८६)  का प्राथमिकताका क्षेत्रहरु</vt:lpstr>
      <vt:lpstr>तथ्याङ्क प्रणाली विकासको लागि राष्ट्रिय रणनीति, दोश्रो  (२०८१/८२ — २०८५/८६)  का प्राथमिकताका क्षेत्रहरु</vt:lpstr>
      <vt:lpstr>तथ्याङ्क प्रणाली विकासको लागि राष्ट्रिय रणनीति, दोश्रो  (२०८१/८२ — २०८५/८६)  का प्राथमिकताका क्षेत्रहरु</vt:lpstr>
      <vt:lpstr>तथ्याङ्क प्रणाली विकासको लागि राष्ट्रिय रणनीति, दोश्रो  (२०८१/८२ — २०८५/८६) मस्यौदा तयारी प्रक्रिया</vt:lpstr>
      <vt:lpstr>तथ्याङ्क प्रणाली विकासको लागि राष्ट्रिय रणनीति, दोश्रो  (२०८१/८२ — २०८५/८६) को संरचना</vt:lpstr>
      <vt:lpstr>धन्यवाद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राष्ट्रिय तथ्याङ्क प्रणाली  र तथ्याङ्क प्रणाली विकासको लागि राष्ट्रिय रणनीति, दोस्रो</dc:title>
  <dc:creator>Padam Raj Pandey</dc:creator>
  <cp:lastModifiedBy>Jyoti K.C.</cp:lastModifiedBy>
  <cp:revision>43</cp:revision>
  <dcterms:created xsi:type="dcterms:W3CDTF">2024-06-23T06:22:44Z</dcterms:created>
  <dcterms:modified xsi:type="dcterms:W3CDTF">2024-07-03T07:40:26Z</dcterms:modified>
</cp:coreProperties>
</file>