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275" r:id="rId3"/>
    <p:sldId id="257" r:id="rId4"/>
    <p:sldId id="258" r:id="rId5"/>
    <p:sldId id="276" r:id="rId6"/>
    <p:sldId id="278" r:id="rId7"/>
    <p:sldId id="368" r:id="rId8"/>
    <p:sldId id="375" r:id="rId9"/>
    <p:sldId id="313" r:id="rId10"/>
    <p:sldId id="376" r:id="rId11"/>
    <p:sldId id="362" r:id="rId12"/>
    <p:sldId id="379" r:id="rId13"/>
    <p:sldId id="380" r:id="rId14"/>
    <p:sldId id="355" r:id="rId15"/>
    <p:sldId id="356" r:id="rId16"/>
    <p:sldId id="377" r:id="rId17"/>
    <p:sldId id="371" r:id="rId18"/>
    <p:sldId id="381" r:id="rId19"/>
    <p:sldId id="382" r:id="rId20"/>
    <p:sldId id="378" r:id="rId21"/>
    <p:sldId id="373" r:id="rId22"/>
    <p:sldId id="383" r:id="rId23"/>
    <p:sldId id="374" r:id="rId24"/>
    <p:sldId id="365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5" clrIdx="0">
    <p:extLst>
      <p:ext uri="{19B8F6BF-5375-455C-9EA6-DF929625EA0E}">
        <p15:presenceInfo xmlns:p15="http://schemas.microsoft.com/office/powerpoint/2012/main" userId="c2eff53eed446e1d" providerId="Windows Live"/>
      </p:ext>
    </p:extLst>
  </p:cmAuthor>
  <p:cmAuthor id="2" name="shukla awadhesh" initials="sa" lastIdx="1" clrIdx="1">
    <p:extLst>
      <p:ext uri="{19B8F6BF-5375-455C-9EA6-DF929625EA0E}">
        <p15:presenceInfo xmlns:p15="http://schemas.microsoft.com/office/powerpoint/2012/main" userId="e14ad80a1fa16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362"/>
    <a:srgbClr val="7D6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60" d="100"/>
          <a:sy n="60" d="100"/>
        </p:scale>
        <p:origin x="8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Char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6579919035545E-2"/>
          <c:y val="4.4999602322436966E-2"/>
          <c:w val="0.9325940878152944"/>
          <c:h val="0.69630736498846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प्राथमिक क्षेत्र</c:v>
                </c:pt>
              </c:strCache>
            </c:strRef>
          </c:tx>
          <c:spPr>
            <a:solidFill>
              <a:srgbClr val="00B050"/>
            </a:solidFill>
            <a:ln w="63500" cmpd="sng">
              <a:solidFill>
                <a:srgbClr val="00B05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</c:v>
                </c:pt>
                <c:pt idx="14">
                  <c:v>2081/82 R</c:v>
                </c:pt>
                <c:pt idx="15">
                  <c:v>2082/83 P</c:v>
                </c:pt>
              </c:strCache>
            </c:strRef>
          </c:cat>
          <c:val>
            <c:numRef>
              <c:f>Sheet1!$B$2:$B$17</c:f>
              <c:numCache>
                <c:formatCode>0.0</c:formatCode>
                <c:ptCount val="16"/>
                <c:pt idx="0">
                  <c:v>34.040828277615859</c:v>
                </c:pt>
                <c:pt idx="1">
                  <c:v>33.293529513793374</c:v>
                </c:pt>
                <c:pt idx="2">
                  <c:v>31.987211825727023</c:v>
                </c:pt>
                <c:pt idx="3">
                  <c:v>30.91242559612779</c:v>
                </c:pt>
                <c:pt idx="4">
                  <c:v>29.976060464689912</c:v>
                </c:pt>
                <c:pt idx="5">
                  <c:v>29.00549124036446</c:v>
                </c:pt>
                <c:pt idx="6">
                  <c:v>27.381740681639272</c:v>
                </c:pt>
                <c:pt idx="7">
                  <c:v>26.247716186068555</c:v>
                </c:pt>
                <c:pt idx="8">
                  <c:v>25.57639319198492</c:v>
                </c:pt>
                <c:pt idx="9">
                  <c:v>25.753377532443338</c:v>
                </c:pt>
                <c:pt idx="10">
                  <c:v>26.351566161480005</c:v>
                </c:pt>
                <c:pt idx="11">
                  <c:v>25.00171760230462</c:v>
                </c:pt>
                <c:pt idx="12">
                  <c:v>24.532572837812403</c:v>
                </c:pt>
                <c:pt idx="13">
                  <c:v>24.926941267272817</c:v>
                </c:pt>
                <c:pt idx="14">
                  <c:v>24.955189475700461</c:v>
                </c:pt>
                <c:pt idx="15">
                  <c:v>24.462591548569918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E-476D-AAAD-CD234D5285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द्वीतिय क्षेत्र</c:v>
                </c:pt>
              </c:strCache>
            </c:strRef>
          </c:tx>
          <c:spPr>
            <a:solidFill>
              <a:srgbClr val="FF0000"/>
            </a:solidFill>
            <a:ln w="85725" cmpd="sng">
              <a:solidFill>
                <a:srgbClr val="FF000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</c:v>
                </c:pt>
                <c:pt idx="14">
                  <c:v>2081/82 R</c:v>
                </c:pt>
                <c:pt idx="15">
                  <c:v>2082/83 P</c:v>
                </c:pt>
              </c:strCache>
            </c:strRef>
          </c:cat>
          <c:val>
            <c:numRef>
              <c:f>Sheet1!$C$2:$C$17</c:f>
              <c:numCache>
                <c:formatCode>0.0</c:formatCode>
                <c:ptCount val="16"/>
                <c:pt idx="0">
                  <c:v>13.948409446062088</c:v>
                </c:pt>
                <c:pt idx="1">
                  <c:v>14.569244755764622</c:v>
                </c:pt>
                <c:pt idx="2">
                  <c:v>14.539172758129141</c:v>
                </c:pt>
                <c:pt idx="3">
                  <c:v>14.375402039507801</c:v>
                </c:pt>
                <c:pt idx="4">
                  <c:v>14.005469851784778</c:v>
                </c:pt>
                <c:pt idx="5">
                  <c:v>13.517316505951262</c:v>
                </c:pt>
                <c:pt idx="6">
                  <c:v>13.972565094233408</c:v>
                </c:pt>
                <c:pt idx="7">
                  <c:v>14.538514731955043</c:v>
                </c:pt>
                <c:pt idx="8">
                  <c:v>14.362813033834406</c:v>
                </c:pt>
                <c:pt idx="9">
                  <c:v>13.068062025953308</c:v>
                </c:pt>
                <c:pt idx="10">
                  <c:v>13.265547575231388</c:v>
                </c:pt>
                <c:pt idx="11">
                  <c:v>13.697236784477482</c:v>
                </c:pt>
                <c:pt idx="12">
                  <c:v>13.00107127650201</c:v>
                </c:pt>
                <c:pt idx="13">
                  <c:v>13.134432052781584</c:v>
                </c:pt>
                <c:pt idx="14">
                  <c:v>13.24641457470141</c:v>
                </c:pt>
                <c:pt idx="15">
                  <c:v>13.727626043061816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4E-476D-AAAD-CD234D5285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सेवा क्षेत्र</c:v>
                </c:pt>
              </c:strCache>
            </c:strRef>
          </c:tx>
          <c:spPr>
            <a:solidFill>
              <a:srgbClr val="0070C0"/>
            </a:solidFill>
            <a:ln w="31750" cmpd="sng">
              <a:solidFill>
                <a:srgbClr val="00206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2067/68</c:v>
                </c:pt>
                <c:pt idx="1">
                  <c:v>2068/69</c:v>
                </c:pt>
                <c:pt idx="2">
                  <c:v>2069/70</c:v>
                </c:pt>
                <c:pt idx="3">
                  <c:v>2070/71</c:v>
                </c:pt>
                <c:pt idx="4">
                  <c:v>2071/72</c:v>
                </c:pt>
                <c:pt idx="5">
                  <c:v>2072/73</c:v>
                </c:pt>
                <c:pt idx="6">
                  <c:v>2073/74</c:v>
                </c:pt>
                <c:pt idx="7">
                  <c:v>2074/75</c:v>
                </c:pt>
                <c:pt idx="8">
                  <c:v>2075/76 </c:v>
                </c:pt>
                <c:pt idx="9">
                  <c:v>2076/77 </c:v>
                </c:pt>
                <c:pt idx="10">
                  <c:v>2077/78 </c:v>
                </c:pt>
                <c:pt idx="11">
                  <c:v>2078/79 </c:v>
                </c:pt>
                <c:pt idx="12">
                  <c:v>2079/80</c:v>
                </c:pt>
                <c:pt idx="13">
                  <c:v>2080/81 </c:v>
                </c:pt>
                <c:pt idx="14">
                  <c:v>2081/82 R</c:v>
                </c:pt>
                <c:pt idx="15">
                  <c:v>2082/83 P</c:v>
                </c:pt>
              </c:strCache>
            </c:strRef>
          </c:cat>
          <c:val>
            <c:numRef>
              <c:f>Sheet1!$D$2:$D$17</c:f>
              <c:numCache>
                <c:formatCode>0.0</c:formatCode>
                <c:ptCount val="16"/>
                <c:pt idx="0">
                  <c:v>52.010762276322076</c:v>
                </c:pt>
                <c:pt idx="1">
                  <c:v>52.137225730442019</c:v>
                </c:pt>
                <c:pt idx="2">
                  <c:v>53.473615416143858</c:v>
                </c:pt>
                <c:pt idx="3">
                  <c:v>54.712172364364434</c:v>
                </c:pt>
                <c:pt idx="4">
                  <c:v>56.018469683525282</c:v>
                </c:pt>
                <c:pt idx="5">
                  <c:v>57.477192253684287</c:v>
                </c:pt>
                <c:pt idx="6">
                  <c:v>58.645694224127318</c:v>
                </c:pt>
                <c:pt idx="7">
                  <c:v>59.213769081976423</c:v>
                </c:pt>
                <c:pt idx="8">
                  <c:v>60.060793774180667</c:v>
                </c:pt>
                <c:pt idx="9">
                  <c:v>61.178560441603338</c:v>
                </c:pt>
                <c:pt idx="10">
                  <c:v>60.38288626328859</c:v>
                </c:pt>
                <c:pt idx="11">
                  <c:v>61.301045613217923</c:v>
                </c:pt>
                <c:pt idx="12">
                  <c:v>62.466355885685587</c:v>
                </c:pt>
                <c:pt idx="13">
                  <c:v>61.938626679945571</c:v>
                </c:pt>
                <c:pt idx="14">
                  <c:v>61.798395949598159</c:v>
                </c:pt>
                <c:pt idx="15">
                  <c:v>61.809782408368285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4E-476D-AAAD-CD234D5285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1231184"/>
        <c:axId val="2021228784"/>
      </c:barChart>
      <c:catAx>
        <c:axId val="202123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28784"/>
        <c:crosses val="autoZero"/>
        <c:auto val="0"/>
        <c:lblAlgn val="ctr"/>
        <c:lblOffset val="100"/>
        <c:noMultiLvlLbl val="0"/>
      </c:catAx>
      <c:valAx>
        <c:axId val="202122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3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15890386583034"/>
          <c:y val="0.91070053743282087"/>
          <c:w val="0.49568208105342765"/>
          <c:h val="8.9299462567179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e-NP">
                <a:solidFill>
                  <a:schemeClr val="bg1"/>
                </a:solidFill>
              </a:rPr>
              <a:t>निर्यात</a:t>
            </a:r>
            <a:endParaRPr lang="en-US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4A-49B0-89F2-F2E1C298058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4A-49B0-89F2-F2E1C2980580}"/>
              </c:ext>
            </c:extLst>
          </c:dPt>
          <c:dLbls>
            <c:dLbl>
              <c:idx val="0"/>
              <c:layout>
                <c:manualLayout>
                  <c:x val="0.11494252873563218"/>
                  <c:y val="-1.76600891718624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4A-49B0-89F2-F2E1C2980580}"/>
                </c:ext>
              </c:extLst>
            </c:dLbl>
            <c:dLbl>
              <c:idx val="1"/>
              <c:layout>
                <c:manualLayout>
                  <c:x val="-8.9080459770114945E-2"/>
                  <c:y val="-6.47534285371281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97425106344466"/>
                      <c:h val="0.102605118088520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4A-49B0-89F2-F2E1C2980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Sheet10!$G$8:$G$9</c:f>
              <c:strCache>
                <c:ptCount val="2"/>
                <c:pt idx="0">
                  <c:v>वस्तु</c:v>
                </c:pt>
                <c:pt idx="1">
                  <c:v>सेवा</c:v>
                </c:pt>
              </c:strCache>
            </c:strRef>
          </c:cat>
          <c:val>
            <c:numRef>
              <c:f>Sheet10!$H$8:$H$9</c:f>
              <c:numCache>
                <c:formatCode>General</c:formatCode>
                <c:ptCount val="2"/>
                <c:pt idx="0">
                  <c:v>373946.16128415277</c:v>
                </c:pt>
                <c:pt idx="1">
                  <c:v>283886.28485581826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4A-49B0-89F2-F2E1C2980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99683229251518"/>
          <c:y val="0.82976276613545796"/>
          <c:w val="0.4237994388632455"/>
          <c:h val="0.13491705552081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000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Sheet11!$B$2</c:f>
              <c:strCache>
                <c:ptCount val="1"/>
                <c:pt idx="0">
                  <c:v>प्रतिव्यक्ति कुल गार्हस्थ्य उत्पादन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C26-4F44-BEAF-96D7257C6489}"/>
                </c:ext>
              </c:extLst>
            </c:dLbl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C26-4F44-BEAF-96D7257C6489}"/>
                </c:ext>
              </c:extLst>
            </c:dLbl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C26-4F44-BEAF-96D7257C6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Sheet11!$A$3:$A$18</c:f>
              <c:strCache>
                <c:ptCount val="16"/>
                <c:pt idx="0">
                  <c:v>२०६७/६८</c:v>
                </c:pt>
                <c:pt idx="1">
                  <c:v>२०६८/६९</c:v>
                </c:pt>
                <c:pt idx="2">
                  <c:v>२०६९/७०</c:v>
                </c:pt>
                <c:pt idx="3">
                  <c:v>२०७०/७१</c:v>
                </c:pt>
                <c:pt idx="4">
                  <c:v>२०७१/७२</c:v>
                </c:pt>
                <c:pt idx="5">
                  <c:v>२०७२/७३</c:v>
                </c:pt>
                <c:pt idx="6">
                  <c:v>२०७३/७४</c:v>
                </c:pt>
                <c:pt idx="7">
                  <c:v>२०७४/७५</c:v>
                </c:pt>
                <c:pt idx="8">
                  <c:v>२०७५/७६</c:v>
                </c:pt>
                <c:pt idx="9">
                  <c:v>२०७६/७७</c:v>
                </c:pt>
                <c:pt idx="10">
                  <c:v>२०७७/७८</c:v>
                </c:pt>
                <c:pt idx="11">
                  <c:v>२०७८/७९</c:v>
                </c:pt>
                <c:pt idx="12">
                  <c:v>२०७९/८०</c:v>
                </c:pt>
                <c:pt idx="13">
                  <c:v>२०८०/८१</c:v>
                </c:pt>
                <c:pt idx="14">
                  <c:v>२०८१/८२ प.</c:v>
                </c:pt>
                <c:pt idx="15">
                  <c:v>२०८२/८३ प्रा.</c:v>
                </c:pt>
              </c:strCache>
            </c:strRef>
          </c:cat>
          <c:val>
            <c:numRef>
              <c:f>Sheet11!$B$3:$B$18</c:f>
              <c:numCache>
                <c:formatCode>0</c:formatCode>
                <c:ptCount val="16"/>
                <c:pt idx="0">
                  <c:v>814.31800953952734</c:v>
                </c:pt>
                <c:pt idx="1">
                  <c:v>808.24075729974686</c:v>
                </c:pt>
                <c:pt idx="2">
                  <c:v>814.30857492029463</c:v>
                </c:pt>
                <c:pt idx="3">
                  <c:v>824.14418321467178</c:v>
                </c:pt>
                <c:pt idx="4">
                  <c:v>871.44022573624409</c:v>
                </c:pt>
                <c:pt idx="5">
                  <c:v>887.61231550837601</c:v>
                </c:pt>
                <c:pt idx="6">
                  <c:v>1039.0254684258448</c:v>
                </c:pt>
                <c:pt idx="7">
                  <c:v>1176.6964139648421</c:v>
                </c:pt>
                <c:pt idx="8">
                  <c:v>1203.8356299454758</c:v>
                </c:pt>
                <c:pt idx="9">
                  <c:v>1166.6287676641368</c:v>
                </c:pt>
                <c:pt idx="10">
                  <c:v>1276.8097796850977</c:v>
                </c:pt>
                <c:pt idx="11">
                  <c:v>1411.0033568553085</c:v>
                </c:pt>
                <c:pt idx="12">
                  <c:v>1393.5212175642978</c:v>
                </c:pt>
                <c:pt idx="13">
                  <c:v>1456.3937168081352</c:v>
                </c:pt>
                <c:pt idx="14">
                  <c:v>1516.0560511056494</c:v>
                </c:pt>
                <c:pt idx="15">
                  <c:v>1513.1852001618327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26-4F44-BEAF-96D7257C6489}"/>
            </c:ext>
          </c:extLst>
        </c:ser>
        <c:ser>
          <c:idx val="1"/>
          <c:order val="1"/>
          <c:tx>
            <c:strRef>
              <c:f>Sheet11!$C$2</c:f>
              <c:strCache>
                <c:ptCount val="1"/>
                <c:pt idx="0">
                  <c:v>प्रतिव्यक्ति कुल राष्ट्रिय आय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26-4F44-BEAF-96D7257C6489}"/>
                </c:ext>
              </c:extLst>
            </c:dLbl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26-4F44-BEAF-96D7257C6489}"/>
                </c:ext>
              </c:extLst>
            </c:dLbl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C26-4F44-BEAF-96D7257C6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Sheet11!$A$3:$A$18</c:f>
              <c:strCache>
                <c:ptCount val="16"/>
                <c:pt idx="0">
                  <c:v>२०६७/६८</c:v>
                </c:pt>
                <c:pt idx="1">
                  <c:v>२०६८/६९</c:v>
                </c:pt>
                <c:pt idx="2">
                  <c:v>२०६९/७०</c:v>
                </c:pt>
                <c:pt idx="3">
                  <c:v>२०७०/७१</c:v>
                </c:pt>
                <c:pt idx="4">
                  <c:v>२०७१/७२</c:v>
                </c:pt>
                <c:pt idx="5">
                  <c:v>२०७२/७३</c:v>
                </c:pt>
                <c:pt idx="6">
                  <c:v>२०७३/७४</c:v>
                </c:pt>
                <c:pt idx="7">
                  <c:v>२०७४/७५</c:v>
                </c:pt>
                <c:pt idx="8">
                  <c:v>२०७५/७६</c:v>
                </c:pt>
                <c:pt idx="9">
                  <c:v>२०७६/७७</c:v>
                </c:pt>
                <c:pt idx="10">
                  <c:v>२०७७/७८</c:v>
                </c:pt>
                <c:pt idx="11">
                  <c:v>२०७८/७९</c:v>
                </c:pt>
                <c:pt idx="12">
                  <c:v>२०७९/८०</c:v>
                </c:pt>
                <c:pt idx="13">
                  <c:v>२०८०/८१</c:v>
                </c:pt>
                <c:pt idx="14">
                  <c:v>२०८१/८२ प.</c:v>
                </c:pt>
                <c:pt idx="15">
                  <c:v>२०८२/८३ प्रा.</c:v>
                </c:pt>
              </c:strCache>
            </c:strRef>
          </c:cat>
          <c:val>
            <c:numRef>
              <c:f>Sheet11!$C$3:$C$18</c:f>
              <c:numCache>
                <c:formatCode>0</c:formatCode>
                <c:ptCount val="16"/>
                <c:pt idx="0">
                  <c:v>818.26075362126619</c:v>
                </c:pt>
                <c:pt idx="1">
                  <c:v>813.89051166977936</c:v>
                </c:pt>
                <c:pt idx="2">
                  <c:v>819.772197693468</c:v>
                </c:pt>
                <c:pt idx="3">
                  <c:v>836.23458292684882</c:v>
                </c:pt>
                <c:pt idx="4">
                  <c:v>883.75241344119775</c:v>
                </c:pt>
                <c:pt idx="5">
                  <c:v>899.18460103384518</c:v>
                </c:pt>
                <c:pt idx="6">
                  <c:v>1049.491231465144</c:v>
                </c:pt>
                <c:pt idx="7">
                  <c:v>1184.3963896229493</c:v>
                </c:pt>
                <c:pt idx="8">
                  <c:v>1216.2877209662447</c:v>
                </c:pt>
                <c:pt idx="9">
                  <c:v>1180.4150569027295</c:v>
                </c:pt>
                <c:pt idx="10">
                  <c:v>1283.6405310683754</c:v>
                </c:pt>
                <c:pt idx="11">
                  <c:v>1419.1802327770577</c:v>
                </c:pt>
                <c:pt idx="12">
                  <c:v>1410.01044039354</c:v>
                </c:pt>
                <c:pt idx="13">
                  <c:v>1480.1774694871069</c:v>
                </c:pt>
                <c:pt idx="14">
                  <c:v>1535.2436339686292</c:v>
                </c:pt>
                <c:pt idx="15">
                  <c:v>1535.305547432265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26-4F44-BEAF-96D7257C6489}"/>
            </c:ext>
          </c:extLst>
        </c:ser>
        <c:ser>
          <c:idx val="2"/>
          <c:order val="2"/>
          <c:tx>
            <c:strRef>
              <c:f>Sheet11!$D$2</c:f>
              <c:strCache>
                <c:ptCount val="1"/>
                <c:pt idx="0">
                  <c:v>प्रतिव्यक्ति कुल राष्ट्रिय खर्च योग्य आय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26-4F44-BEAF-96D7257C6489}"/>
                </c:ext>
              </c:extLst>
            </c:dLbl>
            <c:dLbl>
              <c:idx val="1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26-4F44-BEAF-96D7257C6489}"/>
                </c:ext>
              </c:extLst>
            </c:dLbl>
            <c:dLbl>
              <c:idx val="1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26-4F44-BEAF-96D7257C64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Sheet11!$A$3:$A$18</c:f>
              <c:strCache>
                <c:ptCount val="16"/>
                <c:pt idx="0">
                  <c:v>२०६७/६८</c:v>
                </c:pt>
                <c:pt idx="1">
                  <c:v>२०६८/६९</c:v>
                </c:pt>
                <c:pt idx="2">
                  <c:v>२०६९/७०</c:v>
                </c:pt>
                <c:pt idx="3">
                  <c:v>२०७०/७१</c:v>
                </c:pt>
                <c:pt idx="4">
                  <c:v>२०७१/७२</c:v>
                </c:pt>
                <c:pt idx="5">
                  <c:v>२०७२/७३</c:v>
                </c:pt>
                <c:pt idx="6">
                  <c:v>२०७३/७४</c:v>
                </c:pt>
                <c:pt idx="7">
                  <c:v>२०७४/७५</c:v>
                </c:pt>
                <c:pt idx="8">
                  <c:v>२०७५/७६</c:v>
                </c:pt>
                <c:pt idx="9">
                  <c:v>२०७६/७७</c:v>
                </c:pt>
                <c:pt idx="10">
                  <c:v>२०७७/७८</c:v>
                </c:pt>
                <c:pt idx="11">
                  <c:v>२०७८/७९</c:v>
                </c:pt>
                <c:pt idx="12">
                  <c:v>२०७९/८०</c:v>
                </c:pt>
                <c:pt idx="13">
                  <c:v>२०८०/८१</c:v>
                </c:pt>
                <c:pt idx="14">
                  <c:v>२०८१/८२ प.</c:v>
                </c:pt>
                <c:pt idx="15">
                  <c:v>२०८२/८३ प्रा.</c:v>
                </c:pt>
              </c:strCache>
            </c:strRef>
          </c:cat>
          <c:val>
            <c:numRef>
              <c:f>Sheet11!$D$3:$D$18</c:f>
              <c:numCache>
                <c:formatCode>0</c:formatCode>
                <c:ptCount val="16"/>
                <c:pt idx="0">
                  <c:v>979.04281145855998</c:v>
                </c:pt>
                <c:pt idx="1">
                  <c:v>1008.2181325675435</c:v>
                </c:pt>
                <c:pt idx="2">
                  <c:v>1027.6842397692253</c:v>
                </c:pt>
                <c:pt idx="3">
                  <c:v>1069.3550330213395</c:v>
                </c:pt>
                <c:pt idx="4">
                  <c:v>1139.023427250115</c:v>
                </c:pt>
                <c:pt idx="5">
                  <c:v>1164.0156377985022</c:v>
                </c:pt>
                <c:pt idx="6">
                  <c:v>1337.1095343485756</c:v>
                </c:pt>
                <c:pt idx="7">
                  <c:v>1478.803256718902</c:v>
                </c:pt>
                <c:pt idx="8">
                  <c:v>1526.6218410407457</c:v>
                </c:pt>
                <c:pt idx="9">
                  <c:v>1475.0858984768465</c:v>
                </c:pt>
                <c:pt idx="10">
                  <c:v>1597.918973994377</c:v>
                </c:pt>
                <c:pt idx="11">
                  <c:v>1736.1318346979565</c:v>
                </c:pt>
                <c:pt idx="12">
                  <c:v>1765.6283210182046</c:v>
                </c:pt>
                <c:pt idx="13">
                  <c:v>1877.4441658948692</c:v>
                </c:pt>
                <c:pt idx="14">
                  <c:v>1993.5664705852939</c:v>
                </c:pt>
                <c:pt idx="15">
                  <c:v>2043.7078640698144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26-4F44-BEAF-96D7257C6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334271"/>
        <c:axId val="1761335263"/>
      </c:lineChart>
      <c:catAx>
        <c:axId val="104033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335263"/>
        <c:crosses val="autoZero"/>
        <c:auto val="0"/>
        <c:lblAlgn val="ctr"/>
        <c:lblOffset val="100"/>
        <c:noMultiLvlLbl val="0"/>
      </c:catAx>
      <c:valAx>
        <c:axId val="1761335263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033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14289285267913E-2"/>
          <c:y val="4.7949422988793122E-2"/>
          <c:w val="0.76855321656221542"/>
          <c:h val="4.464316960379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e-NP"/>
              <a:t>रू</a:t>
            </a:r>
            <a:r>
              <a:rPr lang="ne-NP" baseline="0"/>
              <a:t> अर्ब</a:t>
            </a:r>
            <a:endParaRPr lang="en-US"/>
          </a:p>
        </c:rich>
      </c:tx>
      <c:layout>
        <c:manualLayout>
          <c:xMode val="edge"/>
          <c:yMode val="edge"/>
          <c:x val="0.84890534428358244"/>
          <c:y val="4.5766590389016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Sheet6!$C$4</c:f>
              <c:strCache>
                <c:ptCount val="1"/>
                <c:pt idx="0">
                  <c:v>२०८०/८१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Sheet6!$D$3:$G$3</c:f>
              <c:strCache>
                <c:ptCount val="4"/>
                <c:pt idx="0">
                  <c:v>कुल उत्पादन</c:v>
                </c:pt>
                <c:pt idx="1">
                  <c:v>मध्यवर्ती उपभोग</c:v>
                </c:pt>
                <c:pt idx="2">
                  <c:v>कुल गार्हस्थ्य उत्पादन (आधारभूत मूल्यमा)</c:v>
                </c:pt>
                <c:pt idx="3">
                  <c:v>कुल गार्हस्थ्य उत्पादन  (उपभोक्ताको मूल्यमा)</c:v>
                </c:pt>
              </c:strCache>
            </c:strRef>
          </c:cat>
          <c:val>
            <c:numRef>
              <c:f>Sheet6!$D$4:$G$4</c:f>
              <c:numCache>
                <c:formatCode>_(* #,##0_);_(* \(#,##0\);_(* "-"??_);_(@_)</c:formatCode>
                <c:ptCount val="4"/>
                <c:pt idx="0">
                  <c:v>8781.0274198755596</c:v>
                </c:pt>
                <c:pt idx="1">
                  <c:v>3676.2163900416399</c:v>
                </c:pt>
                <c:pt idx="2">
                  <c:v>5104.8110298339188</c:v>
                </c:pt>
                <c:pt idx="3">
                  <c:v>5760.2349098465975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F-494D-AD3E-BADB6A67F355}"/>
            </c:ext>
          </c:extLst>
        </c:ser>
        <c:ser>
          <c:idx val="1"/>
          <c:order val="1"/>
          <c:tx>
            <c:strRef>
              <c:f>Sheet6!$C$5</c:f>
              <c:strCache>
                <c:ptCount val="1"/>
                <c:pt idx="0">
                  <c:v>२०८१/८२ प.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C94915-8046-4A3F-9E79-F14BB8101881}" type="VALUE">
                      <a:rPr lang="en-US" smtClean="0"/>
                      <a:pPr>
                        <a:defRPr sz="2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95-4E68-B855-69B21F308C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Sheet6!$D$3:$G$3</c:f>
              <c:strCache>
                <c:ptCount val="4"/>
                <c:pt idx="0">
                  <c:v>कुल उत्पादन</c:v>
                </c:pt>
                <c:pt idx="1">
                  <c:v>मध्यवर्ती उपभोग</c:v>
                </c:pt>
                <c:pt idx="2">
                  <c:v>कुल गार्हस्थ्य उत्पादन (आधारभूत मूल्यमा)</c:v>
                </c:pt>
                <c:pt idx="3">
                  <c:v>कुल गार्हस्थ्य उत्पादन  (उपभोक्ताको मूल्यमा)</c:v>
                </c:pt>
              </c:strCache>
            </c:strRef>
          </c:cat>
          <c:val>
            <c:numRef>
              <c:f>Sheet6!$D$5:$G$5</c:f>
              <c:numCache>
                <c:formatCode>_(* #,##0_);_(* \(#,##0\);_(* "-"??_);_(@_)</c:formatCode>
                <c:ptCount val="4"/>
                <c:pt idx="0">
                  <c:v>9384.5031244409784</c:v>
                </c:pt>
                <c:pt idx="1">
                  <c:v>3930.0914691737603</c:v>
                </c:pt>
                <c:pt idx="2">
                  <c:v>5454.4116552672285</c:v>
                </c:pt>
                <c:pt idx="3" formatCode="_(* #,##0.0_);_(* \(#,##0.0\);_(* &quot;-&quot;??_);_(@_)">
                  <c:v>6199.8651072600542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F-494D-AD3E-BADB6A67F355}"/>
            </c:ext>
          </c:extLst>
        </c:ser>
        <c:ser>
          <c:idx val="2"/>
          <c:order val="2"/>
          <c:tx>
            <c:strRef>
              <c:f>Sheet6!$C$6</c:f>
              <c:strCache>
                <c:ptCount val="1"/>
                <c:pt idx="0">
                  <c:v>२०८२/८३ प्रा.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vert="horz" wrap="none" lIns="38100" tIns="19050" rIns="38100" bIns="19050" anchor="t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Sheet6!$D$3:$G$3</c:f>
              <c:strCache>
                <c:ptCount val="4"/>
                <c:pt idx="0">
                  <c:v>कुल उत्पादन</c:v>
                </c:pt>
                <c:pt idx="1">
                  <c:v>मध्यवर्ती उपभोग</c:v>
                </c:pt>
                <c:pt idx="2">
                  <c:v>कुल गार्हस्थ्य उत्पादन (आधारभूत मूल्यमा)</c:v>
                </c:pt>
                <c:pt idx="3">
                  <c:v>कुल गार्हस्थ्य उत्पादन  (उपभोक्ताको मूल्यमा)</c:v>
                </c:pt>
              </c:strCache>
            </c:strRef>
          </c:cat>
          <c:val>
            <c:numRef>
              <c:f>Sheet6!$D$6:$G$6</c:f>
              <c:numCache>
                <c:formatCode>_(* #,##0_);_(* \(#,##0\);_(* "-"??_);_(@_)</c:formatCode>
                <c:ptCount val="4"/>
                <c:pt idx="0">
                  <c:v>9922.906460276181</c:v>
                </c:pt>
                <c:pt idx="1">
                  <c:v>4127.3258059104128</c:v>
                </c:pt>
                <c:pt idx="2">
                  <c:v>5795.5806543657691</c:v>
                </c:pt>
                <c:pt idx="3">
                  <c:v>6600.0985664141608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1F-494D-AD3E-BADB6A67F3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3456335"/>
        <c:axId val="1673463407"/>
      </c:barChart>
      <c:catAx>
        <c:axId val="167345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463407"/>
        <c:crosses val="autoZero"/>
        <c:auto val="1"/>
        <c:lblAlgn val="ctr"/>
        <c:lblOffset val="100"/>
        <c:noMultiLvlLbl val="0"/>
      </c:catAx>
      <c:valAx>
        <c:axId val="1673463407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345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17510311211099E-2"/>
          <c:y val="8.4396778473998207E-2"/>
          <c:w val="0.94129802853590672"/>
          <c:h val="0.6196790049883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Sheet7!$B$5</c:f>
              <c:strCache>
                <c:ptCount val="1"/>
                <c:pt idx="0">
                  <c:v>२०८२/८३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16-49C7-BF95-7130EF41383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16-49C7-BF95-7130EF41383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16-49C7-BF95-7130EF41383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16-49C7-BF95-7130EF41383C}"/>
              </c:ext>
            </c:extLst>
          </c:dPt>
          <c:dLbls>
            <c:dLbl>
              <c:idx val="2"/>
              <c:layout>
                <c:manualLayout>
                  <c:x val="-8.771929824561403E-3"/>
                  <c:y val="0.36059847044981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16-49C7-BF95-7130EF413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Sheet7!$C$4:$G$4</c:f>
              <c:strCache>
                <c:ptCount val="5"/>
                <c:pt idx="0">
                  <c:v>अन्तिम उपभोग खर्च</c:v>
                </c:pt>
                <c:pt idx="1">
                  <c:v>कुल पुँजी निर्माण</c:v>
                </c:pt>
                <c:pt idx="2">
                  <c:v>खुद निर्यात</c:v>
                </c:pt>
                <c:pt idx="4">
                  <c:v>व्यय विधिको जिडिपि</c:v>
                </c:pt>
              </c:strCache>
            </c:strRef>
          </c:cat>
          <c:val>
            <c:numRef>
              <c:f>Sheet7!$C$5:$G$5</c:f>
              <c:numCache>
                <c:formatCode>0</c:formatCode>
                <c:ptCount val="5"/>
                <c:pt idx="0">
                  <c:v>5959.4078386559822</c:v>
                </c:pt>
                <c:pt idx="1">
                  <c:v>2107.8986109362336</c:v>
                </c:pt>
                <c:pt idx="2">
                  <c:v>-1620.5186661761638</c:v>
                </c:pt>
                <c:pt idx="4">
                  <c:v>6446.7877834160527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16-49C7-BF95-7130EF413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331103"/>
        <c:axId val="1761329023"/>
      </c:barChart>
      <c:dateAx>
        <c:axId val="1761331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329023"/>
        <c:crosses val="autoZero"/>
        <c:auto val="0"/>
        <c:lblOffset val="100"/>
        <c:baseTimeUnit val="days"/>
      </c:dateAx>
      <c:valAx>
        <c:axId val="1761329023"/>
        <c:scaling>
          <c:orientation val="minMax"/>
          <c:min val="-2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331103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94876183955264E-2"/>
          <c:y val="0.11579150262467192"/>
          <c:w val="0.49930961754780651"/>
          <c:h val="0.87379183070866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17-476A-BC04-0CAF46D7EC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7-476A-BC04-0CAF46D7EC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A2-4E36-9EC8-DFD073162B07}"/>
              </c:ext>
            </c:extLst>
          </c:dPt>
          <c:dLbls>
            <c:dLbl>
              <c:idx val="0"/>
              <c:layout>
                <c:manualLayout>
                  <c:x val="-3.7035490128951271E-2"/>
                  <c:y val="0.150929297900262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17-476A-BC04-0CAF46D7EC46}"/>
                </c:ext>
              </c:extLst>
            </c:dLbl>
            <c:dLbl>
              <c:idx val="1"/>
              <c:layout>
                <c:manualLayout>
                  <c:x val="6.5737076343717907E-2"/>
                  <c:y val="-0.176569676837270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17-476A-BC04-0CAF46D7E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सरकारी उपभोग खर्च</c:v>
                </c:pt>
                <c:pt idx="1">
                  <c:v>निजि उपभोग खर्च</c:v>
                </c:pt>
                <c:pt idx="2">
                  <c:v>घरपरिवारलार्इ सहयोग गर्ने गैर नाफामूलक संस्था उपभोग खर्च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394538.82534785673</c:v>
                </c:pt>
                <c:pt idx="1">
                  <c:v>5438238.0362345148</c:v>
                </c:pt>
                <c:pt idx="2">
                  <c:v>126630.97707361117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7-476A-BC04-0CAF46D7EC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643717904827116"/>
          <c:y val="0.60932988845144354"/>
          <c:w val="0.43995640762296018"/>
          <c:h val="0.33027025918635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Kalimati" panose="00000400000000000000" pitchFamily="2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e-NP">
                <a:solidFill>
                  <a:schemeClr val="bg1"/>
                </a:solidFill>
              </a:rPr>
              <a:t>निजि उपभोग खर्च</a:t>
            </a:r>
            <a:endParaRPr lang="en-US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06770582248647"/>
          <c:y val="0.33539351757104602"/>
          <c:w val="0.78611119064662371"/>
          <c:h val="0.532364834009105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070-4D2F-BBE8-0953536834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070-4D2F-BBE8-0953536834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070-4D2F-BBE8-0953536834AD}"/>
              </c:ext>
            </c:extLst>
          </c:dPt>
          <c:dLbls>
            <c:dLbl>
              <c:idx val="0"/>
              <c:layout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95018707767913"/>
                      <c:h val="0.45338650871971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070-4D2F-BBE8-0953536834AD}"/>
                </c:ext>
              </c:extLst>
            </c:dLbl>
            <c:dLbl>
              <c:idx val="1"/>
              <c:layout>
                <c:manualLayout>
                  <c:x val="-3.9533634214485303E-2"/>
                  <c:y val="-1.5663516470208789E-16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19489585078462"/>
                      <c:h val="0.45338650871971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070-4D2F-BBE8-0953536834AD}"/>
                </c:ext>
              </c:extLst>
            </c:dLbl>
            <c:dLbl>
              <c:idx val="2"/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070-4D2F-BBE8-0953536834AD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Sheet8!$D$2:$D$4</c:f>
              <c:strCache>
                <c:ptCount val="3"/>
                <c:pt idx="0">
                  <c:v>खाद्यान्न</c:v>
                </c:pt>
                <c:pt idx="1">
                  <c:v>गैर खाद्यान्न</c:v>
                </c:pt>
                <c:pt idx="2">
                  <c:v>सेवा</c:v>
                </c:pt>
              </c:strCache>
            </c:strRef>
          </c:cat>
          <c:val>
            <c:numRef>
              <c:f>Sheet8!$E$2:$E$4</c:f>
              <c:numCache>
                <c:formatCode>0</c:formatCode>
                <c:ptCount val="3"/>
                <c:pt idx="0">
                  <c:v>2626720.4725238234</c:v>
                </c:pt>
                <c:pt idx="1">
                  <c:v>1003650.7337967589</c:v>
                </c:pt>
                <c:pt idx="2">
                  <c:v>1807866.8299139326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70-4D2F-BBE8-0953536834A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C2-46B3-BDFD-B07CF3CC2C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C2-46B3-BDFD-B07CF3CC2C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Sheet9!$C$3:$D$3</c:f>
              <c:strCache>
                <c:ptCount val="2"/>
                <c:pt idx="0">
                  <c:v>कुल स्थिर पुँजी निर्माण</c:v>
                </c:pt>
                <c:pt idx="1">
                  <c:v>मौज्दात परिवर्तन</c:v>
                </c:pt>
              </c:strCache>
            </c:strRef>
          </c:cat>
          <c:val>
            <c:numRef>
              <c:f>Sheet9!$C$4:$D$4</c:f>
              <c:numCache>
                <c:formatCode>0</c:formatCode>
                <c:ptCount val="2"/>
                <c:pt idx="0">
                  <c:v>1733225.8261303694</c:v>
                </c:pt>
                <c:pt idx="1">
                  <c:v>374672.7848058645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C2-46B3-BDFD-B07CF3CC2C0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95260151304618"/>
          <c:y val="0.91393163809251077"/>
          <c:w val="0.65605542689516749"/>
          <c:h val="6.8211223235090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e-NP">
                <a:solidFill>
                  <a:schemeClr val="bg1"/>
                </a:solidFill>
              </a:rPr>
              <a:t>कुल स्थिर पुँजी निर्माण</a:t>
            </a:r>
            <a:endParaRPr lang="en-US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6-40BD-8EC4-E7F4A8AE4DA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6-40BD-8EC4-E7F4A8AE4D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6-40BD-8EC4-E7F4A8AE4DA4}"/>
              </c:ext>
            </c:extLst>
          </c:dPt>
          <c:dLbls>
            <c:dLbl>
              <c:idx val="0"/>
              <c:layout>
                <c:manualLayout>
                  <c:x val="4.3564506359781853E-2"/>
                  <c:y val="2.55809475207235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C6-40BD-8EC4-E7F4A8AE4D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Sheet9!$F$8:$F$10</c:f>
              <c:strCache>
                <c:ptCount val="3"/>
                <c:pt idx="0">
                  <c:v>सरकार</c:v>
                </c:pt>
                <c:pt idx="1">
                  <c:v>निजि क्षेत्र</c:v>
                </c:pt>
                <c:pt idx="2">
                  <c:v>सार्वजनिक संस्थान</c:v>
                </c:pt>
              </c:strCache>
            </c:strRef>
          </c:cat>
          <c:val>
            <c:numRef>
              <c:f>Sheet9!$G$8:$G$10</c:f>
              <c:numCache>
                <c:formatCode>General</c:formatCode>
                <c:ptCount val="3"/>
                <c:pt idx="0">
                  <c:v>330529.9910170426</c:v>
                </c:pt>
                <c:pt idx="1">
                  <c:v>1273104.266736866</c:v>
                </c:pt>
                <c:pt idx="2">
                  <c:v>129591.56837646074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C6-40BD-8EC4-E7F4A8AE4D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42913385826772"/>
          <c:y val="0.89676031352079766"/>
          <c:w val="0.69483220847394078"/>
          <c:h val="7.61605642692048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70C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6-49FF-931F-555A23627A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6-49FF-931F-555A23627A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Sheet10!$D$4:$D$5</c:f>
              <c:strCache>
                <c:ptCount val="2"/>
                <c:pt idx="0">
                  <c:v>आयात</c:v>
                </c:pt>
                <c:pt idx="1">
                  <c:v>निर्यात</c:v>
                </c:pt>
              </c:strCache>
            </c:strRef>
          </c:cat>
          <c:val>
            <c:numRef>
              <c:f>Sheet10!$E$4:$E$5</c:f>
              <c:numCache>
                <c:formatCode>General</c:formatCode>
                <c:ptCount val="2"/>
                <c:pt idx="0">
                  <c:v>2278351.1123161349</c:v>
                </c:pt>
                <c:pt idx="1">
                  <c:v>657832.44613997103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6-49FF-931F-555A23627A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25732720909883"/>
          <c:y val="0.92297468309122566"/>
          <c:w val="0.44450386410032078"/>
          <c:h val="5.6822059411894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ne-NP">
                <a:solidFill>
                  <a:schemeClr val="bg1"/>
                </a:solidFill>
              </a:rPr>
              <a:t>आयात</a:t>
            </a:r>
            <a:endParaRPr lang="en-US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9-4526-830D-3CBF61D3CF9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9-4526-830D-3CBF61D3CF99}"/>
              </c:ext>
            </c:extLst>
          </c:dPt>
          <c:dLbls>
            <c:dLbl>
              <c:idx val="0"/>
              <c:layout>
                <c:manualLayout>
                  <c:x val="9.6842105263157965E-2"/>
                  <c:y val="5.63380281690140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39-4526-830D-3CBF61D3CF99}"/>
                </c:ext>
              </c:extLst>
            </c:dLbl>
            <c:dLbl>
              <c:idx val="1"/>
              <c:layout>
                <c:manualLayout>
                  <c:x val="-5.473684210526316E-2"/>
                  <c:y val="-0.140845070422535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39-4526-830D-3CBF61D3C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Sheet10!$K$8:$K$9</c:f>
              <c:strCache>
                <c:ptCount val="2"/>
                <c:pt idx="0">
                  <c:v>वस्तु</c:v>
                </c:pt>
                <c:pt idx="1">
                  <c:v>सेवा</c:v>
                </c:pt>
              </c:strCache>
            </c:strRef>
          </c:cat>
          <c:val>
            <c:numRef>
              <c:f>Sheet10!$L$8:$L$9</c:f>
              <c:numCache>
                <c:formatCode>General</c:formatCode>
                <c:ptCount val="2"/>
                <c:pt idx="0">
                  <c:v>1932945.3507181844</c:v>
                </c:pt>
                <c:pt idx="1">
                  <c:v>345405.76159795036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39-4526-830D-3CBF61D3C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20027581298099"/>
          <c:y val="0.85074076708153412"/>
          <c:w val="0.391192668713021"/>
          <c:h val="0.11829149098298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0070C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A2C273FD-3A49-4EAB-BC01-4A98D4ADBADD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E541F460-1E8B-4F35-9EF1-E47057AA31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4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A5B8B519-0A59-49A0-B7FA-A2AFB92F121D}" type="datetimeFigureOut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5BC9E3FA-9E49-4487-A9C4-DBA600345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7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1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4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9E3FA-9E49-4487-A9C4-DBA600345A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6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" y="-228600"/>
            <a:ext cx="12192000" cy="1524000"/>
          </a:xfrm>
          <a:solidFill>
            <a:srgbClr val="C00000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667" y="2362200"/>
            <a:ext cx="8534400" cy="990600"/>
          </a:xfrm>
          <a:noFill/>
          <a:ln w="19050">
            <a:solidFill>
              <a:schemeClr val="tx2"/>
            </a:solidFill>
          </a:ln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7001"/>
            <a:ext cx="2743200" cy="244475"/>
          </a:xfrm>
          <a:prstGeom prst="rect">
            <a:avLst/>
          </a:prstGeom>
        </p:spPr>
        <p:txBody>
          <a:bodyPr/>
          <a:lstStyle/>
          <a:p>
            <a:fld id="{1391443A-B9BF-45CA-A3E4-6A7906ACE4EE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55200" y="6477000"/>
            <a:ext cx="1625600" cy="280988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2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6B3C30B6-C67A-4CCE-BE8E-20A6361B6C9A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8E68B8DB-84CF-4B5B-8A74-DC0B66B01B06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4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3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4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1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5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0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2000" y="6400801"/>
            <a:ext cx="2641600" cy="373794"/>
          </a:xfrm>
          <a:prstGeom prst="rect">
            <a:avLst/>
          </a:prstGeom>
        </p:spPr>
        <p:txBody>
          <a:bodyPr/>
          <a:lstStyle/>
          <a:p>
            <a:fld id="{981209C4-7C21-4FC5-87D0-915ED34CCD33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6604173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6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5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C8E3-7240-42AB-9302-D5B937F79953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465D1-AE44-4E5E-8D4F-77C6C3B89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8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465F8D79-4CB8-43A0-9845-A22730A5C42A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5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9427B7AC-16A5-4BFF-9AAB-CCD195E1FCB2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5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0C428146-BED8-4965-8B63-F6E74A63D804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9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60B8B9C3-3859-4B2E-8018-C7891D0E3A35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2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FD0EE7D7-1CBB-47B2-B81A-3F3FF352B519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2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CAB94FA4-A28F-42F0-83AB-1F63D9B8AC37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7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89600" y="6668492"/>
            <a:ext cx="2641600" cy="189509"/>
          </a:xfrm>
          <a:prstGeom prst="rect">
            <a:avLst/>
          </a:prstGeom>
        </p:spPr>
        <p:txBody>
          <a:bodyPr/>
          <a:lstStyle/>
          <a:p>
            <a:fld id="{12F22FBC-8B7B-4FB8-928B-F7DF1BDB3035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9200" y="6585249"/>
            <a:ext cx="1625600" cy="207367"/>
          </a:xfrm>
          <a:prstGeom prst="rect">
            <a:avLst/>
          </a:prstGeom>
        </p:spPr>
        <p:txBody>
          <a:bodyPr/>
          <a:lstStyle/>
          <a:p>
            <a:fld id="{F3A76E20-1F6B-4B3F-B4A2-5C0308FED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972800" cy="9445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424" y="1371600"/>
            <a:ext cx="983297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12192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3200" y="6248400"/>
            <a:ext cx="11582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 descr="flag"/>
          <p:cNvPicPr>
            <a:picLocks noChangeAspect="1" noChangeArrowheads="1" noCrop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1238760" y="76200"/>
            <a:ext cx="953241" cy="78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76201"/>
            <a:ext cx="1193245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06318"/>
            <a:ext cx="6781800" cy="29718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ne-NP" sz="3600" b="1" dirty="0" smtClean="0">
                <a:cs typeface="Kalimati" panose="00000400000000000000" pitchFamily="2"/>
              </a:rPr>
              <a:t>२०८</a:t>
            </a:r>
            <a:r>
              <a:rPr lang="ne-NP" sz="3600" b="1" dirty="0">
                <a:cs typeface="Kalimati" panose="00000400000000000000" pitchFamily="2"/>
              </a:rPr>
              <a:t>३</a:t>
            </a:r>
            <a:r>
              <a:rPr lang="en-US" sz="3600" b="1" dirty="0" smtClean="0">
                <a:cs typeface="Kalimati" panose="00000400000000000000" pitchFamily="2"/>
              </a:rPr>
              <a:t>,</a:t>
            </a:r>
            <a:r>
              <a:rPr lang="hi-IN" sz="3600" b="1" dirty="0" smtClean="0">
                <a:cs typeface="Kalimati" panose="00000400000000000000" pitchFamily="2"/>
              </a:rPr>
              <a:t> </a:t>
            </a:r>
            <a:r>
              <a:rPr lang="ne-NP" sz="3600" b="1" dirty="0">
                <a:cs typeface="Kalimati" panose="00000400000000000000" pitchFamily="2"/>
              </a:rPr>
              <a:t>वैशाख १५</a:t>
            </a:r>
            <a:r>
              <a:rPr lang="ne-NP" sz="3600" b="1" dirty="0" smtClean="0">
                <a:cs typeface="Kalimati" panose="00000400000000000000" pitchFamily="2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(April </a:t>
            </a:r>
            <a:r>
              <a:rPr lang="en-US" sz="3600" b="1" dirty="0">
                <a:cs typeface="Kalimati" panose="00000400000000000000" pitchFamily="2"/>
              </a:rPr>
              <a:t>28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2026)</a:t>
            </a:r>
            <a:r>
              <a:rPr lang="ne-NP" sz="3600" b="1" dirty="0" smtClean="0"/>
              <a:t> </a:t>
            </a:r>
            <a:endParaRPr lang="en-US" sz="3600" b="1" dirty="0"/>
          </a:p>
          <a:p>
            <a:endParaRPr lang="en-US" b="1" dirty="0">
              <a:solidFill>
                <a:srgbClr val="0070C0"/>
              </a:solidFill>
              <a:cs typeface="Kalimati" panose="00000400000000000000" pitchFamily="2"/>
            </a:endParaRPr>
          </a:p>
          <a:p>
            <a:endParaRPr lang="en-US" b="1" dirty="0">
              <a:solidFill>
                <a:srgbClr val="0070C0"/>
              </a:solidFill>
              <a:cs typeface="Kalimati" panose="00000400000000000000" pitchFamily="2"/>
            </a:endParaRPr>
          </a:p>
          <a:p>
            <a:r>
              <a:rPr lang="ne-NP" sz="3600" b="1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तथ्याङ्क कार्यालय</a:t>
            </a:r>
          </a:p>
          <a:p>
            <a:r>
              <a:rPr lang="ne-NP" sz="3600" b="1" dirty="0">
                <a:solidFill>
                  <a:srgbClr val="FF0000"/>
                </a:solidFill>
                <a:cs typeface="Kalimati" panose="00000400000000000000" pitchFamily="2"/>
              </a:rPr>
              <a:t>थापाथली, काठमाडौँ</a:t>
            </a:r>
            <a:endParaRPr lang="en-US" b="1" dirty="0">
              <a:solidFill>
                <a:srgbClr val="FF0000"/>
              </a:solidFill>
              <a:cs typeface="Kalimati" panose="00000400000000000000" pitchFamily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371600"/>
            <a:ext cx="8839200" cy="1752600"/>
          </a:xfrm>
          <a:noFill/>
        </p:spPr>
        <p:txBody>
          <a:bodyPr>
            <a:normAutofit/>
          </a:bodyPr>
          <a:lstStyle/>
          <a:p>
            <a:r>
              <a:rPr lang="ne-IN" b="1" dirty="0">
                <a:solidFill>
                  <a:schemeClr val="tx1"/>
                </a:solidFill>
                <a:cs typeface="Kalimati" panose="00000400000000000000" pitchFamily="2"/>
              </a:rPr>
              <a:t>वार्षिक</a:t>
            </a:r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> राष्ट्रिय लेखा </a:t>
            </a:r>
            <a:r>
              <a:rPr lang="ne-IN" b="1" dirty="0">
                <a:solidFill>
                  <a:schemeClr val="tx1"/>
                </a:solidFill>
                <a:cs typeface="Kalimati" panose="00000400000000000000" pitchFamily="2"/>
              </a:rPr>
              <a:t>अनुमान सार्वजनिक कार्यक्रम</a:t>
            </a:r>
            <a: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  <a:t/>
            </a:r>
            <a:br>
              <a:rPr lang="ne-NP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  <a:t/>
            </a:r>
            <a:br>
              <a:rPr lang="ne-NP" sz="1800" b="1" dirty="0">
                <a:solidFill>
                  <a:schemeClr val="tx1"/>
                </a:solidFill>
                <a:cs typeface="Kalimati" panose="00000400000000000000" pitchFamily="2"/>
              </a:rPr>
            </a:b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आर्थिक वर्षः </a:t>
            </a:r>
            <a:r>
              <a:rPr lang="ne-IN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०</a:t>
            </a:r>
            <a:r>
              <a:rPr lang="hi-IN" sz="2800" b="1" dirty="0" smtClean="0">
                <a:solidFill>
                  <a:srgbClr val="0070C0"/>
                </a:solidFill>
                <a:cs typeface="Kalimati" panose="00000400000000000000" pitchFamily="2"/>
              </a:rPr>
              <a:t>८</a:t>
            </a:r>
            <a:r>
              <a:rPr lang="ne-NP" sz="2800" b="1" dirty="0">
                <a:solidFill>
                  <a:srgbClr val="0070C0"/>
                </a:solidFill>
                <a:cs typeface="Kalimati" panose="00000400000000000000" pitchFamily="2"/>
              </a:rPr>
              <a:t>२</a:t>
            </a:r>
            <a:r>
              <a:rPr lang="en-US" sz="2800" b="1" dirty="0" smtClean="0">
                <a:solidFill>
                  <a:srgbClr val="0070C0"/>
                </a:solidFill>
                <a:cs typeface="Kalimati" panose="00000400000000000000" pitchFamily="2"/>
              </a:rPr>
              <a:t>/</a:t>
            </a:r>
            <a:r>
              <a:rPr lang="ne-NP" sz="2800" b="1" dirty="0" smtClean="0">
                <a:solidFill>
                  <a:srgbClr val="0070C0"/>
                </a:solidFill>
                <a:cs typeface="Kalimati" panose="00000400000000000000" pitchFamily="2"/>
              </a:rPr>
              <a:t>८३</a:t>
            </a:r>
            <a:endParaRPr lang="en-US" sz="2800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67DA6-6D80-4EC8-AF92-8B3277A8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19B6D-E096-49BA-BA1B-97ABE8F99F35}" type="datetime4">
              <a:rPr lang="en-US" smtClean="0"/>
              <a:t>April 28, 2026</a:t>
            </a:fld>
            <a:endParaRPr lang="en-US" dirty="0"/>
          </a:p>
        </p:txBody>
      </p:sp>
      <p:pic>
        <p:nvPicPr>
          <p:cNvPr id="5" name="Picture 4" descr="Government of Nepal - Wikipedia">
            <a:extLst>
              <a:ext uri="{FF2B5EF4-FFF2-40B4-BE49-F238E27FC236}">
                <a16:creationId xmlns:a16="http://schemas.microsoft.com/office/drawing/2014/main" id="{E9ED5D61-AD19-9699-E045-620760D5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11690"/>
            <a:ext cx="609600" cy="5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FDC58-3E00-4314-992A-63B1B976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1"/>
            <a:ext cx="1981200" cy="373794"/>
          </a:xfrm>
        </p:spPr>
        <p:txBody>
          <a:bodyPr/>
          <a:lstStyle/>
          <a:p>
            <a:fld id="{7F035422-6FE4-47D7-B022-EA6F2F6C8A6A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FA08DDD-F654-A243-253F-6B7752F0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१०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16D3A0-69BF-EF8F-B6D4-A19D9C89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88392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ne-NP" sz="3100" b="1" dirty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rPr>
              <a:t>बृहत् औद्योगिक समूह तथा </a:t>
            </a:r>
            <a:r>
              <a:rPr lang="en-US" sz="28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GDP </a:t>
            </a:r>
            <a:r>
              <a:rPr lang="ne-NP" sz="3100" b="1" dirty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rPr>
              <a:t>को वृद्धिदर</a:t>
            </a:r>
            <a:r>
              <a:rPr lang="en-US" sz="3100" b="1" dirty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rPr>
              <a:t/>
            </a:r>
            <a:br>
              <a:rPr lang="en-US" sz="3100" b="1" dirty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rPr>
            </a:br>
            <a:r>
              <a:rPr lang="ne-NP" sz="3100" b="1" dirty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rPr>
              <a:t>(आधारभूत मूल्यमा)</a:t>
            </a:r>
            <a:endParaRPr kumimoji="1" lang="ja-JP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122682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2298D-BD58-186C-4DEF-631D0B05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7E01-389F-6F95-7236-5A843929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1"/>
            <a:ext cx="1981200" cy="373794"/>
          </a:xfrm>
        </p:spPr>
        <p:txBody>
          <a:bodyPr/>
          <a:lstStyle/>
          <a:p>
            <a:fld id="{7F035422-6FE4-47D7-B022-EA6F2F6C8A6A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5DAC4B-211A-BA5B-D57E-905ACA74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१०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D44ED7-94D5-D7CA-376B-8A530E8A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1061522"/>
          </a:xfrm>
        </p:spPr>
        <p:txBody>
          <a:bodyPr>
            <a:normAutofit/>
          </a:bodyPr>
          <a:lstStyle/>
          <a:p>
            <a:pPr algn="ctr"/>
            <a:r>
              <a:rPr lang="ne-NP" sz="28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प्राथमि</a:t>
            </a:r>
            <a:r>
              <a:rPr lang="ne-NP" sz="28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क,</a:t>
            </a:r>
            <a:r>
              <a:rPr lang="ne-NP" sz="28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8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द्वितीय</a:t>
            </a:r>
            <a:r>
              <a:rPr lang="ne-NP" sz="28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, तथा </a:t>
            </a:r>
            <a:r>
              <a:rPr lang="ne-NP" sz="28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सेवा</a:t>
            </a:r>
            <a:r>
              <a:rPr lang="en-US" sz="28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 </a:t>
            </a:r>
            <a:r>
              <a:rPr lang="ne-NP" sz="28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क्षेत्रको </a:t>
            </a:r>
            <a:br>
              <a:rPr lang="ne-NP" sz="28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ne-NP" sz="28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कुल मूल्य अभिवृद्धि वृद्धिदर (आधारभूत मूल्यमा)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7722"/>
            <a:ext cx="11734800" cy="50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3806F-234F-9AD8-BA01-90AA5DB35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4F33A-CDBD-8797-256F-4A63AB24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1"/>
            <a:ext cx="1981200" cy="373794"/>
          </a:xfrm>
        </p:spPr>
        <p:txBody>
          <a:bodyPr/>
          <a:lstStyle/>
          <a:p>
            <a:fld id="{7F035422-6FE4-47D7-B022-EA6F2F6C8A6A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CAC262-5C14-409C-867E-32885EB5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१०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98F2A87-020E-D5FA-43D7-087E15F9E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859290"/>
              </p:ext>
            </p:extLst>
          </p:nvPr>
        </p:nvGraphicFramePr>
        <p:xfrm>
          <a:off x="304800" y="1219200"/>
          <a:ext cx="1158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9F90EB3-77E3-6FB6-16D4-47818940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211138"/>
            <a:ext cx="77724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ne-NP" sz="32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प्राथमि</a:t>
            </a:r>
            <a:r>
              <a:rPr lang="ne-NP" sz="32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क,</a:t>
            </a:r>
            <a:r>
              <a:rPr lang="ne-NP" sz="32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32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द्वितीय</a:t>
            </a:r>
            <a:r>
              <a:rPr lang="ne-NP" sz="32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, तथा </a:t>
            </a:r>
            <a:r>
              <a:rPr lang="ne-NP" sz="32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सेवा</a:t>
            </a:r>
            <a:r>
              <a:rPr lang="en-US" sz="32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  </a:t>
            </a:r>
            <a:r>
              <a:rPr lang="ne-NP" sz="32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क्षेत्रको </a:t>
            </a:r>
            <a:br>
              <a:rPr lang="ne-NP" sz="32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ne-NP" sz="3200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कुल गार्हस्थ्य उत्पादन</a:t>
            </a:r>
            <a:r>
              <a:rPr lang="ne-NP" sz="3200" dirty="0">
                <a:latin typeface="Kokila" panose="020B0604020202020204" pitchFamily="34" charset="0"/>
                <a:ea typeface="Calibri" panose="020F0502020204030204" pitchFamily="34" charset="0"/>
                <a:cs typeface="Kalimati" panose="00000400000000000000" pitchFamily="2"/>
              </a:rPr>
              <a:t>मा योगदान (प्रतिशतमा)</a:t>
            </a:r>
            <a:endParaRPr lang="en-US" sz="3200" dirty="0">
              <a:latin typeface="Kokila" panose="020B0604020202020204" pitchFamily="34" charset="0"/>
              <a:ea typeface="Calibri" panose="020F050202020403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774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अर्थतन्त्रको</a:t>
            </a:r>
            <a:r>
              <a:rPr lang="ne-NP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आकार</a:t>
            </a:r>
            <a:r>
              <a:rPr lang="ne-NP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Kalimati" panose="00000400000000000000" pitchFamily="2"/>
              </a:rPr>
              <a:t>(</a:t>
            </a:r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प्रचलित मूल्यमा</a:t>
            </a:r>
            <a:r>
              <a:rPr lang="en-US" sz="3200" b="1" dirty="0">
                <a:latin typeface="Times New Roman" pitchFamily="18" charset="0"/>
                <a:cs typeface="Kalimati" panose="00000400000000000000" pitchFamily="2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91D20-0F17-46CA-9AC2-E0035ABC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1"/>
            <a:ext cx="1981200" cy="373794"/>
          </a:xfrm>
        </p:spPr>
        <p:txBody>
          <a:bodyPr/>
          <a:lstStyle/>
          <a:p>
            <a:fld id="{61B9FC97-DD22-4C01-B229-0C7857D5E57C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F635B4-8530-EC30-1BFA-F2226386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१३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328604"/>
              </p:ext>
            </p:extLst>
          </p:nvPr>
        </p:nvGraphicFramePr>
        <p:xfrm>
          <a:off x="304800" y="1447800"/>
          <a:ext cx="1165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3900" y="115242"/>
            <a:ext cx="11049000" cy="838200"/>
          </a:xfrm>
        </p:spPr>
        <p:txBody>
          <a:bodyPr>
            <a:noAutofit/>
          </a:bodyPr>
          <a:lstStyle/>
          <a:p>
            <a:pPr algn="ctr"/>
            <a:r>
              <a:rPr lang="ne-NP" sz="2400" b="1" dirty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औद्योगिक</a:t>
            </a:r>
            <a:r>
              <a:rPr lang="ne-NP" sz="2400" b="1" dirty="0">
                <a:ea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b="1" dirty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वर्गीकरणअनुसारका क्षेत्रको जिडिपिमा </a:t>
            </a:r>
            <a:r>
              <a:rPr lang="ne-NP" sz="2400" b="1" dirty="0" smtClean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योगदान तथा</a:t>
            </a:r>
            <a:r>
              <a:rPr lang="ne-NP" sz="2400" b="1" dirty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ne-NP" sz="2400" b="1" dirty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</a:br>
            <a:r>
              <a:rPr lang="ne-NP" sz="2400" b="1" dirty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कुल मूल्य अभिवृद्धि वृद्धिदर (आधारभूत </a:t>
            </a:r>
            <a:r>
              <a:rPr lang="ne-NP" sz="2400" b="1" dirty="0" smtClean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मूल्यमा)  २०८२</a:t>
            </a:r>
            <a:r>
              <a:rPr lang="en-US" sz="2400" b="1" dirty="0" smtClean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/</a:t>
            </a:r>
            <a:r>
              <a:rPr lang="ne-NP" sz="2400" b="1" dirty="0" smtClean="0">
                <a:latin typeface="Nirmala UI" panose="020B0502040204020203" pitchFamily="34" charset="0"/>
                <a:ea typeface="Times New Roman" panose="02020603050405020304" pitchFamily="18" charset="0"/>
                <a:cs typeface="Kalimati" panose="00000400000000000000" pitchFamily="2"/>
              </a:rPr>
              <a:t>८३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8ECF4-A13B-4F21-8C94-8EA8FCE7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0801"/>
            <a:ext cx="1981200" cy="373794"/>
          </a:xfrm>
        </p:spPr>
        <p:txBody>
          <a:bodyPr/>
          <a:lstStyle/>
          <a:p>
            <a:fld id="{84E006EC-4C59-4A46-82CD-CF33EEA9511F}" type="datetime4">
              <a:rPr lang="en-US" smtClean="0"/>
              <a:t>April 28, 2026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95D8AC-9500-745F-9C9D-FF14D749C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241382"/>
              </p:ext>
            </p:extLst>
          </p:nvPr>
        </p:nvGraphicFramePr>
        <p:xfrm>
          <a:off x="218441" y="1074854"/>
          <a:ext cx="11973560" cy="578315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21392">
                  <a:extLst>
                    <a:ext uri="{9D8B030D-6E8A-4147-A177-3AD203B41FA5}">
                      <a16:colId xmlns:a16="http://schemas.microsoft.com/office/drawing/2014/main" val="1948191095"/>
                    </a:ext>
                  </a:extLst>
                </a:gridCol>
                <a:gridCol w="7879129">
                  <a:extLst>
                    <a:ext uri="{9D8B030D-6E8A-4147-A177-3AD203B41FA5}">
                      <a16:colId xmlns:a16="http://schemas.microsoft.com/office/drawing/2014/main" val="514677819"/>
                    </a:ext>
                  </a:extLst>
                </a:gridCol>
                <a:gridCol w="1620232">
                  <a:extLst>
                    <a:ext uri="{9D8B030D-6E8A-4147-A177-3AD203B41FA5}">
                      <a16:colId xmlns:a16="http://schemas.microsoft.com/office/drawing/2014/main" val="1110198610"/>
                    </a:ext>
                  </a:extLst>
                </a:gridCol>
                <a:gridCol w="1552807">
                  <a:extLst>
                    <a:ext uri="{9D8B030D-6E8A-4147-A177-3AD203B41FA5}">
                      <a16:colId xmlns:a16="http://schemas.microsoft.com/office/drawing/2014/main" val="1924226685"/>
                    </a:ext>
                  </a:extLst>
                </a:gridCol>
              </a:tblGrid>
              <a:tr h="737700">
                <a:tc>
                  <a:txBody>
                    <a:bodyPr/>
                    <a:lstStyle/>
                    <a:p>
                      <a:pPr algn="l" fontAlgn="b"/>
                      <a:endParaRPr lang="ja-JP" alt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400" b="1" dirty="0">
                          <a:effectLst/>
                        </a:rPr>
                        <a:t>औद्योगिक वर्गीकरण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योगदान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(प्रतिशतमा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200" b="1" u="none" strike="noStrike" kern="1200" dirty="0" smtClean="0">
                          <a:effectLst/>
                        </a:rPr>
                        <a:t>वृद्धिदर</a:t>
                      </a:r>
                      <a:r>
                        <a:rPr lang="ne-NP" sz="1200" b="1" u="none" strike="noStrike" kern="1200" baseline="0" dirty="0" smtClean="0">
                          <a:effectLst/>
                        </a:rPr>
                        <a:t> </a:t>
                      </a:r>
                      <a:r>
                        <a:rPr lang="ne-NP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(प्रतिशतमा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200" b="1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0911786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कृषि, वन तथा मत्स्य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24.03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1.58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62040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खानी तथा उत्खनन् 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3.52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0459720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उद्योग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5.72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2.83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18213179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विद्युत, ग्याँस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2.08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Fontasy Himali" panose="04020500000000000000" pitchFamily="82" charset="0"/>
                        </a:rPr>
                        <a:t>20.93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9495841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पानी आपूर्ति, ढल, फोहोर व्यवस्थापन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1.99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6867364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निर्माण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5.52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2.21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3072030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थोक तथा खुद्रा व्यापार; गाडि तथा मोटरसाइकल मर्मत सेवा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14.09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4.51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14372071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यातायात तथा भण्डारण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7.23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5.79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74382154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आवास तथा भोजन सेवा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2.44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3.12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84756594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J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सूचना तथा सञ्चार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1.93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5.53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5744142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K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वित्तीय तथा विमासम्बन्धी सेवा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6.72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Fontasy Himali" panose="04020500000000000000" pitchFamily="82" charset="0"/>
                        </a:rPr>
                        <a:t>9.16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34694188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घर, जग्गा कारोवारको सेवा 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8.07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2.69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51707325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पेशागत वैज्ञानिक तथा प्राविधिक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3.27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80683129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प्रशासनिक तथा सहयोगी सेवाका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4.52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9682486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सार्वजनिक प्रशासन तथा रक्षा; अनिवार्य सामाजिक सुरक्षा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7.92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Fontasy Himali" panose="04020500000000000000" pitchFamily="82" charset="0"/>
                        </a:rPr>
                        <a:t>0.23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2192735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शिक्षा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9.22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1.50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8585287"/>
                  </a:ext>
                </a:extLst>
              </a:tr>
              <a:tr h="2764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Q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मानव स्वास्थ्य तथा सामाजिक कार्यका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1.78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4.04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7796994"/>
                  </a:ext>
                </a:extLst>
              </a:tr>
              <a:tr h="346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R-T 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e-NP" sz="1400" u="none" strike="noStrike" dirty="0">
                          <a:effectLst/>
                        </a:rPr>
                        <a:t>अन्य सेवासम्बन्धी क्रियाकलाप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253" marR="6253" marT="625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Fontasy Himali" panose="04020500000000000000" pitchFamily="82" charset="0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ontasy Himali" panose="04020500000000000000" pitchFamily="82" charset="0"/>
                        </a:rPr>
                        <a:t>2.65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ontasy Himali" panose="04020500000000000000" pitchFamily="82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2010409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46FC129-2AB2-19DA-443B-32E84CBD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643635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१५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EA03-A5DE-72A9-4D86-AAF8A2AC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76200"/>
            <a:ext cx="8077200" cy="944562"/>
          </a:xfrm>
        </p:spPr>
        <p:txBody>
          <a:bodyPr>
            <a:noAutofit/>
          </a:bodyPr>
          <a:lstStyle/>
          <a:p>
            <a:pPr algn="ctr"/>
            <a:r>
              <a:rPr lang="ne-NP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  <a:t>व्यय विधिबाट अनुमानित </a:t>
            </a:r>
            <a:r>
              <a:rPr lang="en-US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  <a:t>GDP, </a:t>
            </a:r>
            <a:r>
              <a:rPr lang="ne-NP" altLang="ja-JP" sz="2800" b="1" dirty="0" smtClean="0">
                <a:latin typeface="Times New Roman" panose="02020603050405020304" pitchFamily="18" charset="0"/>
                <a:cs typeface="Kalimati" panose="00000400000000000000" pitchFamily="2"/>
              </a:rPr>
              <a:t>२०८२/८३ </a:t>
            </a:r>
            <a:r>
              <a:rPr lang="en-US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en-US" altLang="ja-JP" sz="28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altLang="ja-JP" sz="2000" b="1" dirty="0">
                <a:latin typeface="Times New Roman" panose="02020603050405020304" pitchFamily="18" charset="0"/>
                <a:cs typeface="Kalimati" panose="00000400000000000000" pitchFamily="2"/>
              </a:rPr>
              <a:t>(प्रचलित मूल्यमा)</a:t>
            </a:r>
            <a:endParaRPr kumimoji="1" lang="ja-JP" alt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F4EE4-6782-BB52-10C0-73F7FC81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1"/>
            <a:ext cx="1981200" cy="373794"/>
          </a:xfrm>
        </p:spPr>
        <p:txBody>
          <a:bodyPr/>
          <a:lstStyle/>
          <a:p>
            <a:fld id="{981209C4-7C21-4FC5-87D0-915ED34CCD33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66DACB7-8501-D6FA-35BE-2DB46ED8A77E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533400" cy="4429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e-NP" dirty="0">
                <a:latin typeface="Fontasy Himali" panose="04020500000000000000" pitchFamily="82" charset="0"/>
              </a:rPr>
              <a:t>१६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D100B-ADA9-BF6B-9373-8F434A151B11}"/>
              </a:ext>
            </a:extLst>
          </p:cNvPr>
          <p:cNvSpPr txBox="1"/>
          <p:nvPr/>
        </p:nvSpPr>
        <p:spPr>
          <a:xfrm>
            <a:off x="10340340" y="122547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e-NP" dirty="0" smtClean="0">
                <a:cs typeface="Kalimati" panose="00000400000000000000" pitchFamily="2"/>
              </a:rPr>
              <a:t>रु</a:t>
            </a:r>
            <a:r>
              <a:rPr lang="en-US" dirty="0" smtClean="0">
                <a:cs typeface="Kalimati" panose="00000400000000000000" pitchFamily="2"/>
              </a:rPr>
              <a:t>.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 smtClean="0">
                <a:cs typeface="Kalimati" panose="00000400000000000000" pitchFamily="2"/>
              </a:rPr>
              <a:t>अर्ब</a:t>
            </a:r>
            <a:endParaRPr lang="en-US" dirty="0">
              <a:cs typeface="Kalimati" panose="00000400000000000000" pitchFamily="2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144614"/>
              </p:ext>
            </p:extLst>
          </p:nvPr>
        </p:nvGraphicFramePr>
        <p:xfrm>
          <a:off x="1257300" y="1500981"/>
          <a:ext cx="10134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0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2F52-D89E-4432-8CF1-3F2E1F1E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52400"/>
            <a:ext cx="6781800" cy="944562"/>
          </a:xfrm>
        </p:spPr>
        <p:txBody>
          <a:bodyPr>
            <a:noAutofit/>
          </a:bodyPr>
          <a:lstStyle/>
          <a:p>
            <a:pPr algn="ctr"/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अन्तिम उपभोग खर्चको अवस्था</a:t>
            </a:r>
            <a:b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900" b="1" dirty="0" smtClean="0">
                <a:latin typeface="Times New Roman" panose="02020603050405020304" pitchFamily="18" charset="0"/>
                <a:cs typeface="Kalimati" panose="00000400000000000000" pitchFamily="2"/>
              </a:rPr>
              <a:t>२०८२/८३</a:t>
            </a:r>
            <a:endParaRPr lang="en-US" sz="29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3C076-2214-4A7A-A917-CB6BAEA2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0801"/>
            <a:ext cx="1981200" cy="373794"/>
          </a:xfrm>
        </p:spPr>
        <p:txBody>
          <a:bodyPr/>
          <a:lstStyle/>
          <a:p>
            <a:fld id="{367B03B3-4157-4B45-8DF5-F9D6C838C449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B9B0DBF-40C5-84D8-65C6-1C896933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१७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1AE2316-4C65-1372-96BF-17D193744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82182"/>
              </p:ext>
            </p:extLst>
          </p:nvPr>
        </p:nvGraphicFramePr>
        <p:xfrm>
          <a:off x="1676400" y="13716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6B3FED7-9056-CD7F-B6EA-CD140957294D}"/>
              </a:ext>
            </a:extLst>
          </p:cNvPr>
          <p:cNvSpPr txBox="1"/>
          <p:nvPr/>
        </p:nvSpPr>
        <p:spPr>
          <a:xfrm>
            <a:off x="1295400" y="1329369"/>
            <a:ext cx="426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cs typeface="Kalimati" panose="00000400000000000000" pitchFamily="2"/>
              </a:rPr>
              <a:t>अन्तिम</a:t>
            </a:r>
            <a:r>
              <a:rPr lang="en-US" sz="2000" b="1" dirty="0">
                <a:cs typeface="Kalimati" panose="00000400000000000000" pitchFamily="2"/>
              </a:rPr>
              <a:t> </a:t>
            </a:r>
            <a:r>
              <a:rPr lang="en-US" sz="2000" b="1" dirty="0" err="1">
                <a:cs typeface="Kalimati" panose="00000400000000000000" pitchFamily="2"/>
              </a:rPr>
              <a:t>उपभोग</a:t>
            </a:r>
            <a:r>
              <a:rPr lang="en-US" sz="2000" b="1" dirty="0">
                <a:cs typeface="Kalimati" panose="00000400000000000000" pitchFamily="2"/>
              </a:rPr>
              <a:t> </a:t>
            </a:r>
            <a:r>
              <a:rPr lang="en-US" sz="2000" b="1" dirty="0" err="1">
                <a:cs typeface="Kalimati" panose="00000400000000000000" pitchFamily="2"/>
              </a:rPr>
              <a:t>खर्च</a:t>
            </a:r>
            <a:r>
              <a:rPr lang="ne-NP" sz="2000" b="1" dirty="0">
                <a:cs typeface="Kalimati" panose="00000400000000000000" pitchFamily="2"/>
              </a:rPr>
              <a:t>ः </a:t>
            </a:r>
            <a:r>
              <a:rPr lang="ne-NP" sz="2000" b="1" dirty="0" smtClean="0">
                <a:cs typeface="Kalimati" panose="00000400000000000000" pitchFamily="2"/>
              </a:rPr>
              <a:t>५</a:t>
            </a:r>
            <a:r>
              <a:rPr lang="ne-NP" sz="2000" b="1" dirty="0">
                <a:cs typeface="Kalimati" panose="00000400000000000000" pitchFamily="2"/>
              </a:rPr>
              <a:t>९</a:t>
            </a:r>
            <a:r>
              <a:rPr lang="ne-NP" sz="2000" b="1" dirty="0" smtClean="0">
                <a:cs typeface="Kalimati" panose="00000400000000000000" pitchFamily="2"/>
              </a:rPr>
              <a:t> </a:t>
            </a:r>
            <a:r>
              <a:rPr lang="ne-NP" sz="2000" b="1" dirty="0">
                <a:cs typeface="Kalimati" panose="00000400000000000000" pitchFamily="2"/>
              </a:rPr>
              <a:t>खर्ब </a:t>
            </a:r>
            <a:r>
              <a:rPr lang="ne-NP" sz="2000" b="1" dirty="0" smtClean="0">
                <a:cs typeface="Kalimati" panose="00000400000000000000" pitchFamily="2"/>
              </a:rPr>
              <a:t>५९ </a:t>
            </a:r>
            <a:r>
              <a:rPr lang="ne-NP" sz="2000" b="1" dirty="0">
                <a:cs typeface="Kalimati" panose="00000400000000000000" pitchFamily="2"/>
              </a:rPr>
              <a:t>अर्ब</a:t>
            </a:r>
            <a:endParaRPr lang="en-US" sz="2000" b="1" dirty="0">
              <a:cs typeface="Kalimati" panose="00000400000000000000" pitchFamily="2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63D219-DFB9-7F16-1F35-52E5904885BB}"/>
              </a:ext>
            </a:extLst>
          </p:cNvPr>
          <p:cNvCxnSpPr/>
          <p:nvPr/>
        </p:nvCxnSpPr>
        <p:spPr>
          <a:xfrm flipV="1">
            <a:off x="6248400" y="3200400"/>
            <a:ext cx="1219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977731"/>
              </p:ext>
            </p:extLst>
          </p:nvPr>
        </p:nvGraphicFramePr>
        <p:xfrm>
          <a:off x="7620000" y="1445099"/>
          <a:ext cx="3581400" cy="206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01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9AAAA-E800-B668-62FF-9E134DE38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6002-C6DB-3B2B-A383-F0D16250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52400"/>
            <a:ext cx="6781800" cy="944562"/>
          </a:xfrm>
        </p:spPr>
        <p:txBody>
          <a:bodyPr>
            <a:noAutofit/>
          </a:bodyPr>
          <a:lstStyle/>
          <a:p>
            <a:pPr algn="ctr"/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कुल </a:t>
            </a:r>
            <a:r>
              <a:rPr lang="ne-NP" sz="2900" b="1" dirty="0" smtClean="0">
                <a:latin typeface="Times New Roman" panose="02020603050405020304" pitchFamily="18" charset="0"/>
                <a:cs typeface="Kalimati" panose="00000400000000000000" pitchFamily="2"/>
              </a:rPr>
              <a:t>पुँजी </a:t>
            </a:r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निर्माणको अवस्था</a:t>
            </a:r>
            <a:b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2900" b="1" dirty="0" smtClean="0">
                <a:latin typeface="Times New Roman" panose="02020603050405020304" pitchFamily="18" charset="0"/>
                <a:cs typeface="Kalimati" panose="00000400000000000000" pitchFamily="2"/>
              </a:rPr>
              <a:t>२०८२/८३</a:t>
            </a:r>
            <a:endParaRPr lang="en-US" sz="29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8D262-9382-B336-CD05-D4B378E2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0801"/>
            <a:ext cx="1981200" cy="373794"/>
          </a:xfrm>
        </p:spPr>
        <p:txBody>
          <a:bodyPr/>
          <a:lstStyle/>
          <a:p>
            <a:fld id="{367B03B3-4157-4B45-8DF5-F9D6C838C449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CDB5C2-4A94-210B-1486-DEDFF93E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१७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521AA-3F42-614B-A3D5-28584B682941}"/>
              </a:ext>
            </a:extLst>
          </p:cNvPr>
          <p:cNvSpPr txBox="1"/>
          <p:nvPr/>
        </p:nvSpPr>
        <p:spPr>
          <a:xfrm>
            <a:off x="1676400" y="1329369"/>
            <a:ext cx="388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कुल </a:t>
            </a:r>
            <a:r>
              <a:rPr lang="ne-NP" sz="2000" b="1" dirty="0" smtClean="0">
                <a:cs typeface="Kalimati" panose="00000400000000000000" pitchFamily="2"/>
              </a:rPr>
              <a:t>पुँजी </a:t>
            </a:r>
            <a:r>
              <a:rPr lang="ne-NP" sz="2000" b="1" dirty="0">
                <a:cs typeface="Kalimati" panose="00000400000000000000" pitchFamily="2"/>
              </a:rPr>
              <a:t>निर्माणः </a:t>
            </a:r>
            <a:r>
              <a:rPr lang="ne-NP" sz="2000" b="1" dirty="0" smtClean="0">
                <a:cs typeface="Kalimati" panose="00000400000000000000" pitchFamily="2"/>
              </a:rPr>
              <a:t>२१ </a:t>
            </a:r>
            <a:r>
              <a:rPr lang="ne-NP" sz="2000" b="1" dirty="0">
                <a:cs typeface="Kalimati" panose="00000400000000000000" pitchFamily="2"/>
              </a:rPr>
              <a:t>खर्ब </a:t>
            </a:r>
            <a:r>
              <a:rPr lang="ne-NP" sz="2000" b="1" dirty="0" smtClean="0">
                <a:cs typeface="Kalimati" panose="00000400000000000000" pitchFamily="2"/>
              </a:rPr>
              <a:t>०७ </a:t>
            </a:r>
            <a:r>
              <a:rPr lang="ne-NP" sz="2000" b="1" dirty="0">
                <a:cs typeface="Kalimati" panose="00000400000000000000" pitchFamily="2"/>
              </a:rPr>
              <a:t>अर्ब</a:t>
            </a:r>
            <a:endParaRPr lang="en-US" sz="2000" b="1" dirty="0">
              <a:cs typeface="Kalimati" panose="00000400000000000000" pitchFamily="2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899FD3-EDA9-AF1F-D6E1-A45ADD6738CC}"/>
              </a:ext>
            </a:extLst>
          </p:cNvPr>
          <p:cNvCxnSpPr>
            <a:cxnSpLocks/>
          </p:cNvCxnSpPr>
          <p:nvPr/>
        </p:nvCxnSpPr>
        <p:spPr>
          <a:xfrm flipV="1">
            <a:off x="4953000" y="3646039"/>
            <a:ext cx="1905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066156"/>
              </p:ext>
            </p:extLst>
          </p:nvPr>
        </p:nvGraphicFramePr>
        <p:xfrm>
          <a:off x="266700" y="1963025"/>
          <a:ext cx="6477000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942998"/>
              </p:ext>
            </p:extLst>
          </p:nvPr>
        </p:nvGraphicFramePr>
        <p:xfrm>
          <a:off x="6934200" y="1529424"/>
          <a:ext cx="4953000" cy="418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8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74721-AE32-8C78-A408-C61836370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599B-C442-269C-4E85-362DB8D3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52400"/>
            <a:ext cx="6781800" cy="944562"/>
          </a:xfrm>
        </p:spPr>
        <p:txBody>
          <a:bodyPr>
            <a:noAutofit/>
          </a:bodyPr>
          <a:lstStyle/>
          <a:p>
            <a:pPr algn="ctr"/>
            <a:r>
              <a:rPr lang="ne-NP" sz="2900" b="1" dirty="0">
                <a:latin typeface="Times New Roman" panose="02020603050405020304" pitchFamily="18" charset="0"/>
                <a:cs typeface="Kalimati" panose="00000400000000000000" pitchFamily="2"/>
              </a:rPr>
              <a:t>खुद निर्यातको अवस्था </a:t>
            </a:r>
            <a:r>
              <a:rPr lang="en-US" sz="2900" b="1" dirty="0" smtClean="0">
                <a:latin typeface="Times New Roman" panose="02020603050405020304" pitchFamily="18" charset="0"/>
                <a:cs typeface="Kalimati" panose="00000400000000000000" pitchFamily="2"/>
              </a:rPr>
              <a:t/>
            </a:r>
            <a:br>
              <a:rPr lang="en-US" sz="2900" b="1" dirty="0" smtClean="0">
                <a:latin typeface="Times New Roman" panose="02020603050405020304" pitchFamily="18" charset="0"/>
                <a:cs typeface="Kalimati" panose="00000400000000000000" pitchFamily="2"/>
              </a:rPr>
            </a:br>
            <a:r>
              <a:rPr lang="ne-NP" sz="3200" b="1" dirty="0" smtClean="0">
                <a:latin typeface="Times New Roman" panose="02020603050405020304" pitchFamily="18" charset="0"/>
                <a:cs typeface="Kalimati" panose="00000400000000000000" pitchFamily="2"/>
              </a:rPr>
              <a:t>२०८२/८३</a:t>
            </a:r>
            <a:endParaRPr lang="en-US" sz="2900" b="1" dirty="0">
              <a:latin typeface="Times New Roman" panose="02020603050405020304" pitchFamily="18" charset="0"/>
              <a:cs typeface="Kalimati" panose="00000400000000000000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19CB6-3844-25DB-038D-0A20E3B9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0801"/>
            <a:ext cx="1981200" cy="373794"/>
          </a:xfrm>
        </p:spPr>
        <p:txBody>
          <a:bodyPr/>
          <a:lstStyle/>
          <a:p>
            <a:fld id="{367B03B3-4157-4B45-8DF5-F9D6C838C449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3B53C9E-03AD-FABD-AB1E-2DFB7FC9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१७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EBDCD-B67D-AD65-3C81-B833B0097EE1}"/>
              </a:ext>
            </a:extLst>
          </p:cNvPr>
          <p:cNvSpPr txBox="1"/>
          <p:nvPr/>
        </p:nvSpPr>
        <p:spPr>
          <a:xfrm>
            <a:off x="1485900" y="1331072"/>
            <a:ext cx="5676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sz="2000" b="1" dirty="0">
                <a:cs typeface="Kalimati" panose="00000400000000000000" pitchFamily="2"/>
              </a:rPr>
              <a:t>खुद निर्यातः </a:t>
            </a:r>
            <a:r>
              <a:rPr lang="ne-NP" sz="2000" b="1" dirty="0" smtClean="0">
                <a:cs typeface="Kalimati" panose="00000400000000000000" pitchFamily="2"/>
              </a:rPr>
              <a:t>१६ </a:t>
            </a:r>
            <a:r>
              <a:rPr lang="ne-NP" sz="2000" b="1" dirty="0">
                <a:cs typeface="Kalimati" panose="00000400000000000000" pitchFamily="2"/>
              </a:rPr>
              <a:t>खर्ब </a:t>
            </a:r>
            <a:r>
              <a:rPr lang="ne-NP" sz="2000" b="1" dirty="0" smtClean="0">
                <a:cs typeface="Kalimati" panose="00000400000000000000" pitchFamily="2"/>
              </a:rPr>
              <a:t>२० </a:t>
            </a:r>
            <a:r>
              <a:rPr lang="ne-NP" sz="2000" b="1" dirty="0">
                <a:cs typeface="Kalimati" panose="00000400000000000000" pitchFamily="2"/>
              </a:rPr>
              <a:t>अर्ब (ऋणात्मक)</a:t>
            </a:r>
            <a:endParaRPr lang="en-US" sz="2000" b="1" dirty="0">
              <a:cs typeface="Kalimati" panose="00000400000000000000" pitchFamily="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C6DDFE-C43C-4202-520C-9C3783B0A2E8}"/>
              </a:ext>
            </a:extLst>
          </p:cNvPr>
          <p:cNvCxnSpPr/>
          <p:nvPr/>
        </p:nvCxnSpPr>
        <p:spPr>
          <a:xfrm>
            <a:off x="7162800" y="1219200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8AAB98-0047-A326-8F92-6302C4BFE624}"/>
              </a:ext>
            </a:extLst>
          </p:cNvPr>
          <p:cNvCxnSpPr/>
          <p:nvPr/>
        </p:nvCxnSpPr>
        <p:spPr>
          <a:xfrm>
            <a:off x="7162800" y="3352800"/>
            <a:ext cx="342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773017"/>
              </p:ext>
            </p:extLst>
          </p:nvPr>
        </p:nvGraphicFramePr>
        <p:xfrm>
          <a:off x="1143000" y="2095730"/>
          <a:ext cx="5486400" cy="37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16714"/>
              </p:ext>
            </p:extLst>
          </p:nvPr>
        </p:nvGraphicFramePr>
        <p:xfrm>
          <a:off x="7239000" y="3810000"/>
          <a:ext cx="4419600" cy="228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067372"/>
              </p:ext>
            </p:extLst>
          </p:nvPr>
        </p:nvGraphicFramePr>
        <p:xfrm>
          <a:off x="7239000" y="1325564"/>
          <a:ext cx="4419600" cy="233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7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2952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ne-NP" sz="2400" b="1" smtClean="0">
                <a:latin typeface="Times New Roman" panose="02020603050405020304" pitchFamily="18" charset="0"/>
                <a:cs typeface="Kalimati" panose="00000400000000000000" pitchFamily="2"/>
              </a:rPr>
              <a:t>प्रतिव्यक्ति आय</a:t>
            </a:r>
            <a:r>
              <a:rPr lang="en-US" sz="2400" b="1" smtClean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ne-NP" sz="2400" b="1" dirty="0" smtClean="0">
                <a:latin typeface="Times New Roman" panose="02020603050405020304" pitchFamily="18" charset="0"/>
                <a:cs typeface="Kalimati" panose="00000400000000000000" pitchFamily="2"/>
              </a:rPr>
              <a:t>(</a:t>
            </a:r>
            <a:r>
              <a:rPr lang="ne-NP" sz="2400" b="1" dirty="0">
                <a:latin typeface="Times New Roman" panose="02020603050405020304" pitchFamily="18" charset="0"/>
                <a:cs typeface="Kalimati" panose="00000400000000000000" pitchFamily="2"/>
              </a:rPr>
              <a:t>चालु मूल्यको यू.यस. डलरमा)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841F-D05B-4AFE-B4B7-7F55664E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1448"/>
            <a:ext cx="1981200" cy="373794"/>
          </a:xfrm>
        </p:spPr>
        <p:txBody>
          <a:bodyPr/>
          <a:lstStyle/>
          <a:p>
            <a:fld id="{44D7D639-17AC-4143-BEAA-246CD92B899E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6309DD-02DE-6908-C731-8C0CFA3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१८</a:t>
            </a:r>
            <a:endParaRPr lang="en-US" dirty="0">
              <a:latin typeface="Fontasy Himali" panose="04020500000000000000" pitchFamily="8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425642"/>
              </p:ext>
            </p:extLst>
          </p:nvPr>
        </p:nvGraphicFramePr>
        <p:xfrm>
          <a:off x="838200" y="1379501"/>
          <a:ext cx="11201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7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r="26146" b="19039"/>
          <a:stretch/>
        </p:blipFill>
        <p:spPr>
          <a:xfrm>
            <a:off x="5410200" y="2485556"/>
            <a:ext cx="1546860" cy="1886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e-NP" sz="2800" b="1" dirty="0">
                <a:solidFill>
                  <a:schemeClr val="bg1"/>
                </a:solidFill>
                <a:latin typeface="Arial Black" panose="020B0A04020102020204" pitchFamily="34" charset="0"/>
                <a:cs typeface="Kalimati" panose="00000400000000000000" pitchFamily="2"/>
              </a:rPr>
              <a:t>आ.व. </a:t>
            </a:r>
            <a:r>
              <a:rPr lang="ne-NP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Kalimati" panose="00000400000000000000" pitchFamily="2"/>
              </a:rPr>
              <a:t>२०८२/८३ </a:t>
            </a:r>
            <a:r>
              <a:rPr lang="ne-NP" sz="2800" b="1" dirty="0">
                <a:solidFill>
                  <a:schemeClr val="bg1"/>
                </a:solidFill>
                <a:latin typeface="Arial Black" panose="020B0A04020102020204" pitchFamily="34" charset="0"/>
                <a:cs typeface="Kalimati" panose="00000400000000000000" pitchFamily="2"/>
              </a:rPr>
              <a:t>मा कुल गार्हस्थ्य उत्पादन वृद्धिदरः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B9ED-E042-78DF-3EE0-2DC036E9C31A}"/>
              </a:ext>
            </a:extLst>
          </p:cNvPr>
          <p:cNvSpPr txBox="1"/>
          <p:nvPr/>
        </p:nvSpPr>
        <p:spPr>
          <a:xfrm>
            <a:off x="3124200" y="4572000"/>
            <a:ext cx="59436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5400" b="1" dirty="0">
                <a:solidFill>
                  <a:schemeClr val="bg1"/>
                </a:solidFill>
                <a:latin typeface="Calibri" panose="020F0502020204030204"/>
                <a:cs typeface="Kalimati" panose="00000400000000000000" pitchFamily="2"/>
              </a:rPr>
              <a:t>प्रारम्भिक अनुमान</a:t>
            </a:r>
          </a:p>
        </p:txBody>
      </p:sp>
    </p:spTree>
    <p:extLst>
      <p:ext uri="{BB962C8B-B14F-4D97-AF65-F5344CB8AC3E}">
        <p14:creationId xmlns:p14="http://schemas.microsoft.com/office/powerpoint/2010/main" val="23612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8915400" cy="944562"/>
          </a:xfrm>
        </p:spPr>
        <p:txBody>
          <a:bodyPr>
            <a:normAutofit/>
          </a:bodyPr>
          <a:lstStyle/>
          <a:p>
            <a:pPr algn="ctr"/>
            <a:r>
              <a:rPr lang="ne-NP" b="1" dirty="0">
                <a:cs typeface="Kalimati" panose="00000400000000000000" pitchFamily="2"/>
              </a:rPr>
              <a:t>केही प्रमुख आर्थिक सूचकहरू</a:t>
            </a:r>
            <a:endParaRPr lang="en-US" b="1" dirty="0">
              <a:cs typeface="Kalimati" panose="00000400000000000000" pitchFamily="2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180692-9DC5-3D4E-21A8-B0C5FCF4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8006"/>
            <a:ext cx="1981200" cy="373794"/>
          </a:xfrm>
        </p:spPr>
        <p:txBody>
          <a:bodyPr/>
          <a:lstStyle/>
          <a:p>
            <a:fld id="{44D7D639-17AC-4143-BEAA-246CD92B899E}" type="datetime4">
              <a:rPr lang="en-US" smtClean="0"/>
              <a:t>April 28, 2026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6D4F8ED-3696-8C7D-4030-A93B168DF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548025"/>
              </p:ext>
            </p:extLst>
          </p:nvPr>
        </p:nvGraphicFramePr>
        <p:xfrm>
          <a:off x="304798" y="1295401"/>
          <a:ext cx="11811001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6992">
                  <a:extLst>
                    <a:ext uri="{9D8B030D-6E8A-4147-A177-3AD203B41FA5}">
                      <a16:colId xmlns:a16="http://schemas.microsoft.com/office/drawing/2014/main" val="1243461782"/>
                    </a:ext>
                  </a:extLst>
                </a:gridCol>
                <a:gridCol w="1401305">
                  <a:extLst>
                    <a:ext uri="{9D8B030D-6E8A-4147-A177-3AD203B41FA5}">
                      <a16:colId xmlns:a16="http://schemas.microsoft.com/office/drawing/2014/main" val="3914077735"/>
                    </a:ext>
                  </a:extLst>
                </a:gridCol>
                <a:gridCol w="1401305">
                  <a:extLst>
                    <a:ext uri="{9D8B030D-6E8A-4147-A177-3AD203B41FA5}">
                      <a16:colId xmlns:a16="http://schemas.microsoft.com/office/drawing/2014/main" val="4186379929"/>
                    </a:ext>
                  </a:extLst>
                </a:gridCol>
                <a:gridCol w="1501399">
                  <a:extLst>
                    <a:ext uri="{9D8B030D-6E8A-4147-A177-3AD203B41FA5}">
                      <a16:colId xmlns:a16="http://schemas.microsoft.com/office/drawing/2014/main" val="3394809605"/>
                    </a:ext>
                  </a:extLst>
                </a:gridCol>
              </a:tblGrid>
              <a:tr h="703234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dirty="0">
                          <a:cs typeface="Kalimati" panose="00000400000000000000" pitchFamily="2"/>
                        </a:rPr>
                        <a:t>प्रमुख आर्थिक सूचकहरू</a:t>
                      </a:r>
                      <a:r>
                        <a:rPr lang="ne-NP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2080/81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2081/82 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2082/83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7459303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स्थिर मूल्यको प्रतिव्यक्ति कुल गार्हस्थ्य उत्पादन वृद्धिदर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9523977"/>
                  </a:ext>
                </a:extLst>
              </a:tr>
              <a:tr h="576028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स्थिर मूल्यको प्रतिव्यक्ति कुल राष्ट्रिय आय वृद्धिदर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4276824"/>
                  </a:ext>
                </a:extLst>
              </a:tr>
              <a:tr h="621211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स्थिर मूल्यको प्रतिव्यक्ति कुल राष्ट्रिय खर्चयोग्य आय वृद्धिदर </a:t>
                      </a:r>
                      <a:r>
                        <a:rPr lang="en-US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(%)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827787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अन्तिम उपभोग खर्च (जिडिपीको प्रतिशतमा) </a:t>
                      </a:r>
                      <a:endParaRPr lang="en-US" sz="18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93.31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93.11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90.29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727146"/>
                  </a:ext>
                </a:extLst>
              </a:tr>
              <a:tr h="62474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कुल गार्हस्थ्य बचत (जीडिपीको प्रतिशतमा)</a:t>
                      </a:r>
                      <a:endParaRPr lang="en-US" sz="1800" b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9340570"/>
                  </a:ext>
                </a:extLst>
              </a:tr>
              <a:tr h="62474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u="none" strike="noStrike" dirty="0">
                          <a:solidFill>
                            <a:srgbClr val="000000"/>
                          </a:solidFill>
                          <a:effectLst/>
                          <a:cs typeface="Kalimati" panose="00000400000000000000" pitchFamily="2"/>
                        </a:rPr>
                        <a:t>कुल राष्ट्रिय बचत (जीडिपीको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6616304"/>
                  </a:ext>
                </a:extLst>
              </a:tr>
              <a:tr h="584963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कुल स्थिर पुँजि निर्माण (जीडिपीको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24.51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880484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CE2E-1257-5695-DB00-DF206F49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१९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F35FBD-A780-CF2F-20BA-983DA869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8006"/>
            <a:ext cx="1981200" cy="373794"/>
          </a:xfrm>
        </p:spPr>
        <p:txBody>
          <a:bodyPr/>
          <a:lstStyle/>
          <a:p>
            <a:fld id="{44D7D639-17AC-4143-BEAA-246CD92B899E}" type="datetime4">
              <a:rPr lang="en-US" smtClean="0"/>
              <a:t>April 28, 2026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CFD95F4-7C22-21EA-C13E-164DBD8CB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769638"/>
              </p:ext>
            </p:extLst>
          </p:nvPr>
        </p:nvGraphicFramePr>
        <p:xfrm>
          <a:off x="228600" y="1252251"/>
          <a:ext cx="11734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874">
                  <a:extLst>
                    <a:ext uri="{9D8B030D-6E8A-4147-A177-3AD203B41FA5}">
                      <a16:colId xmlns:a16="http://schemas.microsoft.com/office/drawing/2014/main" val="3072604928"/>
                    </a:ext>
                  </a:extLst>
                </a:gridCol>
                <a:gridCol w="1591160">
                  <a:extLst>
                    <a:ext uri="{9D8B030D-6E8A-4147-A177-3AD203B41FA5}">
                      <a16:colId xmlns:a16="http://schemas.microsoft.com/office/drawing/2014/main" val="3166839763"/>
                    </a:ext>
                  </a:extLst>
                </a:gridCol>
                <a:gridCol w="1690606">
                  <a:extLst>
                    <a:ext uri="{9D8B030D-6E8A-4147-A177-3AD203B41FA5}">
                      <a16:colId xmlns:a16="http://schemas.microsoft.com/office/drawing/2014/main" val="4072915405"/>
                    </a:ext>
                  </a:extLst>
                </a:gridCol>
                <a:gridCol w="1591160">
                  <a:extLst>
                    <a:ext uri="{9D8B030D-6E8A-4147-A177-3AD203B41FA5}">
                      <a16:colId xmlns:a16="http://schemas.microsoft.com/office/drawing/2014/main" val="3131528938"/>
                    </a:ext>
                  </a:extLst>
                </a:gridCol>
              </a:tblGrid>
              <a:tr h="623760">
                <a:tc>
                  <a:txBody>
                    <a:bodyPr/>
                    <a:lstStyle/>
                    <a:p>
                      <a:pPr algn="ctr" fontAlgn="b"/>
                      <a:r>
                        <a:rPr lang="ne-NP" sz="2400" b="1" dirty="0">
                          <a:cs typeface="Kalimati" panose="00000400000000000000" pitchFamily="2"/>
                        </a:rPr>
                        <a:t>प्रमुख आर्थिक सूचकहरू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2080/81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2081/82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2082/83 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0082865"/>
                  </a:ext>
                </a:extLst>
              </a:tr>
              <a:tr h="536195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वस्तु तथा सेवा निर्यात (जिडिपीको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7.55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8.83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9.97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5939893"/>
                  </a:ext>
                </a:extLst>
              </a:tr>
              <a:tr h="569335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वस्तु तथा सेवा आयात (जिडिपीको 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32.62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33.72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34.52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1402178"/>
                  </a:ext>
                </a:extLst>
              </a:tr>
              <a:tr h="532023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स्रोत अन्तर (जीडिपीको प्रतिशत)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 +/-)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6.60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10.51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6005234"/>
                  </a:ext>
                </a:extLst>
              </a:tr>
              <a:tr h="595236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वैदेशिक रोजगारबाट प्राप्त विप्रेषण (जीडिपीको प्रतिशत)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25.09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27.80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33.02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3968109"/>
                  </a:ext>
                </a:extLst>
              </a:tr>
              <a:tr h="51093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उत्पादनमा लागेको कर (जीडिपीको प्रतिशत)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11.42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12.06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12.23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9726008"/>
                  </a:ext>
                </a:extLst>
              </a:tr>
              <a:tr h="51093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जम्मा कर  (जीडिपीको प्रतिशत)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8495269"/>
                  </a:ext>
                </a:extLst>
              </a:tr>
              <a:tr h="510930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मुद्रा विनिमय दर 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(US$: NRs)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133.03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136.29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144.0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51781296"/>
                  </a:ext>
                </a:extLst>
              </a:tr>
              <a:tr h="563661">
                <a:tc>
                  <a:txBody>
                    <a:bodyPr/>
                    <a:lstStyle/>
                    <a:p>
                      <a:pPr algn="l" fontAlgn="b"/>
                      <a:r>
                        <a:rPr lang="ne-NP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निहित कुल गार्हस्थ्य उत्पादन मूल्य भाजक</a:t>
                      </a: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 (Implicit GDP deflator)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213.24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219.49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224.95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0865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7F2DB-C3E8-0B21-6F5B-92016687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२०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9FB2E7-993D-B208-0EDD-18E24511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"/>
            <a:ext cx="8915400" cy="944562"/>
          </a:xfrm>
        </p:spPr>
        <p:txBody>
          <a:bodyPr>
            <a:normAutofit/>
          </a:bodyPr>
          <a:lstStyle/>
          <a:p>
            <a:pPr algn="ctr"/>
            <a:r>
              <a:rPr lang="ne-NP" b="1" dirty="0">
                <a:cs typeface="Kalimati" panose="00000400000000000000" pitchFamily="2"/>
              </a:rPr>
              <a:t>केही प्रमुख आर्थिक सूचकहरू</a:t>
            </a:r>
            <a:endParaRPr lang="en-US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203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F35FBD-A780-CF2F-20BA-983DA869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8006"/>
            <a:ext cx="1981200" cy="373794"/>
          </a:xfrm>
        </p:spPr>
        <p:txBody>
          <a:bodyPr/>
          <a:lstStyle/>
          <a:p>
            <a:fld id="{44D7D639-17AC-4143-BEAA-246CD92B899E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7F2DB-C3E8-0B21-6F5B-92016687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२०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11049000" cy="4724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e-NP" dirty="0">
                <a:cs typeface="Kalimati" panose="00000400000000000000" pitchFamily="2"/>
              </a:rPr>
              <a:t>राष्ट्रिय लेखा अनुमानका लागि तथ्याङ्क उपलब्ध गराई सहयोग गर्नु हुने </a:t>
            </a:r>
            <a:r>
              <a:rPr lang="ne-NP" dirty="0" smtClean="0">
                <a:cs typeface="Kalimati" panose="00000400000000000000" pitchFamily="2"/>
              </a:rPr>
              <a:t>सरकारी</a:t>
            </a:r>
            <a:r>
              <a:rPr lang="en-US" dirty="0" smtClean="0">
                <a:cs typeface="Kalimati" panose="00000400000000000000" pitchFamily="2"/>
              </a:rPr>
              <a:t>,</a:t>
            </a:r>
            <a:r>
              <a:rPr lang="ne-NP" dirty="0" smtClean="0">
                <a:cs typeface="Kalimati" panose="00000400000000000000" pitchFamily="2"/>
              </a:rPr>
              <a:t> गैर सरकारी</a:t>
            </a:r>
            <a:r>
              <a:rPr lang="en-US" dirty="0" smtClean="0">
                <a:cs typeface="Kalimati" panose="00000400000000000000" pitchFamily="2"/>
              </a:rPr>
              <a:t> </a:t>
            </a:r>
            <a:r>
              <a:rPr lang="ne-NP" dirty="0" smtClean="0">
                <a:cs typeface="Kalimati" panose="00000400000000000000" pitchFamily="2"/>
              </a:rPr>
              <a:t>तथा</a:t>
            </a:r>
            <a:r>
              <a:rPr lang="en-US" dirty="0" smtClean="0">
                <a:cs typeface="Kalimati" panose="00000400000000000000" pitchFamily="2"/>
              </a:rPr>
              <a:t> </a:t>
            </a:r>
            <a:r>
              <a:rPr lang="ne-NP" dirty="0" smtClean="0">
                <a:cs typeface="Kalimati" panose="00000400000000000000" pitchFamily="2"/>
              </a:rPr>
              <a:t>निजी क्षेत्र</a:t>
            </a:r>
            <a:r>
              <a:rPr lang="ne-NP" dirty="0" smtClean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सबैमा राष्ट्रिय तथ्याङ्क कार्यालय हार्दिक धन्यवाद व्यक्त </a:t>
            </a:r>
            <a:r>
              <a:rPr lang="ne-NP" dirty="0" smtClean="0">
                <a:cs typeface="Kalimati" panose="00000400000000000000" pitchFamily="2"/>
              </a:rPr>
              <a:t>गर्दछ।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35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FCA84-1DCA-475C-9BFA-3B5A3603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0801"/>
            <a:ext cx="1981200" cy="373794"/>
          </a:xfrm>
        </p:spPr>
        <p:txBody>
          <a:bodyPr/>
          <a:lstStyle/>
          <a:p>
            <a:fld id="{2E4DC768-31F6-4B2B-95E0-1E4C0611CE0A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95CE4F-04C0-F75A-6A46-3FC36C34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२१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C44318-9459-6953-F605-C1AD7108654D}"/>
              </a:ext>
            </a:extLst>
          </p:cNvPr>
          <p:cNvSpPr txBox="1"/>
          <p:nvPr/>
        </p:nvSpPr>
        <p:spPr>
          <a:xfrm>
            <a:off x="2438400" y="112454"/>
            <a:ext cx="76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b="1" i="1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रा</a:t>
            </a:r>
            <a:r>
              <a:rPr lang="ne-IN" b="1" i="1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ष्ट्रिय लेखा अनुमानसम्बन्धी तथ्याङ्कीय तालिकाका सफ्टकपी, प्रेस नोट तथा प्रस्तुति राष्ट्रिय तथ्याङ्क कार्यालयको वेबसाइटः </a:t>
            </a:r>
            <a:r>
              <a:rPr lang="en-US" b="1" i="1" u="sng" dirty="0">
                <a:solidFill>
                  <a:srgbClr val="0070C0"/>
                </a:solidFill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https://nsonepal.gov.np/category/1065/  </a:t>
            </a:r>
            <a:r>
              <a:rPr lang="ne-IN" b="1" i="1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मा उपलब्ध छ</a:t>
            </a:r>
            <a:r>
              <a:rPr lang="ne-NP" b="1" i="1" dirty="0">
                <a:latin typeface="Nirmala UI" panose="020B0502040204020203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D9B9B-E63D-631E-13CF-1F524E31A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0217"/>
            <a:ext cx="11582400" cy="49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CDD66-EC6F-C3DE-188F-662D20D251F1}"/>
              </a:ext>
            </a:extLst>
          </p:cNvPr>
          <p:cNvSpPr txBox="1"/>
          <p:nvPr/>
        </p:nvSpPr>
        <p:spPr>
          <a:xfrm>
            <a:off x="5334000" y="1219201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6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Kalimati" panose="00000400000000000000" pitchFamily="2"/>
              </a:rPr>
              <a:t>धन्यवाद</a:t>
            </a:r>
            <a:r>
              <a:rPr lang="en-US" sz="6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77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5469508"/>
          </a:xfrm>
        </p:spPr>
      </p:pic>
      <p:pic>
        <p:nvPicPr>
          <p:cNvPr id="12" name="Picture 11" descr="Government of Nepal - Wikipedia">
            <a:extLst>
              <a:ext uri="{FF2B5EF4-FFF2-40B4-BE49-F238E27FC236}">
                <a16:creationId xmlns:a16="http://schemas.microsoft.com/office/drawing/2014/main" id="{69C81741-B527-49A5-ADC0-900549FF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11890"/>
            <a:ext cx="609600" cy="51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5105400" y="659639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e-NP" sz="1100" b="1" dirty="0">
                <a:solidFill>
                  <a:srgbClr val="FF0000"/>
                </a:solidFill>
                <a:latin typeface="Calibri" panose="020F0502020204030204"/>
                <a:cs typeface="Kalimati" panose="00000400000000000000" pitchFamily="2"/>
              </a:rPr>
              <a:t>राष्ट्रिय तथ्याङ्क कार्यालय</a:t>
            </a:r>
            <a:endParaRPr lang="en-US" sz="1100" b="1" dirty="0">
              <a:solidFill>
                <a:srgbClr val="FF0000"/>
              </a:solidFill>
              <a:latin typeface="Calibri" panose="020F0502020204030204"/>
              <a:cs typeface="Kalimati" panose="00000400000000000000" pitchFamily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0CA36-0C74-DF89-77B3-D842504A07F9}"/>
              </a:ext>
            </a:extLst>
          </p:cNvPr>
          <p:cNvSpPr txBox="1"/>
          <p:nvPr/>
        </p:nvSpPr>
        <p:spPr>
          <a:xfrm>
            <a:off x="3169920" y="3200401"/>
            <a:ext cx="6431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hi-IN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आर्थिक वृद्धिदर </a:t>
            </a:r>
            <a:endParaRPr lang="en-US" sz="2400" b="1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  <a:p>
            <a:pPr algn="just" defTabSz="685800">
              <a:lnSpc>
                <a:spcPct val="150000"/>
              </a:lnSpc>
            </a:pPr>
            <a:r>
              <a:rPr lang="hi-IN" sz="2800" b="1" dirty="0" smtClean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उपभोक्ता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को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मूल्यमा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ः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३</a:t>
            </a:r>
            <a:r>
              <a:rPr lang="hi-IN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.</a:t>
            </a:r>
            <a:r>
              <a:rPr lang="ne-NP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८५</a:t>
            </a:r>
            <a:r>
              <a:rPr lang="hi-IN" sz="32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%</a:t>
            </a:r>
            <a:endParaRPr lang="ne-NP" sz="2800" b="1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  <a:p>
            <a:pPr algn="just" defTabSz="685800">
              <a:lnSpc>
                <a:spcPct val="150000"/>
              </a:lnSpc>
            </a:pPr>
            <a:r>
              <a:rPr lang="hi-IN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अर्थतन्त्रको आकार</a:t>
            </a:r>
            <a:r>
              <a:rPr lang="ne-NP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ः</a:t>
            </a:r>
            <a:r>
              <a:rPr lang="hi-IN" sz="24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 </a:t>
            </a:r>
            <a:r>
              <a:rPr lang="ne-NP" sz="28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६६</a:t>
            </a:r>
            <a:r>
              <a:rPr lang="hi-IN" sz="2800" b="1" dirty="0">
                <a:solidFill>
                  <a:srgbClr val="0070C0"/>
                </a:solidFill>
                <a:latin typeface="Calibri" panose="020F0502020204030204"/>
                <a:cs typeface="Kalimati" panose="00000400000000000000" pitchFamily="2"/>
              </a:rPr>
              <a:t> खर्ब </a:t>
            </a:r>
            <a:endParaRPr lang="en-US" sz="2400" b="1" dirty="0">
              <a:solidFill>
                <a:prstClr val="black"/>
              </a:solidFill>
              <a:latin typeface="Calibri" panose="020F0502020204030204"/>
              <a:cs typeface="Kalimati" panose="00000400000000000000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3B482-9171-9EFC-E350-494300909B90}"/>
              </a:ext>
            </a:extLst>
          </p:cNvPr>
          <p:cNvSpPr txBox="1"/>
          <p:nvPr/>
        </p:nvSpPr>
        <p:spPr>
          <a:xfrm>
            <a:off x="3352800" y="2286000"/>
            <a:ext cx="548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चालु आ.व. २०८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२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/८</a:t>
            </a:r>
            <a:r>
              <a:rPr lang="ne-NP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३ मा </a:t>
            </a:r>
            <a:r>
              <a:rPr lang="hi-IN" sz="2800" b="1" dirty="0">
                <a:solidFill>
                  <a:prstClr val="black"/>
                </a:solidFill>
                <a:latin typeface="Calibri" panose="020F0502020204030204"/>
                <a:cs typeface="Kalimati" panose="00000400000000000000" pitchFamily="2"/>
              </a:rPr>
              <a:t>नेपालको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999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प्रस्तुत</a:t>
            </a:r>
            <a:r>
              <a:rPr lang="ne-NP" altLang="en-US" sz="3200" b="1" dirty="0">
                <a:latin typeface="Kantipur" pitchFamily="2" charset="0"/>
                <a:cs typeface="Kalimati" panose="00000400000000000000" pitchFamily="2"/>
              </a:rPr>
              <a:t>ि</a:t>
            </a:r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का</a:t>
            </a:r>
            <a:r>
              <a:rPr lang="en-US" altLang="en-US" sz="3200" b="1" dirty="0">
                <a:latin typeface="Kantipur" pitchFamily="2" charset="0"/>
                <a:cs typeface="Kalimati" panose="00000400000000000000" pitchFamily="2"/>
              </a:rPr>
              <a:t> </a:t>
            </a:r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मुख्य</a:t>
            </a:r>
            <a:r>
              <a:rPr lang="en-US" altLang="en-US" sz="3200" b="1" dirty="0">
                <a:latin typeface="Kantipur" pitchFamily="2" charset="0"/>
                <a:cs typeface="Kalimati" panose="00000400000000000000" pitchFamily="2"/>
              </a:rPr>
              <a:t> </a:t>
            </a:r>
            <a:r>
              <a:rPr lang="ne-NP" altLang="en-US" sz="3200" b="1" dirty="0">
                <a:latin typeface="Kantipur" pitchFamily="2" charset="0"/>
                <a:cs typeface="Kalimati" panose="00000400000000000000" pitchFamily="2"/>
              </a:rPr>
              <a:t>वि</a:t>
            </a:r>
            <a:r>
              <a:rPr lang="en-US" altLang="en-US" sz="3200" b="1" dirty="0" err="1">
                <a:latin typeface="Kantipur" pitchFamily="2" charset="0"/>
                <a:cs typeface="Kalimati" panose="00000400000000000000" pitchFamily="2"/>
              </a:rPr>
              <a:t>षय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98298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en-US" sz="2800" dirty="0">
                <a:latin typeface="Kantipur" pitchFamily="2" charset="0"/>
                <a:cs typeface="Kalimati" panose="00000400000000000000" pitchFamily="2"/>
              </a:rPr>
              <a:t>परिचय</a:t>
            </a:r>
            <a:endParaRPr lang="ne-NP" altLang="en-US" sz="2800" dirty="0">
              <a:latin typeface="Kantipur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</a:pPr>
            <a:r>
              <a:rPr lang="hi-IN" sz="2800" dirty="0">
                <a:latin typeface="Mukta"/>
                <a:cs typeface="Kalimati" panose="00000400000000000000" pitchFamily="2"/>
              </a:rPr>
              <a:t>कुल </a:t>
            </a:r>
            <a:r>
              <a:rPr lang="hi-IN" sz="2800" dirty="0" smtClean="0">
                <a:latin typeface="Mukta"/>
                <a:cs typeface="Kalimati" panose="00000400000000000000" pitchFamily="2"/>
              </a:rPr>
              <a:t>गार्हस्थ</a:t>
            </a:r>
            <a:r>
              <a:rPr lang="ne-NP" sz="2800" dirty="0" smtClean="0">
                <a:latin typeface="Mukta"/>
                <a:cs typeface="Kalimati" panose="00000400000000000000" pitchFamily="2"/>
              </a:rPr>
              <a:t>्य</a:t>
            </a:r>
            <a:r>
              <a:rPr lang="hi-IN" sz="2800" dirty="0" smtClean="0">
                <a:latin typeface="Mukta"/>
                <a:cs typeface="Kalimati" panose="00000400000000000000" pitchFamily="2"/>
              </a:rPr>
              <a:t> </a:t>
            </a:r>
            <a:r>
              <a:rPr lang="hi-IN" sz="2800" dirty="0">
                <a:latin typeface="Mukta"/>
                <a:cs typeface="Kalimati" panose="00000400000000000000" pitchFamily="2"/>
              </a:rPr>
              <a:t>उत्पादन</a:t>
            </a:r>
            <a:r>
              <a:rPr lang="ne-NP" sz="2800" dirty="0">
                <a:latin typeface="Mukta"/>
                <a:cs typeface="Kalimati" panose="00000400000000000000" pitchFamily="2"/>
              </a:rPr>
              <a:t> </a:t>
            </a:r>
            <a:r>
              <a:rPr lang="hi-IN" sz="2800" dirty="0">
                <a:latin typeface="Mukta"/>
                <a:cs typeface="Kalimati" panose="00000400000000000000" pitchFamily="2"/>
              </a:rPr>
              <a:t>वृद्धिदर</a:t>
            </a:r>
          </a:p>
          <a:p>
            <a:pPr marL="457200" indent="-457200">
              <a:lnSpc>
                <a:spcPct val="150000"/>
              </a:lnSpc>
            </a:pP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मूल्य अभिवृद्धि</a:t>
            </a:r>
            <a:r>
              <a:rPr lang="en-US" sz="2800" dirty="0">
                <a:latin typeface="Times New Roman" panose="02020603050405020304" pitchFamily="18" charset="0"/>
                <a:cs typeface="Kalimati" panose="00000400000000000000" pitchFamily="2"/>
              </a:rPr>
              <a:t>  </a:t>
            </a:r>
            <a:r>
              <a:rPr lang="en-US" altLang="en-US" sz="2800" dirty="0">
                <a:latin typeface="Kantipur" pitchFamily="2" charset="0"/>
                <a:cs typeface="Kalimati" panose="00000400000000000000" pitchFamily="2"/>
              </a:rPr>
              <a:t>र </a:t>
            </a: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मध्यवर्ती उपभोग</a:t>
            </a:r>
            <a:endParaRPr lang="hi-IN" sz="2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औद्योगिक वर्गीकरण अनुसार </a:t>
            </a:r>
            <a:r>
              <a:rPr lang="hi-IN" sz="2800" b="1" dirty="0">
                <a:latin typeface="Mukta"/>
                <a:cs typeface="Kalimati" panose="00000400000000000000" pitchFamily="2"/>
              </a:rPr>
              <a:t>कुल </a:t>
            </a:r>
            <a:r>
              <a:rPr lang="hi-IN" sz="2800" b="1" dirty="0" smtClean="0">
                <a:latin typeface="Mukta"/>
                <a:cs typeface="Kalimati" panose="00000400000000000000" pitchFamily="2"/>
              </a:rPr>
              <a:t>गार्हस्थ</a:t>
            </a:r>
            <a:r>
              <a:rPr lang="ne-NP" sz="2800" b="1" dirty="0" smtClean="0">
                <a:latin typeface="Mukta"/>
                <a:cs typeface="Kalimati" panose="00000400000000000000" pitchFamily="2"/>
              </a:rPr>
              <a:t>्य</a:t>
            </a:r>
            <a:r>
              <a:rPr lang="hi-IN" sz="2800" b="1" dirty="0" smtClean="0">
                <a:latin typeface="Mukta"/>
                <a:cs typeface="Kalimati" panose="00000400000000000000" pitchFamily="2"/>
              </a:rPr>
              <a:t> उत्पाद</a:t>
            </a:r>
            <a:r>
              <a:rPr lang="ne-NP" sz="2800" b="1" dirty="0" smtClean="0">
                <a:latin typeface="Mukta"/>
                <a:cs typeface="Kalimati" panose="00000400000000000000" pitchFamily="2"/>
              </a:rPr>
              <a:t>न</a:t>
            </a:r>
            <a:r>
              <a:rPr lang="hi-IN" sz="2800" b="1" dirty="0" smtClean="0">
                <a:latin typeface="Mukta"/>
                <a:cs typeface="Kalimati" panose="00000400000000000000" pitchFamily="2"/>
              </a:rPr>
              <a:t>को</a:t>
            </a:r>
            <a:r>
              <a:rPr lang="ne-NP" sz="2800" b="1" dirty="0" smtClean="0">
                <a:latin typeface="Mukta"/>
                <a:cs typeface="Kalimati" panose="00000400000000000000" pitchFamily="2"/>
              </a:rPr>
              <a:t> </a:t>
            </a:r>
            <a:r>
              <a:rPr lang="ne-NP" sz="2800" dirty="0">
                <a:cs typeface="Kalimati" panose="00000400000000000000" pitchFamily="2"/>
              </a:rPr>
              <a:t>संरचना</a:t>
            </a:r>
            <a:endParaRPr lang="hi-IN" sz="2800" dirty="0"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</a:pPr>
            <a:r>
              <a:rPr lang="hi-IN" sz="2800" dirty="0">
                <a:latin typeface="Times New Roman" panose="02020603050405020304" pitchFamily="18" charset="0"/>
                <a:cs typeface="Kalimati" panose="00000400000000000000" pitchFamily="2"/>
              </a:rPr>
              <a:t>प्रमुख </a:t>
            </a:r>
            <a:r>
              <a:rPr lang="ne-NP" sz="2800" dirty="0">
                <a:latin typeface="Times New Roman" panose="02020603050405020304" pitchFamily="18" charset="0"/>
                <a:cs typeface="Kalimati" panose="00000400000000000000" pitchFamily="2"/>
              </a:rPr>
              <a:t>आर्थिक </a:t>
            </a:r>
            <a:r>
              <a:rPr lang="ne-NP" sz="2800" dirty="0" smtClean="0">
                <a:latin typeface="Times New Roman" panose="02020603050405020304" pitchFamily="18" charset="0"/>
                <a:cs typeface="Kalimati" panose="00000400000000000000" pitchFamily="2"/>
              </a:rPr>
              <a:t>परिसूचकहरू</a:t>
            </a:r>
            <a:r>
              <a:rPr lang="hi-IN" altLang="en-US" sz="2800" dirty="0" smtClean="0">
                <a:latin typeface="Kantipur" pitchFamily="2" charset="0"/>
                <a:cs typeface="Kalimati" panose="00000400000000000000" pitchFamily="2"/>
              </a:rPr>
              <a:t> </a:t>
            </a:r>
            <a:endParaRPr lang="en-US" altLang="en-US" sz="2800" dirty="0">
              <a:latin typeface="Kantipur" pitchFamily="2" charset="0"/>
              <a:cs typeface="Kalimati" panose="00000400000000000000" pitchFamily="2"/>
            </a:endParaRP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४</a:t>
            </a:r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562F-3C53-402F-849A-FCA38D41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93786"/>
            <a:ext cx="1981200" cy="373794"/>
          </a:xfrm>
        </p:spPr>
        <p:txBody>
          <a:bodyPr/>
          <a:lstStyle/>
          <a:p>
            <a:fld id="{84210921-5CC1-4EB8-946E-1C38B9E72ED2}" type="datetime4">
              <a:rPr lang="en-US" smtClean="0"/>
              <a:t>April 28, 2026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ne-NP" sz="4000" b="1" dirty="0">
                <a:latin typeface="Times New Roman" pitchFamily="18" charset="0"/>
                <a:cs typeface="Kalimati" panose="00000400000000000000" pitchFamily="2"/>
              </a:rPr>
              <a:t>परिचय</a:t>
            </a:r>
            <a:endParaRPr lang="en-US" sz="4000" b="1" dirty="0">
              <a:latin typeface="Times New Roman" pitchFamily="18" charset="0"/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10287000" cy="42291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hi-IN" sz="2800" dirty="0">
                <a:cs typeface="Kalimati" panose="00000400000000000000" pitchFamily="2"/>
              </a:rPr>
              <a:t>नेपालमा कुल गार्हस्थ्य उत्पादनको अनुमान</a:t>
            </a:r>
            <a:r>
              <a:rPr lang="ne-NP" sz="2800" dirty="0">
                <a:cs typeface="Kalimati" panose="00000400000000000000" pitchFamily="2"/>
              </a:rPr>
              <a:t> आ.व.</a:t>
            </a:r>
            <a:r>
              <a:rPr lang="hi-IN" sz="2800" dirty="0">
                <a:cs typeface="Kalimati" panose="00000400000000000000" pitchFamily="2"/>
              </a:rPr>
              <a:t> २०२१/२०२२ देखि </a:t>
            </a:r>
            <a:r>
              <a:rPr lang="hi-IN" sz="2800" dirty="0" smtClean="0">
                <a:cs typeface="Kalimati" panose="00000400000000000000" pitchFamily="2"/>
              </a:rPr>
              <a:t>नियमितर</a:t>
            </a:r>
            <a:r>
              <a:rPr lang="ne-NP" sz="2800" dirty="0" smtClean="0">
                <a:cs typeface="Kalimati" panose="00000400000000000000" pitchFamily="2"/>
              </a:rPr>
              <a:t>ू</a:t>
            </a:r>
            <a:r>
              <a:rPr lang="hi-IN" sz="2800" dirty="0" smtClean="0">
                <a:cs typeface="Kalimati" panose="00000400000000000000" pitchFamily="2"/>
              </a:rPr>
              <a:t>पमा </a:t>
            </a:r>
            <a:r>
              <a:rPr lang="hi-IN" sz="2800" dirty="0">
                <a:cs typeface="Kalimati" panose="00000400000000000000" pitchFamily="2"/>
              </a:rPr>
              <a:t>तयार गरी प्रकाशन गर्दै आइएको</a:t>
            </a:r>
            <a:r>
              <a:rPr lang="ne-NP" sz="2800" dirty="0">
                <a:cs typeface="Kalimati" panose="00000400000000000000" pitchFamily="2"/>
              </a:rPr>
              <a:t>,</a:t>
            </a:r>
            <a:r>
              <a:rPr lang="hi-IN" sz="2800" dirty="0">
                <a:cs typeface="Kalimati" panose="00000400000000000000" pitchFamily="2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i-IN" sz="2800" dirty="0">
                <a:cs typeface="Kalimati" panose="00000400000000000000" pitchFamily="2"/>
              </a:rPr>
              <a:t>राष्ट्रिय लेखा प्रणाली २००८ मा आधारित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hi-IN" sz="2800" dirty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हालको </a:t>
            </a:r>
            <a:r>
              <a:rPr lang="hi-IN" sz="2800" dirty="0">
                <a:cs typeface="Kalimati" panose="00000400000000000000" pitchFamily="2"/>
              </a:rPr>
              <a:t>आधार वर्षः २०६७/२०६८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hi-IN" sz="2800" dirty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ne-NP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तीन वर्षे परिमार्जन अभ्यास </a:t>
            </a:r>
            <a:r>
              <a:rPr lang="hi-IN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(प्रारम्भिक, संशोधित र अन्तिम</a:t>
            </a:r>
            <a:r>
              <a:rPr lang="hi-IN" altLang="en-US" sz="2800" dirty="0" smtClean="0">
                <a:latin typeface="Times New Roman" panose="02020603050405020304" pitchFamily="18" charset="0"/>
                <a:cs typeface="Kalimati" panose="00000400000000000000" pitchFamily="2"/>
              </a:rPr>
              <a:t>)</a:t>
            </a:r>
            <a:endParaRPr lang="en-US" altLang="en-US" sz="2800" dirty="0" smtClean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राष्ट्रिय लेखाका अनुमान उत्पादन, </a:t>
            </a:r>
            <a:r>
              <a:rPr lang="ne-NP" altLang="en-US" sz="2800" dirty="0" smtClean="0">
                <a:latin typeface="Times New Roman" panose="02020603050405020304" pitchFamily="18" charset="0"/>
                <a:cs typeface="Kalimati" panose="00000400000000000000" pitchFamily="2"/>
              </a:rPr>
              <a:t>व्यय</a:t>
            </a:r>
            <a:r>
              <a:rPr lang="hi-IN" altLang="en-US" sz="2800" dirty="0" smtClean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r>
              <a:rPr lang="hi-IN" altLang="en-US" sz="2800" dirty="0">
                <a:latin typeface="Times New Roman" panose="02020603050405020304" pitchFamily="18" charset="0"/>
                <a:cs typeface="Kalimati" panose="00000400000000000000" pitchFamily="2"/>
              </a:rPr>
              <a:t>र आम्दानी विधिवाट अनुमान </a:t>
            </a:r>
            <a:r>
              <a:rPr lang="hi-IN" altLang="en-US" sz="2800" dirty="0" smtClean="0">
                <a:latin typeface="Times New Roman" panose="02020603050405020304" pitchFamily="18" charset="0"/>
                <a:cs typeface="Kalimati" panose="00000400000000000000" pitchFamily="2"/>
              </a:rPr>
              <a:t>गरिएको</a:t>
            </a:r>
            <a:r>
              <a:rPr lang="en-US" altLang="en-US" sz="2800" dirty="0" smtClean="0">
                <a:latin typeface="Times New Roman" panose="02020603050405020304" pitchFamily="18" charset="0"/>
                <a:cs typeface="Kalimati" panose="00000400000000000000" pitchFamily="2"/>
              </a:rPr>
              <a:t>,</a:t>
            </a:r>
            <a:r>
              <a:rPr lang="hi-IN" altLang="en-US" sz="2800" dirty="0" smtClean="0">
                <a:latin typeface="Times New Roman" panose="02020603050405020304" pitchFamily="18" charset="0"/>
                <a:cs typeface="Kalimati" panose="00000400000000000000" pitchFamily="2"/>
              </a:rPr>
              <a:t> </a:t>
            </a:r>
            <a:endParaRPr lang="en-US" altLang="en-US" sz="2800" dirty="0">
              <a:latin typeface="Times New Roman" panose="02020603050405020304" pitchFamily="18" charset="0"/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7424A-E447-42E0-B5C4-984F19CA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400801"/>
            <a:ext cx="1981200" cy="373794"/>
          </a:xfrm>
        </p:spPr>
        <p:txBody>
          <a:bodyPr/>
          <a:lstStyle/>
          <a:p>
            <a:fld id="{146A937D-95DB-4D5E-99E9-F4CCA43FDCDA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DCA6ED-75E3-DB79-E3C6-7A0369F3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५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814816" cy="944562"/>
          </a:xfrm>
        </p:spPr>
        <p:txBody>
          <a:bodyPr>
            <a:normAutofit/>
          </a:bodyPr>
          <a:lstStyle/>
          <a:p>
            <a:pPr algn="ctr"/>
            <a:r>
              <a:rPr lang="ne-NP" sz="3200" dirty="0">
                <a:cs typeface="Kalimati" panose="00000400000000000000" pitchFamily="2"/>
              </a:rPr>
              <a:t>राष्ट्रिय लेखा तयार गर्दा राखिएको मान्यता</a:t>
            </a:r>
            <a:endParaRPr lang="en-US" sz="3200" dirty="0">
              <a:cs typeface="Kalimati" panose="00000400000000000000" pitchFamily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54582"/>
            <a:ext cx="11125200" cy="41604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ne-NP" sz="2800" dirty="0">
                <a:cs typeface="Kalimati" panose="00000400000000000000" pitchFamily="2"/>
              </a:rPr>
              <a:t>चालु आर्थिक वर्षको राष्ट्रिय लेखा अनुमान गर्दा पहिलो ६ देखि ८</a:t>
            </a:r>
            <a:r>
              <a:rPr lang="hi-IN" sz="2800" dirty="0">
                <a:cs typeface="Kalimati" panose="00000400000000000000" pitchFamily="2"/>
              </a:rPr>
              <a:t> महिनाको </a:t>
            </a:r>
            <a:r>
              <a:rPr lang="ne-NP" sz="2800" dirty="0">
                <a:cs typeface="Kalimati" panose="00000400000000000000" pitchFamily="2"/>
              </a:rPr>
              <a:t>तथ्याङ्क प्रयोग गर्दै बाँकी अवधिको लागि तथ्याङ्कीय विधिको प्रयोग गरी अनुमान गरिएको</a:t>
            </a:r>
            <a:r>
              <a:rPr lang="ne-NP" sz="2800" dirty="0" smtClean="0">
                <a:cs typeface="Kalimati" panose="00000400000000000000" pitchFamily="2"/>
              </a:rPr>
              <a:t>।</a:t>
            </a:r>
            <a:endParaRPr lang="en-US" sz="2800" dirty="0" smtClean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sz="2800" dirty="0" smtClean="0">
                <a:cs typeface="Kalimati" panose="00000400000000000000" pitchFamily="2"/>
              </a:rPr>
              <a:t>सबै </a:t>
            </a:r>
            <a:r>
              <a:rPr lang="hi-IN" sz="2800" dirty="0">
                <a:cs typeface="Kalimati" panose="00000400000000000000" pitchFamily="2"/>
              </a:rPr>
              <a:t>क्षेत्रको आर्थिक </a:t>
            </a:r>
            <a:r>
              <a:rPr lang="ne-NP" sz="2800" dirty="0">
                <a:cs typeface="Kalimati" panose="00000400000000000000" pitchFamily="2"/>
              </a:rPr>
              <a:t>गतिविधि</a:t>
            </a:r>
            <a:r>
              <a:rPr lang="hi-IN" sz="2800" dirty="0">
                <a:cs typeface="Kalimati" panose="00000400000000000000" pitchFamily="2"/>
              </a:rPr>
              <a:t> सामान्य </a:t>
            </a:r>
            <a:r>
              <a:rPr lang="ne-NP" sz="2800" dirty="0">
                <a:cs typeface="Kalimati" panose="00000400000000000000" pitchFamily="2"/>
              </a:rPr>
              <a:t>रूपले सञ्चालन हुने</a:t>
            </a:r>
            <a:r>
              <a:rPr lang="hi-IN" sz="2800" dirty="0">
                <a:cs typeface="Kalimati" panose="00000400000000000000" pitchFamily="2"/>
              </a:rPr>
              <a:t> अनुमान गरिएको छ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en-US" sz="2800" dirty="0"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r>
              <a:rPr lang="hi-IN" sz="2800" dirty="0">
                <a:cs typeface="Kalimati" panose="00000400000000000000" pitchFamily="2"/>
              </a:rPr>
              <a:t>आगामी महिनाहरूमा कुनै पनि झट्का</a:t>
            </a:r>
            <a:r>
              <a:rPr lang="ne-NP" sz="2800" dirty="0">
                <a:cs typeface="Kalimati" panose="00000400000000000000" pitchFamily="2"/>
              </a:rPr>
              <a:t> </a:t>
            </a:r>
            <a:r>
              <a:rPr lang="en-US" sz="2800" dirty="0">
                <a:cs typeface="Kalimati" panose="00000400000000000000" pitchFamily="2"/>
              </a:rPr>
              <a:t>(Shock) </a:t>
            </a:r>
            <a:r>
              <a:rPr lang="hi-IN" sz="2800" dirty="0">
                <a:cs typeface="Kalimati" panose="00000400000000000000" pitchFamily="2"/>
              </a:rPr>
              <a:t>को </a:t>
            </a:r>
            <a:r>
              <a:rPr lang="ne-NP" sz="2800" dirty="0">
                <a:cs typeface="Kalimati" panose="00000400000000000000" pitchFamily="2"/>
              </a:rPr>
              <a:t>अनुमान </a:t>
            </a:r>
            <a:r>
              <a:rPr lang="hi-IN" sz="2800" dirty="0">
                <a:cs typeface="Kalimati" panose="00000400000000000000" pitchFamily="2"/>
              </a:rPr>
              <a:t>गरिएको छैन</a:t>
            </a:r>
            <a:r>
              <a:rPr lang="ne-NP" sz="2800" dirty="0">
                <a:cs typeface="Kalimati" panose="00000400000000000000" pitchFamily="2"/>
              </a:rPr>
              <a:t>,</a:t>
            </a:r>
            <a:endParaRPr lang="en-US" sz="2800" dirty="0">
              <a:cs typeface="Kalimati" panose="00000400000000000000" pitchFamily="2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Kalimati" panose="00000400000000000000" pitchFamily="2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89DC3-107A-4C50-8752-C0E68A59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6400801"/>
            <a:ext cx="1981200" cy="373794"/>
          </a:xfrm>
        </p:spPr>
        <p:txBody>
          <a:bodyPr/>
          <a:lstStyle/>
          <a:p>
            <a:fld id="{82AEDEF5-92E8-4063-995D-E02BB246D151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6C69D98-3F78-84D6-C87B-A05B52A5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3882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६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D1E81-5F9A-C38E-239D-44684CBB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1"/>
            <a:ext cx="1981200" cy="373794"/>
          </a:xfrm>
        </p:spPr>
        <p:txBody>
          <a:bodyPr/>
          <a:lstStyle/>
          <a:p>
            <a:fld id="{981209C4-7C21-4FC5-87D0-915ED34CCD33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66D5FD-08F9-1776-AAEC-7962795D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0"/>
            <a:ext cx="8001000" cy="94456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कुल गार्हस्थ्य उत्पादनको वार्षिक वृद्धिदर </a:t>
            </a:r>
            <a:r>
              <a:rPr lang="ne-NP" sz="2800" b="1" dirty="0">
                <a:latin typeface="Times New Roman" pitchFamily="18" charset="0"/>
                <a:cs typeface="Kalimati" panose="00000400000000000000" pitchFamily="2"/>
              </a:rPr>
              <a:t>(</a:t>
            </a:r>
            <a:r>
              <a:rPr lang="hi-IN" sz="2800" b="1" dirty="0">
                <a:latin typeface="Times New Roman" pitchFamily="18" charset="0"/>
                <a:cs typeface="Kalimati" panose="00000400000000000000" pitchFamily="2"/>
              </a:rPr>
              <a:t>उपभोक्ता</a:t>
            </a:r>
            <a:r>
              <a:rPr lang="ne-NP" sz="2800" b="1" dirty="0">
                <a:latin typeface="Times New Roman" pitchFamily="18" charset="0"/>
                <a:cs typeface="Kalimati" panose="00000400000000000000" pitchFamily="2"/>
              </a:rPr>
              <a:t>को मूल्यमा)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439030D-7C49-84FD-51E7-01EAEB5A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८</a:t>
            </a:r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11963399" cy="4953000"/>
          </a:xfrm>
        </p:spPr>
      </p:pic>
    </p:spTree>
    <p:extLst>
      <p:ext uri="{BB962C8B-B14F-4D97-AF65-F5344CB8AC3E}">
        <p14:creationId xmlns:p14="http://schemas.microsoft.com/office/powerpoint/2010/main" val="710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8438"/>
            <a:ext cx="8001000" cy="944562"/>
          </a:xfrm>
        </p:spPr>
        <p:txBody>
          <a:bodyPr>
            <a:noAutofit/>
          </a:bodyPr>
          <a:lstStyle/>
          <a:p>
            <a:pPr algn="ctr"/>
            <a:r>
              <a:rPr lang="ne-NP" sz="3200" b="1" dirty="0">
                <a:latin typeface="Times New Roman" pitchFamily="18" charset="0"/>
                <a:cs typeface="Kalimati" panose="00000400000000000000" pitchFamily="2"/>
              </a:rPr>
              <a:t>कुल गार्हस्थ्य उत्पादनको वार्षिक वृद्धिदर </a:t>
            </a:r>
            <a:r>
              <a:rPr lang="ne-NP" sz="2800" b="1" dirty="0">
                <a:latin typeface="Times New Roman" pitchFamily="18" charset="0"/>
                <a:cs typeface="Kalimati" panose="00000400000000000000" pitchFamily="2"/>
              </a:rPr>
              <a:t>(आधारभूत मूल्यमा)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F1C2A-737A-448D-8DB9-F3E1F63D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400801"/>
            <a:ext cx="1981200" cy="373794"/>
          </a:xfrm>
        </p:spPr>
        <p:txBody>
          <a:bodyPr/>
          <a:lstStyle/>
          <a:p>
            <a:fld id="{27943648-3348-41F9-822E-6EA21C3D1B0C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7E5B007-5324-A1AD-A193-A79B67C4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७</a:t>
            </a:r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11353800" cy="49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F425-9AD2-2137-E45D-9BD00ABF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8839200" cy="944562"/>
          </a:xfrm>
        </p:spPr>
        <p:txBody>
          <a:bodyPr>
            <a:normAutofit/>
          </a:bodyPr>
          <a:lstStyle/>
          <a:p>
            <a:pPr algn="ctr"/>
            <a:r>
              <a:rPr lang="ne-NP" sz="3100" b="1" dirty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rPr>
              <a:t>बृहत् औद्योगिक समूहअनुसारको वृद्धि र </a:t>
            </a:r>
            <a:r>
              <a:rPr lang="en-US" sz="32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GDP</a:t>
            </a:r>
            <a:r>
              <a:rPr lang="ne-NP" sz="3100" b="1" dirty="0">
                <a:solidFill>
                  <a:schemeClr val="tx1"/>
                </a:solidFill>
                <a:latin typeface="+mn-lt"/>
                <a:ea typeface="+mn-ea"/>
                <a:cs typeface="Kalimati" panose="00000400000000000000" pitchFamily="2"/>
              </a:rPr>
              <a:t> </a:t>
            </a:r>
            <a:endParaRPr kumimoji="1" lang="ja-JP" alt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E6E447-1ADF-21CD-2BAC-C8AD0F32E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713089"/>
              </p:ext>
            </p:extLst>
          </p:nvPr>
        </p:nvGraphicFramePr>
        <p:xfrm>
          <a:off x="228600" y="1371600"/>
          <a:ext cx="11734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134">
                  <a:extLst>
                    <a:ext uri="{9D8B030D-6E8A-4147-A177-3AD203B41FA5}">
                      <a16:colId xmlns:a16="http://schemas.microsoft.com/office/drawing/2014/main" val="1978929486"/>
                    </a:ext>
                  </a:extLst>
                </a:gridCol>
                <a:gridCol w="1790055">
                  <a:extLst>
                    <a:ext uri="{9D8B030D-6E8A-4147-A177-3AD203B41FA5}">
                      <a16:colId xmlns:a16="http://schemas.microsoft.com/office/drawing/2014/main" val="1698113331"/>
                    </a:ext>
                  </a:extLst>
                </a:gridCol>
                <a:gridCol w="1790055">
                  <a:extLst>
                    <a:ext uri="{9D8B030D-6E8A-4147-A177-3AD203B41FA5}">
                      <a16:colId xmlns:a16="http://schemas.microsoft.com/office/drawing/2014/main" val="187964082"/>
                    </a:ext>
                  </a:extLst>
                </a:gridCol>
                <a:gridCol w="1889501">
                  <a:extLst>
                    <a:ext uri="{9D8B030D-6E8A-4147-A177-3AD203B41FA5}">
                      <a16:colId xmlns:a16="http://schemas.microsoft.com/office/drawing/2014/main" val="3788053921"/>
                    </a:ext>
                  </a:extLst>
                </a:gridCol>
                <a:gridCol w="1790055">
                  <a:extLst>
                    <a:ext uri="{9D8B030D-6E8A-4147-A177-3AD203B41FA5}">
                      <a16:colId xmlns:a16="http://schemas.microsoft.com/office/drawing/2014/main" val="2187706334"/>
                    </a:ext>
                  </a:extLst>
                </a:gridCol>
              </a:tblGrid>
              <a:tr h="878845">
                <a:tc>
                  <a:txBody>
                    <a:bodyPr/>
                    <a:lstStyle/>
                    <a:p>
                      <a:pPr algn="l" fontAlgn="b"/>
                      <a:r>
                        <a:rPr lang="ne-NP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बृहत् औद्योगिक समूह तथा 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Kalimati" panose="00000400000000000000" pitchFamily="2"/>
                        </a:rPr>
                        <a:t>GDP</a:t>
                      </a:r>
                      <a:endParaRPr lang="ja-JP" alt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Kalimati" panose="00000400000000000000" pitchFamily="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2079/80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2080/81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2081/82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2082/83 P</a:t>
                      </a:r>
                    </a:p>
                    <a:p>
                      <a:endParaRPr lang="en-US" dirty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0817942"/>
                  </a:ext>
                </a:extLst>
              </a:tr>
              <a:tr h="102260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कृषि क्षेत्रको वृद्धि (प्रतिशतमा)</a:t>
                      </a: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Agriculture, Forestry and Fishing (Growth rate in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4917714"/>
                  </a:ext>
                </a:extLst>
              </a:tr>
              <a:tr h="1005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गैरकृषि क्षेत्रको वृद्धि (प्रतिशतमा)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Non-Agriculture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(Growth rate in 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6962166"/>
                  </a:ext>
                </a:extLst>
              </a:tr>
              <a:tr h="88737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आधारभूत मूल्यमा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(अर्बमा)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Kalimati" panose="00000400000000000000" pitchFamily="2"/>
                      </a:endParaRP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 at basic price (in billions)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4757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5104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5454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5795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0792463"/>
                  </a:ext>
                </a:extLst>
              </a:tr>
              <a:tr h="1005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उपभोक्ताको मूल्यमा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ne-N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Kalimati" panose="00000400000000000000" pitchFamily="2"/>
                        </a:rPr>
                        <a:t>(अर्बमा)</a:t>
                      </a:r>
                      <a:endParaRPr lang="ne-NP" sz="16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GDP at purchaser's price (in billions)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5366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5760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6199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6600</a:t>
                      </a:r>
                      <a:endParaRPr lang="en-US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03202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A9E30-B185-CFFE-F2EA-CD07D10A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200" y="6400801"/>
            <a:ext cx="1981200" cy="373794"/>
          </a:xfrm>
        </p:spPr>
        <p:txBody>
          <a:bodyPr/>
          <a:lstStyle/>
          <a:p>
            <a:fld id="{981209C4-7C21-4FC5-87D0-915ED34CCD33}" type="datetime4">
              <a:rPr lang="en-US" smtClean="0"/>
              <a:t>April 28, 2026</a:t>
            </a:fld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D698F3-1D06-0C50-3A4E-96413EC1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24600"/>
            <a:ext cx="533400" cy="442980"/>
          </a:xfrm>
        </p:spPr>
        <p:txBody>
          <a:bodyPr/>
          <a:lstStyle/>
          <a:p>
            <a:pPr algn="ctr"/>
            <a:r>
              <a:rPr lang="ne-NP" dirty="0">
                <a:latin typeface="Fontasy Himali" panose="04020500000000000000" pitchFamily="82" charset="0"/>
              </a:rPr>
              <a:t>९</a:t>
            </a:r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_F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Template1_FHD</Template>
  <TotalTime>7730</TotalTime>
  <Words>853</Words>
  <Application>Microsoft Office PowerPoint</Application>
  <PresentationFormat>Widescreen</PresentationFormat>
  <Paragraphs>297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ＭＳ Ｐゴシック</vt:lpstr>
      <vt:lpstr>游ゴシック</vt:lpstr>
      <vt:lpstr>Arial</vt:lpstr>
      <vt:lpstr>Arial Black</vt:lpstr>
      <vt:lpstr>Calibri</vt:lpstr>
      <vt:lpstr>Calibri Light</vt:lpstr>
      <vt:lpstr>Fontasy Himali</vt:lpstr>
      <vt:lpstr>Kalimati</vt:lpstr>
      <vt:lpstr>Kantipur</vt:lpstr>
      <vt:lpstr>Kokila</vt:lpstr>
      <vt:lpstr>Mangal</vt:lpstr>
      <vt:lpstr>Mukta</vt:lpstr>
      <vt:lpstr>Nirmala UI</vt:lpstr>
      <vt:lpstr>Times New Roman</vt:lpstr>
      <vt:lpstr>Template1_FHD</vt:lpstr>
      <vt:lpstr>Office Theme</vt:lpstr>
      <vt:lpstr>वार्षिक राष्ट्रिय लेखा अनुमान सार्वजनिक कार्यक्रम  आर्थिक वर्षः २०८२/८३</vt:lpstr>
      <vt:lpstr>PowerPoint Presentation</vt:lpstr>
      <vt:lpstr>PowerPoint Presentation</vt:lpstr>
      <vt:lpstr>प्रस्तुतिका मुख्य विषय</vt:lpstr>
      <vt:lpstr>परिचय</vt:lpstr>
      <vt:lpstr>राष्ट्रिय लेखा तयार गर्दा राखिएको मान्यता</vt:lpstr>
      <vt:lpstr>कुल गार्हस्थ्य उत्पादनको वार्षिक वृद्धिदर (उपभोक्ताको मूल्यमा)</vt:lpstr>
      <vt:lpstr>कुल गार्हस्थ्य उत्पादनको वार्षिक वृद्धिदर (आधारभूत मूल्यमा)</vt:lpstr>
      <vt:lpstr>बृहत् औद्योगिक समूहअनुसारको वृद्धि र GDP </vt:lpstr>
      <vt:lpstr>बृहत् औद्योगिक समूह तथा GDP को वृद्धिदर (आधारभूत मूल्यमा)</vt:lpstr>
      <vt:lpstr>प्राथमिक, द्वितीय, तथा सेवा  क्षेत्रको  कुल मूल्य अभिवृद्धि वृद्धिदर (आधारभूत मूल्यमा)</vt:lpstr>
      <vt:lpstr>प्राथमिक, द्वितीय, तथा सेवा  क्षेत्रको  कुल गार्हस्थ्य उत्पादनमा योगदान (प्रतिशतमा)</vt:lpstr>
      <vt:lpstr>अर्थतन्त्रको आकार (प्रचलित मूल्यमा)</vt:lpstr>
      <vt:lpstr>औद्योगिक वर्गीकरणअनुसारका क्षेत्रको जिडिपिमा योगदान तथा कुल मूल्य अभिवृद्धि वृद्धिदर (आधारभूत मूल्यमा)  २०८२/८३</vt:lpstr>
      <vt:lpstr>व्यय विधिबाट अनुमानित GDP, २०८२/८३  (प्रचलित मूल्यमा)</vt:lpstr>
      <vt:lpstr>अन्तिम उपभोग खर्चको अवस्था २०८२/८३</vt:lpstr>
      <vt:lpstr>कुल पुँजी निर्माणको अवस्था २०८२/८३</vt:lpstr>
      <vt:lpstr>खुद निर्यातको अवस्था  २०८२/८३</vt:lpstr>
      <vt:lpstr>प्रतिव्यक्ति आय (चालु मूल्यको यू.यस. डलरमा) </vt:lpstr>
      <vt:lpstr>केही प्रमुख आर्थिक सूचकहरू</vt:lpstr>
      <vt:lpstr>केही प्रमुख आर्थिक सूचकहरू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Prabhat</dc:creator>
  <cp:lastModifiedBy>Dinesh Bhattarai</cp:lastModifiedBy>
  <cp:revision>474</cp:revision>
  <cp:lastPrinted>2026-04-28T05:19:08Z</cp:lastPrinted>
  <dcterms:created xsi:type="dcterms:W3CDTF">2013-06-02T09:33:51Z</dcterms:created>
  <dcterms:modified xsi:type="dcterms:W3CDTF">2026-04-28T05:22:10Z</dcterms:modified>
</cp:coreProperties>
</file>