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8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17" r:id="rId14"/>
    <p:sldId id="314" r:id="rId15"/>
    <p:sldId id="318" r:id="rId16"/>
    <p:sldId id="296" r:id="rId17"/>
    <p:sldId id="319" r:id="rId18"/>
    <p:sldId id="298" r:id="rId19"/>
    <p:sldId id="321" r:id="rId20"/>
    <p:sldId id="320" r:id="rId21"/>
    <p:sldId id="302" r:id="rId22"/>
    <p:sldId id="313" r:id="rId23"/>
    <p:sldId id="303" r:id="rId24"/>
    <p:sldId id="305" r:id="rId25"/>
    <p:sldId id="306" r:id="rId2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5" clrIdx="0">
    <p:extLst>
      <p:ext uri="{19B8F6BF-5375-455C-9EA6-DF929625EA0E}">
        <p15:presenceInfo xmlns:p15="http://schemas.microsoft.com/office/powerpoint/2012/main" userId="c2eff53eed446e1d" providerId="Windows Live"/>
      </p:ext>
    </p:extLst>
  </p:cmAuthor>
  <p:cmAuthor id="2" name="shukla awadhesh" initials="sa" lastIdx="1" clrIdx="1">
    <p:extLst>
      <p:ext uri="{19B8F6BF-5375-455C-9EA6-DF929625EA0E}">
        <p15:presenceInfo xmlns:p15="http://schemas.microsoft.com/office/powerpoint/2012/main" userId="e14ad80a1fa167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D6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32" autoAdjust="0"/>
  </p:normalViewPr>
  <p:slideViewPr>
    <p:cSldViewPr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2.%20Released_Data\2082_83\Provincial\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ational%20account\fy%202082_83\PGDP_82_83\press\graph_bagma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2.%20Released_Data\2082_83\Provincial\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2.%20Released_Data\2082_83\Provincial\grap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17485281599579E-2"/>
          <c:y val="3.1124507874015755E-2"/>
          <c:w val="0.94306993361029301"/>
          <c:h val="0.86693979658792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Province_Growth!$B$2</c:f>
              <c:strCache>
                <c:ptCount val="1"/>
                <c:pt idx="0">
                  <c:v>2080/81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Province_Growth!$A$3:$A$10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Province_Growth!$B$3:$B$10</c:f>
              <c:numCache>
                <c:formatCode>0.00</c:formatCode>
                <c:ptCount val="8"/>
                <c:pt idx="0">
                  <c:v>3.1798933046673916</c:v>
                </c:pt>
                <c:pt idx="1">
                  <c:v>3.5625612767950399</c:v>
                </c:pt>
                <c:pt idx="2">
                  <c:v>3.876357529304908</c:v>
                </c:pt>
                <c:pt idx="3">
                  <c:v>3.9468252450885588</c:v>
                </c:pt>
                <c:pt idx="4">
                  <c:v>3.8521612922023829</c:v>
                </c:pt>
                <c:pt idx="5">
                  <c:v>3.5824833723587135</c:v>
                </c:pt>
                <c:pt idx="6">
                  <c:v>3.3910789359506976</c:v>
                </c:pt>
                <c:pt idx="7">
                  <c:v>3.6778747910538589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5-4F5D-810B-B8B7782890DB}"/>
            </c:ext>
          </c:extLst>
        </c:ser>
        <c:ser>
          <c:idx val="1"/>
          <c:order val="1"/>
          <c:tx>
            <c:strRef>
              <c:f>Province_Growth!$C$2</c:f>
              <c:strCache>
                <c:ptCount val="1"/>
                <c:pt idx="0">
                  <c:v>2081/82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Province_Growth!$A$3:$A$10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Province_Growth!$C$3:$C$10</c:f>
              <c:numCache>
                <c:formatCode>0.00</c:formatCode>
                <c:ptCount val="8"/>
                <c:pt idx="0">
                  <c:v>2.7183171418572405</c:v>
                </c:pt>
                <c:pt idx="1">
                  <c:v>4.4255597841803107</c:v>
                </c:pt>
                <c:pt idx="2">
                  <c:v>5.2929553568088483</c:v>
                </c:pt>
                <c:pt idx="3">
                  <c:v>4.9210316246595331</c:v>
                </c:pt>
                <c:pt idx="4">
                  <c:v>4.2718087236399471</c:v>
                </c:pt>
                <c:pt idx="5">
                  <c:v>5.2474280341087365</c:v>
                </c:pt>
                <c:pt idx="6">
                  <c:v>3.2075626312798589</c:v>
                </c:pt>
                <c:pt idx="7">
                  <c:v>4.430732004968374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5-4F5D-810B-B8B7782890DB}"/>
            </c:ext>
          </c:extLst>
        </c:ser>
        <c:ser>
          <c:idx val="2"/>
          <c:order val="2"/>
          <c:tx>
            <c:strRef>
              <c:f>Province_Growth!$D$2</c:f>
              <c:strCache>
                <c:ptCount val="1"/>
                <c:pt idx="0">
                  <c:v>2082/83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Province_Growth!$A$3:$A$10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Province_Growth!$D$3:$D$10</c:f>
              <c:numCache>
                <c:formatCode>0.00</c:formatCode>
                <c:ptCount val="8"/>
                <c:pt idx="0">
                  <c:v>3.1304860574771665</c:v>
                </c:pt>
                <c:pt idx="1">
                  <c:v>1.3050709170407737</c:v>
                </c:pt>
                <c:pt idx="2">
                  <c:v>5.403015574628145</c:v>
                </c:pt>
                <c:pt idx="3">
                  <c:v>5.0105241799208056</c:v>
                </c:pt>
                <c:pt idx="4">
                  <c:v>2.8691107633807889</c:v>
                </c:pt>
                <c:pt idx="5">
                  <c:v>2.9426056000287026</c:v>
                </c:pt>
                <c:pt idx="6">
                  <c:v>3.2804518432010488</c:v>
                </c:pt>
                <c:pt idx="7">
                  <c:v>3.8512391812817626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5-4F5D-810B-B8B7782890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9568015"/>
        <c:axId val="679568975"/>
      </c:barChart>
      <c:catAx>
        <c:axId val="67956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679568975"/>
        <c:crosses val="autoZero"/>
        <c:auto val="1"/>
        <c:lblAlgn val="ctr"/>
        <c:lblOffset val="100"/>
        <c:noMultiLvlLbl val="0"/>
      </c:catAx>
      <c:valAx>
        <c:axId val="679568975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67956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12746255405255E-2"/>
          <c:y val="6.0346948818897628E-3"/>
          <c:w val="0.13570612627817094"/>
          <c:h val="0.22821624835958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ontasy Himali" panose="04020500000000000000" pitchFamily="8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Size!$B$2</c:f>
              <c:strCache>
                <c:ptCount val="1"/>
                <c:pt idx="0">
                  <c:v>2080/81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Size!$A$3:$A$10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Size!$B$3:$B$10</c:f>
              <c:numCache>
                <c:formatCode>0.0</c:formatCode>
                <c:ptCount val="8"/>
                <c:pt idx="0">
                  <c:v>9.1518058780226657</c:v>
                </c:pt>
                <c:pt idx="1">
                  <c:v>7.5948207292931622</c:v>
                </c:pt>
                <c:pt idx="2">
                  <c:v>20.842232428759811</c:v>
                </c:pt>
                <c:pt idx="3">
                  <c:v>5.1718689901569856</c:v>
                </c:pt>
                <c:pt idx="4">
                  <c:v>8.2451972533620346</c:v>
                </c:pt>
                <c:pt idx="5">
                  <c:v>2.4713142322975963</c:v>
                </c:pt>
                <c:pt idx="6">
                  <c:v>4.1251171711328123</c:v>
                </c:pt>
                <c:pt idx="7" formatCode="0">
                  <c:v>57.602356683025064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6-47EF-852E-9FA92701E877}"/>
            </c:ext>
          </c:extLst>
        </c:ser>
        <c:ser>
          <c:idx val="1"/>
          <c:order val="1"/>
          <c:tx>
            <c:strRef>
              <c:f>Size!$C$2</c:f>
              <c:strCache>
                <c:ptCount val="1"/>
                <c:pt idx="0">
                  <c:v>2081/82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Size!$A$3:$A$10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Size!$C$3:$C$10</c:f>
              <c:numCache>
                <c:formatCode>0.0</c:formatCode>
                <c:ptCount val="8"/>
                <c:pt idx="0">
                  <c:v>9.8195139956613993</c:v>
                </c:pt>
                <c:pt idx="1">
                  <c:v>8.1830157793605345</c:v>
                </c:pt>
                <c:pt idx="2">
                  <c:v>22.569236263053796</c:v>
                </c:pt>
                <c:pt idx="3">
                  <c:v>5.5439156252692161</c:v>
                </c:pt>
                <c:pt idx="4">
                  <c:v>8.8358593243995163</c:v>
                </c:pt>
                <c:pt idx="5">
                  <c:v>2.6357022962387271</c:v>
                </c:pt>
                <c:pt idx="6">
                  <c:v>4.4114087104122071</c:v>
                </c:pt>
                <c:pt idx="7" formatCode="0">
                  <c:v>61.998651994395402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06-47EF-852E-9FA92701E877}"/>
            </c:ext>
          </c:extLst>
        </c:ser>
        <c:ser>
          <c:idx val="2"/>
          <c:order val="2"/>
          <c:tx>
            <c:strRef>
              <c:f>Size!$D$2</c:f>
              <c:strCache>
                <c:ptCount val="1"/>
                <c:pt idx="0">
                  <c:v>2082/83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Size!$A$3:$A$10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Size!$D$3:$D$10</c:f>
              <c:numCache>
                <c:formatCode>0.0</c:formatCode>
                <c:ptCount val="8"/>
                <c:pt idx="0">
                  <c:v>10.431161166227792</c:v>
                </c:pt>
                <c:pt idx="1">
                  <c:v>8.633309826241808</c:v>
                </c:pt>
                <c:pt idx="2">
                  <c:v>24.231222049305462</c:v>
                </c:pt>
                <c:pt idx="3">
                  <c:v>5.9267533590601067</c:v>
                </c:pt>
                <c:pt idx="4">
                  <c:v>9.3671835104337458</c:v>
                </c:pt>
                <c:pt idx="5">
                  <c:v>2.7724941966220662</c:v>
                </c:pt>
                <c:pt idx="6">
                  <c:v>4.6388568655480826</c:v>
                </c:pt>
                <c:pt idx="7" formatCode="0">
                  <c:v>66.00098097343907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06-47EF-852E-9FA92701E8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9120512"/>
        <c:axId val="1329127168"/>
      </c:barChart>
      <c:catAx>
        <c:axId val="13291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329127168"/>
        <c:crosses val="autoZero"/>
        <c:auto val="1"/>
        <c:lblAlgn val="ctr"/>
        <c:lblOffset val="100"/>
        <c:noMultiLvlLbl val="0"/>
      </c:catAx>
      <c:valAx>
        <c:axId val="132912716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3291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05405095802017"/>
          <c:y val="8.3164846329692663E-2"/>
          <c:w val="0.63105828642938044"/>
          <c:h val="8.6641736877406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ontasy Himali" panose="04020500000000000000" pitchFamily="8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Size!$B$15</c:f>
              <c:strCache>
                <c:ptCount val="1"/>
                <c:pt idx="0">
                  <c:v>प्राथमिक क्षेत्र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Size!$A$16:$A$23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Size!$B$16:$B$23</c:f>
              <c:numCache>
                <c:formatCode>0.0</c:formatCode>
                <c:ptCount val="8"/>
                <c:pt idx="0">
                  <c:v>32.819240613638023</c:v>
                </c:pt>
                <c:pt idx="1">
                  <c:v>35.106574583259295</c:v>
                </c:pt>
                <c:pt idx="2">
                  <c:v>11.808660154213863</c:v>
                </c:pt>
                <c:pt idx="3">
                  <c:v>26.284505598386271</c:v>
                </c:pt>
                <c:pt idx="4">
                  <c:v>30.242972217289811</c:v>
                </c:pt>
                <c:pt idx="5">
                  <c:v>31.674768441955298</c:v>
                </c:pt>
                <c:pt idx="6">
                  <c:v>33.649845329455864</c:v>
                </c:pt>
                <c:pt idx="7">
                  <c:v>24.462593528470748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0-4E09-B983-3B9DCBF73F26}"/>
            </c:ext>
          </c:extLst>
        </c:ser>
        <c:ser>
          <c:idx val="1"/>
          <c:order val="1"/>
          <c:tx>
            <c:strRef>
              <c:f>Size!$C$15</c:f>
              <c:strCache>
                <c:ptCount val="1"/>
                <c:pt idx="0">
                  <c:v>द्धितीय क्षेत्र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Size!$A$16:$A$23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Size!$C$16:$C$23</c:f>
              <c:numCache>
                <c:formatCode>0.0</c:formatCode>
                <c:ptCount val="8"/>
                <c:pt idx="0">
                  <c:v>17.326956092277225</c:v>
                </c:pt>
                <c:pt idx="1">
                  <c:v>12.036880213536771</c:v>
                </c:pt>
                <c:pt idx="2">
                  <c:v>11.659277641687613</c:v>
                </c:pt>
                <c:pt idx="3">
                  <c:v>18.370096370839001</c:v>
                </c:pt>
                <c:pt idx="4">
                  <c:v>14.836257507285351</c:v>
                </c:pt>
                <c:pt idx="5">
                  <c:v>9.9171957111536493</c:v>
                </c:pt>
                <c:pt idx="6">
                  <c:v>13.691995867593246</c:v>
                </c:pt>
                <c:pt idx="7">
                  <c:v>13.727621521544839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0-4E09-B983-3B9DCBF73F26}"/>
            </c:ext>
          </c:extLst>
        </c:ser>
        <c:ser>
          <c:idx val="2"/>
          <c:order val="2"/>
          <c:tx>
            <c:strRef>
              <c:f>Size!$D$15</c:f>
              <c:strCache>
                <c:ptCount val="1"/>
                <c:pt idx="0">
                  <c:v>तृतीय क्षेत्र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Size!$A$16:$A$23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Size!$D$16:$D$23</c:f>
              <c:numCache>
                <c:formatCode>0.0</c:formatCode>
                <c:ptCount val="8"/>
                <c:pt idx="0">
                  <c:v>49.85380329408472</c:v>
                </c:pt>
                <c:pt idx="1">
                  <c:v>52.856545203203936</c:v>
                </c:pt>
                <c:pt idx="2">
                  <c:v>76.532062204098509</c:v>
                </c:pt>
                <c:pt idx="3">
                  <c:v>55.345398030774717</c:v>
                </c:pt>
                <c:pt idx="4">
                  <c:v>54.920770275424843</c:v>
                </c:pt>
                <c:pt idx="5">
                  <c:v>58.40803584689106</c:v>
                </c:pt>
                <c:pt idx="6">
                  <c:v>52.658158802950865</c:v>
                </c:pt>
                <c:pt idx="7">
                  <c:v>61.80978494998439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20-4E09-B983-3B9DCBF73F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55694543"/>
        <c:axId val="1055681231"/>
      </c:barChart>
      <c:catAx>
        <c:axId val="105569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055681231"/>
        <c:crosses val="autoZero"/>
        <c:auto val="1"/>
        <c:lblAlgn val="ctr"/>
        <c:lblOffset val="100"/>
        <c:noMultiLvlLbl val="0"/>
      </c:catAx>
      <c:valAx>
        <c:axId val="1055681231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05569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'PGDP$'!$B$2</c:f>
              <c:strCache>
                <c:ptCount val="1"/>
                <c:pt idx="0">
                  <c:v>2080/81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'PGDP$'!$A$3:$A$10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'PGDP$'!$B$3:$B$10</c:f>
              <c:numCache>
                <c:formatCode>0</c:formatCode>
                <c:ptCount val="8"/>
                <c:pt idx="0">
                  <c:v>1362.0191557884616</c:v>
                </c:pt>
                <c:pt idx="1">
                  <c:v>911.09746930149879</c:v>
                </c:pt>
                <c:pt idx="2">
                  <c:v>2510.391923530231</c:v>
                </c:pt>
                <c:pt idx="3">
                  <c:v>1567.3260453737068</c:v>
                </c:pt>
                <c:pt idx="4">
                  <c:v>1179.6031753359905</c:v>
                </c:pt>
                <c:pt idx="5">
                  <c:v>1084.2289302241102</c:v>
                </c:pt>
                <c:pt idx="6">
                  <c:v>1138.0134664419381</c:v>
                </c:pt>
                <c:pt idx="7">
                  <c:v>1456.3939085729571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B-4A90-B091-7CCC9BB726B7}"/>
            </c:ext>
          </c:extLst>
        </c:ser>
        <c:ser>
          <c:idx val="1"/>
          <c:order val="1"/>
          <c:tx>
            <c:strRef>
              <c:f>'PGDP$'!$C$2</c:f>
              <c:strCache>
                <c:ptCount val="1"/>
                <c:pt idx="0">
                  <c:v>2081/82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'PGDP$'!$A$3:$A$10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'PGDP$'!$C$3:$C$10</c:f>
              <c:numCache>
                <c:formatCode>0</c:formatCode>
                <c:ptCount val="8"/>
                <c:pt idx="0">
                  <c:v>1414.3612905104728</c:v>
                </c:pt>
                <c:pt idx="1">
                  <c:v>946.93786343989757</c:v>
                </c:pt>
                <c:pt idx="2">
                  <c:v>2628.0304044517843</c:v>
                </c:pt>
                <c:pt idx="3">
                  <c:v>1635.955913658293</c:v>
                </c:pt>
                <c:pt idx="4">
                  <c:v>1218.7855849124683</c:v>
                </c:pt>
                <c:pt idx="5">
                  <c:v>1120.9292429503737</c:v>
                </c:pt>
                <c:pt idx="6">
                  <c:v>1181.8407545088417</c:v>
                </c:pt>
                <c:pt idx="7">
                  <c:v>1516.0560736463442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2B-4A90-B091-7CCC9BB726B7}"/>
            </c:ext>
          </c:extLst>
        </c:ser>
        <c:ser>
          <c:idx val="2"/>
          <c:order val="2"/>
          <c:tx>
            <c:strRef>
              <c:f>'PGDP$'!$D$2</c:f>
              <c:strCache>
                <c:ptCount val="1"/>
                <c:pt idx="0">
                  <c:v>2082/83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'PGDP$'!$A$3:$A$10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'PGDP$'!$D$3:$D$10</c:f>
              <c:numCache>
                <c:formatCode>0</c:formatCode>
                <c:ptCount val="8"/>
                <c:pt idx="0">
                  <c:v>1409.662281287571</c:v>
                </c:pt>
                <c:pt idx="1">
                  <c:v>934.25257666095945</c:v>
                </c:pt>
                <c:pt idx="2">
                  <c:v>2644.3757849674153</c:v>
                </c:pt>
                <c:pt idx="3">
                  <c:v>1650.9468444035506</c:v>
                </c:pt>
                <c:pt idx="4">
                  <c:v>1207.6727896990888</c:v>
                </c:pt>
                <c:pt idx="5">
                  <c:v>1108.0501500520975</c:v>
                </c:pt>
                <c:pt idx="6">
                  <c:v>1169.9876969396714</c:v>
                </c:pt>
                <c:pt idx="7">
                  <c:v>1513.1850926194745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2B-4A90-B091-7CCC9BB726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9120512"/>
        <c:axId val="1329127168"/>
      </c:barChart>
      <c:catAx>
        <c:axId val="13291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329127168"/>
        <c:crosses val="autoZero"/>
        <c:auto val="1"/>
        <c:lblAlgn val="ctr"/>
        <c:lblOffset val="100"/>
        <c:noMultiLvlLbl val="0"/>
      </c:catAx>
      <c:valAx>
        <c:axId val="13291271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3291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03322868955107"/>
          <c:y val="3.4777749555499109E-2"/>
          <c:w val="0.56896677131044893"/>
          <c:h val="8.6641736877406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ontasy Himali" panose="04020500000000000000" pitchFamily="8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6651426636188E-2"/>
          <c:y val="3.9060950714494024E-2"/>
          <c:w val="0.91289958513250358"/>
          <c:h val="0.78790547014956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PGDP!$B$2</c:f>
              <c:strCache>
                <c:ptCount val="1"/>
                <c:pt idx="0">
                  <c:v>2080/81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PGDP!$A$3:$A$10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PGDP!$B$3:$B$10</c:f>
              <c:numCache>
                <c:formatCode>0</c:formatCode>
                <c:ptCount val="8"/>
                <c:pt idx="0">
                  <c:v>181196.1378329072</c:v>
                </c:pt>
                <c:pt idx="1">
                  <c:v>121207.79794113808</c:v>
                </c:pt>
                <c:pt idx="2">
                  <c:v>333969.84106826194</c:v>
                </c:pt>
                <c:pt idx="3">
                  <c:v>208509.12774588558</c:v>
                </c:pt>
                <c:pt idx="4">
                  <c:v>156928.43866251141</c:v>
                </c:pt>
                <c:pt idx="5">
                  <c:v>144240.3316050173</c:v>
                </c:pt>
                <c:pt idx="6">
                  <c:v>151395.55419963854</c:v>
                </c:pt>
                <c:pt idx="7">
                  <c:v>193751.27748774324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8-4370-B475-C4AE9A23A8DB}"/>
            </c:ext>
          </c:extLst>
        </c:ser>
        <c:ser>
          <c:idx val="1"/>
          <c:order val="1"/>
          <c:tx>
            <c:strRef>
              <c:f>PGDP!$C$2</c:f>
              <c:strCache>
                <c:ptCount val="1"/>
                <c:pt idx="0">
                  <c:v>2081/82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PGDP!$A$3:$A$10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PGDP!$C$3:$C$10</c:f>
              <c:numCache>
                <c:formatCode>0</c:formatCode>
                <c:ptCount val="8"/>
                <c:pt idx="0">
                  <c:v>192765.13016876532</c:v>
                </c:pt>
                <c:pt idx="1">
                  <c:v>129059.38654602393</c:v>
                </c:pt>
                <c:pt idx="2">
                  <c:v>358177.66393958731</c:v>
                </c:pt>
                <c:pt idx="3">
                  <c:v>222966.54805426969</c:v>
                </c:pt>
                <c:pt idx="4">
                  <c:v>166109.86421911485</c:v>
                </c:pt>
                <c:pt idx="5">
                  <c:v>152772.89676764127</c:v>
                </c:pt>
                <c:pt idx="6">
                  <c:v>161074.60548458906</c:v>
                </c:pt>
                <c:pt idx="7">
                  <c:v>206625.24373394594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F8-4370-B475-C4AE9A23A8DB}"/>
            </c:ext>
          </c:extLst>
        </c:ser>
        <c:ser>
          <c:idx val="2"/>
          <c:order val="2"/>
          <c:tx>
            <c:strRef>
              <c:f>PGDP!$D$2</c:f>
              <c:strCache>
                <c:ptCount val="1"/>
                <c:pt idx="0">
                  <c:v>2082/83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PGDP!$A$3:$A$10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PGDP!$D$3:$D$10</c:f>
              <c:numCache>
                <c:formatCode>0</c:formatCode>
                <c:ptCount val="8"/>
                <c:pt idx="0">
                  <c:v>203035.20904549636</c:v>
                </c:pt>
                <c:pt idx="1">
                  <c:v>134561.42632290206</c:v>
                </c:pt>
                <c:pt idx="2">
                  <c:v>380872.35320314276</c:v>
                </c:pt>
                <c:pt idx="3">
                  <c:v>237787.69009149406</c:v>
                </c:pt>
                <c:pt idx="4">
                  <c:v>173942.4403773853</c:v>
                </c:pt>
                <c:pt idx="5">
                  <c:v>159593.6820010769</c:v>
                </c:pt>
                <c:pt idx="6">
                  <c:v>168514.61501249115</c:v>
                </c:pt>
                <c:pt idx="7">
                  <c:v>217945.71343989085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F8-4370-B475-C4AE9A23A8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9120512"/>
        <c:axId val="1329127168"/>
      </c:barChart>
      <c:catAx>
        <c:axId val="13291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127168"/>
        <c:crosses val="autoZero"/>
        <c:auto val="1"/>
        <c:lblAlgn val="ctr"/>
        <c:lblOffset val="100"/>
        <c:noMultiLvlLbl val="0"/>
      </c:catAx>
      <c:valAx>
        <c:axId val="13291271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3291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06968080602825"/>
          <c:y val="4.9294046577511068E-2"/>
          <c:w val="0.56654212175091012"/>
          <c:h val="8.6641736877406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ontasy Himali" panose="04020500000000000000" pitchFamily="8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A2C273FD-3A49-4EAB-BC01-4A98D4ADBADD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28440" cy="351736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E541F460-1E8B-4F35-9EF1-E47057AA31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47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A5B8B519-0A59-49A0-B7FA-A2AFB92F121D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704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5BC9E3FA-9E49-4487-A9C4-DBA600345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273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09813" y="525463"/>
            <a:ext cx="4672012" cy="2627312"/>
          </a:xfrm>
        </p:spPr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4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2259A514-9A28-4BA8-A253-631283311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7425" y="522288"/>
            <a:ext cx="4576763" cy="2574925"/>
          </a:xfrm>
          <a:ln cap="flat"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C0EE12F-C210-4816-95E6-B79C4AE02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9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704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3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704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0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" y="-228600"/>
            <a:ext cx="12192000" cy="1524000"/>
          </a:xfrm>
          <a:solidFill>
            <a:srgbClr val="C00000"/>
          </a:solidFill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667" y="2362200"/>
            <a:ext cx="8534400" cy="990600"/>
          </a:xfrm>
          <a:noFill/>
          <a:ln w="19050"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743200" cy="24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थप जानकारीका लागिः https://nsonepal.gov.np/category/1065/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55200" y="6477000"/>
            <a:ext cx="1625600" cy="280988"/>
          </a:xfrm>
          <a:prstGeom prst="rect">
            <a:avLst/>
          </a:prstGeom>
        </p:spPr>
        <p:txBody>
          <a:bodyPr/>
          <a:lstStyle>
            <a:lvl1pPr>
              <a:defRPr>
                <a:cs typeface="Kalimati" panose="00000400000000000000" pitchFamily="2"/>
              </a:defRPr>
            </a:lvl1pPr>
          </a:lstStyle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B94CA-870D-4566-BA47-62FE1A58BFB7}"/>
              </a:ext>
            </a:extLst>
          </p:cNvPr>
          <p:cNvCxnSpPr/>
          <p:nvPr userDrawn="1"/>
        </p:nvCxnSpPr>
        <p:spPr>
          <a:xfrm>
            <a:off x="406400" y="12954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3C85AE-BB47-4D15-BCF8-F3B65DA8D737}"/>
              </a:ext>
            </a:extLst>
          </p:cNvPr>
          <p:cNvCxnSpPr/>
          <p:nvPr userDrawn="1"/>
        </p:nvCxnSpPr>
        <p:spPr>
          <a:xfrm>
            <a:off x="406400" y="64008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944562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4808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03" y="6629400"/>
            <a:ext cx="2641600" cy="18689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थप जानकारीका लागिः https://nsonepal.gov.np/category/1065/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7407" y="6578096"/>
            <a:ext cx="1625600" cy="20736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Fontasy Himali" panose="04020500000000000000"/>
                <a:cs typeface="Kalimati" panose="00000400000000000000" pitchFamily="2"/>
              </a:defRPr>
            </a:lvl1pPr>
          </a:lstStyle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9DFDC3-8CF9-414D-862C-929E3C3FA97B}"/>
              </a:ext>
            </a:extLst>
          </p:cNvPr>
          <p:cNvCxnSpPr/>
          <p:nvPr userDrawn="1"/>
        </p:nvCxnSpPr>
        <p:spPr>
          <a:xfrm>
            <a:off x="203200" y="12192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21186-C1E4-4473-B501-B3A2F99FEB4B}"/>
              </a:ext>
            </a:extLst>
          </p:cNvPr>
          <p:cNvCxnSpPr/>
          <p:nvPr userDrawn="1"/>
        </p:nvCxnSpPr>
        <p:spPr>
          <a:xfrm>
            <a:off x="203200" y="62484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C2021-9C94-4B66-82A3-B29B2EF39B14}"/>
              </a:ext>
            </a:extLst>
          </p:cNvPr>
          <p:cNvGrpSpPr/>
          <p:nvPr userDrawn="1"/>
        </p:nvGrpSpPr>
        <p:grpSpPr>
          <a:xfrm>
            <a:off x="0" y="76200"/>
            <a:ext cx="12192000" cy="914400"/>
            <a:chOff x="0" y="76200"/>
            <a:chExt cx="9144000" cy="914400"/>
          </a:xfrm>
        </p:grpSpPr>
        <p:pic>
          <p:nvPicPr>
            <p:cNvPr id="13" name="Picture 11" descr="flag">
              <a:extLst>
                <a:ext uri="{FF2B5EF4-FFF2-40B4-BE49-F238E27FC236}">
                  <a16:creationId xmlns:a16="http://schemas.microsoft.com/office/drawing/2014/main" id="{E580A8EC-D794-4129-A802-94746D22C762}"/>
                </a:ext>
              </a:extLst>
            </p:cNvPr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8429069" y="76200"/>
              <a:ext cx="714931" cy="785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48F66-1F21-4375-8F87-2358DE8EB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76200"/>
              <a:ext cx="894934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B7148A-34A4-EDDE-1FE0-A6A2CF7A84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1" y="6268666"/>
            <a:ext cx="914400" cy="5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19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944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424" y="1371600"/>
            <a:ext cx="9832976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telto: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54382-3BD8-96CF-EEB3-E750F68C7A1F}"/>
              </a:ext>
            </a:extLst>
          </p:cNvPr>
          <p:cNvSpPr txBox="1"/>
          <p:nvPr/>
        </p:nvSpPr>
        <p:spPr>
          <a:xfrm>
            <a:off x="2924175" y="1928842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/>
          </a:p>
          <a:p>
            <a:pPr algn="ctr"/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199" y="242804"/>
            <a:ext cx="8229600" cy="944562"/>
          </a:xfrm>
          <a:noFill/>
        </p:spPr>
        <p:txBody>
          <a:bodyPr>
            <a:noAutofit/>
          </a:bodyPr>
          <a:lstStyle/>
          <a:p>
            <a:pPr algn="ctr"/>
            <a:r>
              <a:rPr lang="ne-NP" sz="4400" b="1" dirty="0">
                <a:solidFill>
                  <a:srgbClr val="0070C0"/>
                </a:solidFill>
                <a:latin typeface="+mn-lt"/>
                <a:ea typeface="+mn-ea"/>
                <a:cs typeface="Kalimati" panose="00000400000000000000" pitchFamily="2"/>
              </a:rPr>
              <a:t>प्रादेशिक कुल गार्हस्थ्य उत्पादन</a:t>
            </a:r>
            <a:endParaRPr lang="en-US" sz="4400" b="1" dirty="0">
              <a:solidFill>
                <a:srgbClr val="0070C0"/>
              </a:solidFill>
              <a:latin typeface="+mn-lt"/>
              <a:ea typeface="+mn-ea"/>
              <a:cs typeface="Kalimati" panose="00000400000000000000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351F5-BA0D-4A11-8D8F-D6D56E30A06F}"/>
              </a:ext>
            </a:extLst>
          </p:cNvPr>
          <p:cNvSpPr txBox="1"/>
          <p:nvPr/>
        </p:nvSpPr>
        <p:spPr>
          <a:xfrm>
            <a:off x="3986890" y="2716485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dirty="0" smtClean="0">
                <a:solidFill>
                  <a:srgbClr val="0070C0"/>
                </a:solidFill>
                <a:cs typeface="Kalimati" panose="00000400000000000000" pitchFamily="2"/>
              </a:rPr>
              <a:t>२०८२ </a:t>
            </a:r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जेष्ठ ६ </a:t>
            </a:r>
            <a:endParaRPr lang="en-US" sz="2400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90203" y="3721075"/>
            <a:ext cx="4218216" cy="2491823"/>
            <a:chOff x="7960751" y="3792089"/>
            <a:chExt cx="4218216" cy="2491823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6C0D14C0-5767-64DC-00FB-14EED2279234}"/>
                </a:ext>
              </a:extLst>
            </p:cNvPr>
            <p:cNvSpPr/>
            <p:nvPr/>
          </p:nvSpPr>
          <p:spPr>
            <a:xfrm>
              <a:off x="7960751" y="4990371"/>
              <a:ext cx="4218216" cy="12935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नेपाल सरकार</a:t>
              </a:r>
            </a:p>
            <a:p>
              <a:pPr algn="ctr"/>
              <a:r>
                <a:rPr lang="ne-NP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प्रधानमन्त्री तथा मन्त्रिपरिषद्को कार्यालय</a:t>
              </a:r>
            </a:p>
            <a:p>
              <a:pPr algn="ctr"/>
              <a:r>
                <a:rPr lang="ne-NP" sz="2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राष्ट्रिय तथ्याङ्क </a:t>
              </a:r>
              <a:r>
                <a:rPr lang="ne-NP" sz="2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कार्यालय</a:t>
              </a:r>
              <a:endParaRPr lang="ne-NP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limati" panose="00000400000000000000" pitchFamily="2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61A292-F119-A7CA-3995-0A8CC1C4B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7530" y="3792089"/>
              <a:ext cx="1138027" cy="951577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FBE9F28-DF3C-4A40-8923-90C2BDE4DF31}"/>
              </a:ext>
            </a:extLst>
          </p:cNvPr>
          <p:cNvSpPr txBox="1">
            <a:spLocks/>
          </p:cNvSpPr>
          <p:nvPr/>
        </p:nvSpPr>
        <p:spPr>
          <a:xfrm>
            <a:off x="1676396" y="1098709"/>
            <a:ext cx="88392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  <a:t>प्रादेशिक लेखा </a:t>
            </a:r>
            <a:r>
              <a:rPr lang="ne-IN" b="1" dirty="0">
                <a:solidFill>
                  <a:schemeClr val="tx1"/>
                </a:solidFill>
                <a:cs typeface="Kalimati" panose="00000400000000000000" pitchFamily="2"/>
              </a:rPr>
              <a:t>अनुमान सार्वजनिक कार्यक्रम</a:t>
            </a:r>
            <a: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  <a:t/>
            </a:r>
            <a:b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</a:br>
            <a:r>
              <a:rPr lang="ne-NP" sz="1800" b="1" dirty="0">
                <a:solidFill>
                  <a:schemeClr val="tx1"/>
                </a:solidFill>
                <a:cs typeface="Kalimati" panose="00000400000000000000" pitchFamily="2"/>
              </a:rPr>
              <a:t/>
            </a:r>
            <a:br>
              <a:rPr lang="ne-NP" sz="1800" b="1" dirty="0">
                <a:solidFill>
                  <a:schemeClr val="tx1"/>
                </a:solidFill>
                <a:cs typeface="Kalimati" panose="00000400000000000000" pitchFamily="2"/>
              </a:rPr>
            </a:b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आर्थिक वर्षः </a:t>
            </a:r>
            <a:r>
              <a:rPr lang="ne-IN" sz="2800" b="1" dirty="0">
                <a:solidFill>
                  <a:srgbClr val="0070C0"/>
                </a:solidFill>
                <a:cs typeface="Kalimati" panose="00000400000000000000" pitchFamily="2"/>
              </a:rPr>
              <a:t>२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०</a:t>
            </a:r>
            <a:r>
              <a:rPr lang="hi-IN" sz="2800" b="1" dirty="0">
                <a:solidFill>
                  <a:srgbClr val="0070C0"/>
                </a:solidFill>
                <a:cs typeface="Kalimati" panose="00000400000000000000" pitchFamily="2"/>
              </a:rPr>
              <a:t>८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२</a:t>
            </a:r>
            <a:r>
              <a:rPr lang="en-US" sz="2800" b="1" dirty="0">
                <a:solidFill>
                  <a:srgbClr val="0070C0"/>
                </a:solidFill>
                <a:cs typeface="Kalimati" panose="00000400000000000000" pitchFamily="2"/>
              </a:rPr>
              <a:t>/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८३</a:t>
            </a:r>
            <a:endParaRPr lang="en-US" sz="2800" dirty="0">
              <a:solidFill>
                <a:schemeClr val="tx1"/>
              </a:solidFill>
              <a:cs typeface="Kalimati" panose="00000400000000000000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A0162-5919-42D7-9F49-7BBEB831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</a:t>
            </a:fld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5181600" cy="384662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3375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प्रादेशिक लेखाः</a:t>
            </a:r>
            <a:r>
              <a:rPr lang="en-US" sz="3200" b="1" dirty="0">
                <a:cs typeface="Kalimati" panose="00000400000000000000" pitchFamily="2"/>
              </a:rPr>
              <a:t> </a:t>
            </a:r>
            <a:r>
              <a:rPr lang="ne-NP" sz="3200" b="1" dirty="0">
                <a:cs typeface="Kalimati" panose="00000400000000000000" pitchFamily="2"/>
              </a:rPr>
              <a:t>अवधारणा र </a:t>
            </a:r>
            <a:r>
              <a:rPr lang="hi-IN" sz="3200" b="1" dirty="0">
                <a:cs typeface="Kalimati" panose="00000400000000000000" pitchFamily="2"/>
              </a:rPr>
              <a:t>महत्व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98" y="1371600"/>
            <a:ext cx="12043698" cy="47244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hi-IN" altLang="en-US" sz="2800" dirty="0">
                <a:latin typeface="Siddhi" panose="040B0500000000000000" pitchFamily="82" charset="0"/>
                <a:cs typeface="Kalimati" panose="00000400000000000000" pitchFamily="2"/>
              </a:rPr>
              <a:t>प्रदेशमा भएका आर्थिक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गतिविधि</a:t>
            </a:r>
            <a:r>
              <a:rPr lang="hi-IN" altLang="en-US" sz="2800" dirty="0">
                <a:latin typeface="Siddhi" panose="040B0500000000000000" pitchFamily="82" charset="0"/>
                <a:cs typeface="Kalimati" panose="00000400000000000000" pitchFamily="2"/>
              </a:rPr>
              <a:t>को मापन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altLang="en-US" sz="2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प्रादेशिक आर्थिक विश्लेषण, तुलनात्मक अध्ययन, अर्थतन्त्रको अवस्था अनुगमन गर्न,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प्रादेशिक नीति निर्माण, योजना तर्जुमा, बजेट अनुमान, अनुगमन तथा मूल्याङ्कन गर्न,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अध्ययन अनुसन्धानमा उपयोगी सूचक उपलब्ध हुने।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2DE153A-4635-03F3-A431-0D967D21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10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1E75A5B-F951-25A0-D3E2-21D71E40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302" y="6400800"/>
            <a:ext cx="5642898" cy="304800"/>
          </a:xfrm>
        </p:spPr>
        <p:txBody>
          <a:bodyPr/>
          <a:lstStyle/>
          <a:p>
            <a:r>
              <a:rPr lang="en-US" sz="1600"/>
              <a:t>थप जानकारीका लागिः https://nsonepal.gov.np/category/1065/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7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अनुमान </a:t>
            </a:r>
            <a:r>
              <a:rPr lang="" altLang="en-US" sz="3200" b="1" dirty="0">
                <a:cs typeface="Kalimati" panose="00000400000000000000" pitchFamily="2"/>
              </a:rPr>
              <a:t>विधि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3" y="1295400"/>
            <a:ext cx="12119897" cy="4953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र राष्ट्रिय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कुल गार्हस्थ्य उत्पादन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अनुमानको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तयार गर्ने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सैद्धान्तिक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आधार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एउटै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हुने,</a:t>
            </a:r>
          </a:p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र राष्ट्रिय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कुल गार्हस्थ्य उत्पादन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अनुमानको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क्षेत्र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तथा विधि उस्तै वा फरक हुन सक्ने, </a:t>
            </a:r>
          </a:p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प्रदेशस्तरीय  कुल  गार्हस्थ्य  उत्पादन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का</a:t>
            </a:r>
            <a:r>
              <a:rPr lang="en-US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विधि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ह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रूः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Top-down approach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Bottom-up approach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approach</a:t>
            </a: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342900" lvl="1" indent="0">
              <a:buNone/>
            </a:pP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हाल प्रकाशित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अनुमान गर्न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based top-down approach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प्रयोग गरिएको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स्थिरमूल्यका अनुमानहरू आधार वर्ष २०६७/६८ को मूल्यमा आधारित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रहेका छन्।</a:t>
            </a:r>
            <a:endParaRPr lang="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634C77A-625D-56C8-B4FC-149E7F58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11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3DDDC76-3A7B-E0FC-3C2B-FFF66C98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43" y="6370638"/>
            <a:ext cx="62524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9479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8321EC-9AB2-18F5-E485-FF80580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228600"/>
            <a:ext cx="100584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तथ्याङ्कका स्रोत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46014"/>
            <a:ext cx="11904407" cy="482618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नेपाल सरकार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,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 प्रदेश सरकार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 र स्थानीय सरकारका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प्रशासनिक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अभिलेख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तथा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वित्तीय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प्रतिवेदन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ne-NP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नेपाल राष्ट्र बैंकबाट प्रकासित प्रतिवेदन,</a:t>
            </a:r>
          </a:p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गैर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सरकारी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संस्था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का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प्रशासनिक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अभिलेख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तथा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वित्तीय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प्रतिवेदन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राष्ट्रिय तथ्याङ्क कार्यालय र तथ्याङ्क समन्वय कार्यालयवाट गरिएका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वार्षिक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तथा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त्रैमासिक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सर्वे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क्षण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गणना तथा सर्वेक्षण </a:t>
            </a:r>
            <a:r>
              <a:rPr lang="en-US" altLang="en-US" sz="2400" dirty="0">
                <a:latin typeface="Siddhi" panose="040B0500000000000000" pitchFamily="82" charset="0"/>
                <a:cs typeface="Kalimati" panose="00000400000000000000" pitchFamily="2"/>
              </a:rPr>
              <a:t>(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राष्ट्रिय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जनगणना , आर्थिक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गणना, नेपाल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जीवनस्तर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सर्वे</a:t>
            </a:r>
            <a:r>
              <a:rPr lang="" sz="2400" dirty="0">
                <a:latin typeface="Siddhi" panose="040B0500000000000000" pitchFamily="82" charset="0"/>
                <a:cs typeface="Kalimati" panose="00000400000000000000" pitchFamily="2"/>
              </a:rPr>
              <a:t>क्षण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आदि।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)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18AA852-6E55-ED5E-6D25-88846E9F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12</a:t>
            </a:fld>
            <a:endParaRPr lang="en-US" sz="1400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02071FD-0FE6-69FC-DFC1-D52F8AE0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28792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7506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519098" cy="4960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7F31CD-CF37-91FD-FE08-CF92D8B5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2108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प्र</a:t>
            </a:r>
            <a:r>
              <a:rPr lang="ne-NP" altLang="en-US" sz="3200" b="1" dirty="0">
                <a:cs typeface="Kalimati" panose="00000400000000000000" pitchFamily="2"/>
              </a:rPr>
              <a:t>ादेशिक </a:t>
            </a:r>
            <a:r>
              <a:rPr lang="" altLang="en-US" sz="3200" b="1" dirty="0">
                <a:cs typeface="Kalimati" panose="00000400000000000000" pitchFamily="2"/>
              </a:rPr>
              <a:t>कुल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उत्पादनको</a:t>
            </a:r>
            <a:r>
              <a:rPr lang="ne-NP" altLang="en-US" sz="3200" b="1" dirty="0">
                <a:cs typeface="Kalimati" panose="00000400000000000000" pitchFamily="2"/>
              </a:rPr>
              <a:t> वार्षिक वृ</a:t>
            </a:r>
            <a:r>
              <a:rPr lang="" altLang="en-US" sz="3200" b="1" dirty="0">
                <a:cs typeface="Kalimati" panose="00000400000000000000" pitchFamily="2"/>
              </a:rPr>
              <a:t>द्धिदर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en-US" altLang="en-US" sz="3200" b="1" dirty="0">
                <a:cs typeface="Kalimati" panose="00000400000000000000" pitchFamily="2"/>
              </a:rPr>
              <a:t/>
            </a:r>
            <a:br>
              <a:rPr lang="en-US" altLang="en-US" sz="3200" b="1" dirty="0">
                <a:cs typeface="Kalimati" panose="00000400000000000000" pitchFamily="2"/>
              </a:rPr>
            </a:br>
            <a:r>
              <a:rPr lang="ne-NP" altLang="en-US" sz="3200" b="1" dirty="0">
                <a:cs typeface="Kalimati" panose="00000400000000000000" pitchFamily="2"/>
              </a:rPr>
              <a:t>(</a:t>
            </a:r>
            <a:r>
              <a:rPr lang="ne-NP" sz="3200" b="1" dirty="0">
                <a:cs typeface="Kalimati" panose="00000400000000000000" pitchFamily="2"/>
              </a:rPr>
              <a:t>उपभोक्ता मुल्यमा)</a:t>
            </a: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4C0D5-2E69-4752-B65A-50A8C17321AA}"/>
              </a:ext>
            </a:extLst>
          </p:cNvPr>
          <p:cNvSpPr txBox="1"/>
          <p:nvPr/>
        </p:nvSpPr>
        <p:spPr>
          <a:xfrm rot="10800000" flipV="1">
            <a:off x="9114618" y="2013466"/>
            <a:ext cx="2924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आर्थिक वर्ष २०८२</a:t>
            </a:r>
            <a:r>
              <a:rPr lang="en-US" sz="2400" dirty="0" smtClean="0">
                <a:solidFill>
                  <a:srgbClr val="00B0F0"/>
                </a:solidFill>
                <a:cs typeface="Kalimati" panose="00000400000000000000" pitchFamily="2"/>
              </a:rPr>
              <a:t>/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८३ मा कुल ग्रार्हस्थ्य उत्पादनको वार्षिक 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वृद्धिदर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सबैभन्दा धेरै</a:t>
            </a:r>
            <a:r>
              <a:rPr lang="en-US" sz="2400" dirty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बागमती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प्रदेशमा र</a:t>
            </a:r>
            <a:r>
              <a:rPr lang="ne-NP" sz="2400" dirty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सबैभन्दा थोरै 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मधेश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प्रदेशमा</a:t>
            </a:r>
            <a:endParaRPr lang="en-US" sz="2400" dirty="0">
              <a:solidFill>
                <a:srgbClr val="00B0F0"/>
              </a:solidFill>
              <a:cs typeface="Kalimati" panose="00000400000000000000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54AA8-8EB8-479F-7A5B-90E1B6D0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13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CB196F6-B78A-4C62-D1C5-C1A9F6E6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 smtClean="0"/>
              <a:t>थप</a:t>
            </a:r>
            <a:r>
              <a:rPr lang="en-US" sz="1600" dirty="0" smtClean="0"/>
              <a:t> </a:t>
            </a:r>
            <a:r>
              <a:rPr lang="en-US" sz="1600" dirty="0" err="1" smtClean="0"/>
              <a:t>जानकारीका</a:t>
            </a:r>
            <a:r>
              <a:rPr lang="en-US" sz="1600" dirty="0" smtClean="0"/>
              <a:t> </a:t>
            </a:r>
            <a:r>
              <a:rPr lang="en-US" sz="1600" dirty="0" err="1" smtClean="0"/>
              <a:t>लागिः</a:t>
            </a:r>
            <a:r>
              <a:rPr lang="en-US" sz="1600" dirty="0" smtClean="0"/>
              <a:t> https://nsonepal.gov.np/category/1065/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4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24176-AD34-A656-D66F-75565DFDC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54A8-F41D-427E-9207-F7C0ADB3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76200"/>
            <a:ext cx="11980607" cy="857250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sz="2800" b="1" dirty="0">
                <a:cs typeface="Kalimati" panose="00000400000000000000" pitchFamily="2"/>
              </a:rPr>
              <a:t>प्रादेशिक कुल गार्हस्थ्य उत्पदन वार्षिक </a:t>
            </a:r>
            <a:r>
              <a:rPr lang="hi-IN" sz="2800" b="1" dirty="0">
                <a:cs typeface="Kalimati" panose="00000400000000000000" pitchFamily="2"/>
              </a:rPr>
              <a:t>वृद्धि</a:t>
            </a:r>
            <a:r>
              <a:rPr lang="ne-NP" sz="2800" b="1" dirty="0">
                <a:cs typeface="Kalimati" panose="00000400000000000000" pitchFamily="2"/>
              </a:rPr>
              <a:t>दर</a:t>
            </a:r>
            <a:r>
              <a:rPr lang="en-US" sz="2800" b="1" dirty="0">
                <a:cs typeface="Kalimati" panose="00000400000000000000" pitchFamily="2"/>
              </a:rPr>
              <a:t> </a:t>
            </a:r>
            <a:r>
              <a:rPr lang="ne-NP" sz="2800" b="1" dirty="0">
                <a:cs typeface="Kalimati" panose="00000400000000000000" pitchFamily="2"/>
              </a:rPr>
              <a:t>(उपभोक्ता मुल्यमा)</a:t>
            </a:r>
            <a:endParaRPr lang="en-US" sz="2800" b="1" dirty="0">
              <a:cs typeface="Kalimati" panose="00000400000000000000" pitchFamily="2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F346EF2-5637-12C9-10D1-6A1D25A4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14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8C1B989-3341-A86C-718E-88D70F9F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256469-8152-45A2-6D64-1E568EA1B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073772"/>
              </p:ext>
            </p:extLst>
          </p:nvPr>
        </p:nvGraphicFramePr>
        <p:xfrm>
          <a:off x="152399" y="1219200"/>
          <a:ext cx="9525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524C0D5-2E69-4752-B65A-50A8C17321AA}"/>
              </a:ext>
            </a:extLst>
          </p:cNvPr>
          <p:cNvSpPr txBox="1"/>
          <p:nvPr/>
        </p:nvSpPr>
        <p:spPr>
          <a:xfrm rot="10800000" flipV="1">
            <a:off x="9677399" y="1951911"/>
            <a:ext cx="2292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000" dirty="0" smtClean="0">
                <a:solidFill>
                  <a:srgbClr val="00B0F0"/>
                </a:solidFill>
                <a:cs typeface="Kalimati" panose="00000400000000000000" pitchFamily="2"/>
              </a:rPr>
              <a:t>आर्थिक वर्ष २०८२</a:t>
            </a:r>
            <a:r>
              <a:rPr lang="en-US" sz="2000" dirty="0" smtClean="0">
                <a:solidFill>
                  <a:srgbClr val="00B0F0"/>
                </a:solidFill>
                <a:cs typeface="Kalimati" panose="00000400000000000000" pitchFamily="2"/>
              </a:rPr>
              <a:t>/</a:t>
            </a:r>
            <a:r>
              <a:rPr lang="ne-NP" sz="2000" dirty="0" smtClean="0">
                <a:solidFill>
                  <a:srgbClr val="00B0F0"/>
                </a:solidFill>
                <a:cs typeface="Kalimati" panose="00000400000000000000" pitchFamily="2"/>
              </a:rPr>
              <a:t>८३ </a:t>
            </a:r>
            <a:r>
              <a:rPr lang="ne-NP" sz="2000" dirty="0">
                <a:solidFill>
                  <a:srgbClr val="00B0F0"/>
                </a:solidFill>
                <a:cs typeface="Kalimati" panose="00000400000000000000" pitchFamily="2"/>
              </a:rPr>
              <a:t>मा बागमती र </a:t>
            </a:r>
            <a:r>
              <a:rPr lang="ne-NP" sz="2000" dirty="0" smtClean="0">
                <a:solidFill>
                  <a:srgbClr val="00B0F0"/>
                </a:solidFill>
                <a:cs typeface="Kalimati" panose="00000400000000000000" pitchFamily="2"/>
              </a:rPr>
              <a:t>गण्डकीको </a:t>
            </a:r>
            <a:r>
              <a:rPr lang="ne-NP" sz="2000" dirty="0">
                <a:solidFill>
                  <a:srgbClr val="00B0F0"/>
                </a:solidFill>
                <a:cs typeface="Kalimati" panose="00000400000000000000" pitchFamily="2"/>
              </a:rPr>
              <a:t>कुल </a:t>
            </a:r>
            <a:r>
              <a:rPr lang="ne-NP" sz="2000" dirty="0" smtClean="0">
                <a:solidFill>
                  <a:srgbClr val="00B0F0"/>
                </a:solidFill>
                <a:cs typeface="Kalimati" panose="00000400000000000000" pitchFamily="2"/>
              </a:rPr>
              <a:t>ग्रार्हस्थ्य उत्पादनको वार्षिक </a:t>
            </a:r>
            <a:r>
              <a:rPr lang="hi-IN" sz="2000" dirty="0" smtClean="0">
                <a:solidFill>
                  <a:srgbClr val="00B0F0"/>
                </a:solidFill>
                <a:cs typeface="Kalimati" panose="00000400000000000000" pitchFamily="2"/>
              </a:rPr>
              <a:t>वृद्धिदर</a:t>
            </a:r>
            <a:r>
              <a:rPr lang="ne-NP" sz="2000" dirty="0" smtClean="0">
                <a:solidFill>
                  <a:srgbClr val="00B0F0"/>
                </a:solidFill>
                <a:cs typeface="Kalimati" panose="00000400000000000000" pitchFamily="2"/>
              </a:rPr>
              <a:t> राष्ट्रिय वार्षिक </a:t>
            </a:r>
            <a:r>
              <a:rPr lang="hi-IN" sz="2000" dirty="0">
                <a:solidFill>
                  <a:srgbClr val="00B0F0"/>
                </a:solidFill>
                <a:cs typeface="Kalimati" panose="00000400000000000000" pitchFamily="2"/>
              </a:rPr>
              <a:t>वृद्धिदर</a:t>
            </a:r>
            <a:r>
              <a:rPr lang="ne-NP" sz="2000" dirty="0">
                <a:solidFill>
                  <a:srgbClr val="00B0F0"/>
                </a:solidFill>
                <a:cs typeface="Kalimati" panose="00000400000000000000" pitchFamily="2"/>
              </a:rPr>
              <a:t> भन्दा बढी </a:t>
            </a:r>
            <a:r>
              <a:rPr lang="hi-IN" sz="2000" dirty="0">
                <a:solidFill>
                  <a:srgbClr val="00B0F0"/>
                </a:solidFill>
                <a:cs typeface="Kalimati" panose="00000400000000000000" pitchFamily="2"/>
              </a:rPr>
              <a:t>र</a:t>
            </a:r>
            <a:r>
              <a:rPr lang="ne-NP" sz="2000" dirty="0">
                <a:solidFill>
                  <a:srgbClr val="00B0F0"/>
                </a:solidFill>
                <a:cs typeface="Kalimati" panose="00000400000000000000" pitchFamily="2"/>
              </a:rPr>
              <a:t> बाँकी प्रदेशमा कम </a:t>
            </a:r>
            <a:r>
              <a:rPr lang="ne-NP" sz="2000" dirty="0" smtClean="0">
                <a:solidFill>
                  <a:srgbClr val="00B0F0"/>
                </a:solidFill>
                <a:cs typeface="Kalimati" panose="00000400000000000000" pitchFamily="2"/>
              </a:rPr>
              <a:t>रहेको।</a:t>
            </a:r>
            <a:endParaRPr lang="en-US" sz="2000" dirty="0">
              <a:solidFill>
                <a:srgbClr val="00B0F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228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115300" cy="8227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altLang="en-US" sz="3200" b="1" dirty="0">
                <a:cs typeface="Kalimati" panose="00000400000000000000" pitchFamily="2"/>
              </a:rPr>
              <a:t>प्र</a:t>
            </a:r>
            <a:r>
              <a:rPr lang="ne-NP" altLang="en-US" sz="3200" b="1" dirty="0">
                <a:cs typeface="Kalimati" panose="00000400000000000000" pitchFamily="2"/>
              </a:rPr>
              <a:t>ादेशिक </a:t>
            </a:r>
            <a:r>
              <a:rPr lang="" altLang="en-US" sz="3200" b="1" dirty="0">
                <a:cs typeface="Kalimati" panose="00000400000000000000" pitchFamily="2"/>
              </a:rPr>
              <a:t>कुल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उत्पादन</a:t>
            </a:r>
            <a:r>
              <a:rPr lang="hi-IN" altLang="en-US" sz="3200" b="1" dirty="0">
                <a:cs typeface="Kalimati" panose="00000400000000000000" pitchFamily="2"/>
              </a:rPr>
              <a:t> </a:t>
            </a:r>
            <a:r>
              <a:rPr lang="ne-NP" sz="3200" b="1" dirty="0">
                <a:cs typeface="Kalimati" panose="00000400000000000000" pitchFamily="2"/>
              </a:rPr>
              <a:t>(रु. ख</a:t>
            </a:r>
            <a:r>
              <a:rPr lang="hi-IN" sz="3200" b="1" dirty="0">
                <a:cs typeface="Kalimati" panose="00000400000000000000" pitchFamily="2"/>
              </a:rPr>
              <a:t>र्ब</a:t>
            </a:r>
            <a:r>
              <a:rPr lang="ne-NP" sz="3200" b="1" dirty="0">
                <a:cs typeface="Kalimati" panose="00000400000000000000" pitchFamily="2"/>
              </a:rPr>
              <a:t>मा)</a:t>
            </a:r>
            <a:r>
              <a:rPr lang="" altLang="en-US" sz="3200" b="1" dirty="0">
                <a:cs typeface="Kalimati" panose="00000400000000000000" pitchFamily="2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72FD86-E99C-4C7D-A706-046FA5B842FF}"/>
              </a:ext>
            </a:extLst>
          </p:cNvPr>
          <p:cNvSpPr/>
          <p:nvPr/>
        </p:nvSpPr>
        <p:spPr>
          <a:xfrm>
            <a:off x="9144000" y="112291"/>
            <a:ext cx="1981200" cy="902939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b="1" dirty="0">
                <a:solidFill>
                  <a:srgbClr val="FF0000"/>
                </a:solidFill>
                <a:cs typeface="Kalimati" panose="00000400000000000000" pitchFamily="2"/>
              </a:rPr>
              <a:t>अर्थतन्त्रको आकार</a:t>
            </a:r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3E4997D-A93A-B3E4-042E-A191D897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15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5EF5FF6-B270-5586-052E-08721263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 smtClean="0"/>
              <a:t>थप</a:t>
            </a:r>
            <a:r>
              <a:rPr lang="en-US" sz="1600" dirty="0" smtClean="0"/>
              <a:t> </a:t>
            </a:r>
            <a:r>
              <a:rPr lang="en-US" sz="1600" dirty="0" err="1" smtClean="0"/>
              <a:t>जानकारीका</a:t>
            </a:r>
            <a:r>
              <a:rPr lang="en-US" sz="1600" dirty="0" smtClean="0"/>
              <a:t> </a:t>
            </a:r>
            <a:r>
              <a:rPr lang="en-US" sz="1600" dirty="0" err="1" smtClean="0"/>
              <a:t>लागिः</a:t>
            </a:r>
            <a:r>
              <a:rPr lang="en-US" sz="1600" dirty="0" smtClean="0"/>
              <a:t> https://nsonepal.gov.np/category/1065/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8110"/>
            <a:ext cx="8153400" cy="5172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24C0D5-2E69-4752-B65A-50A8C17321AA}"/>
              </a:ext>
            </a:extLst>
          </p:cNvPr>
          <p:cNvSpPr txBox="1"/>
          <p:nvPr/>
        </p:nvSpPr>
        <p:spPr>
          <a:xfrm rot="10800000" flipV="1">
            <a:off x="9114618" y="2198132"/>
            <a:ext cx="2924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आर्थिक वर्ष २०८२</a:t>
            </a:r>
            <a:r>
              <a:rPr lang="en-US" sz="2400" dirty="0" smtClean="0">
                <a:solidFill>
                  <a:srgbClr val="00B0F0"/>
                </a:solidFill>
                <a:cs typeface="Kalimati" panose="00000400000000000000" pitchFamily="2"/>
              </a:rPr>
              <a:t>/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८३ मा कुल ग्रार्हस्थ्य उत्पादन 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सबैभन्दा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धेरै</a:t>
            </a:r>
            <a:r>
              <a:rPr lang="en-US" sz="2400" dirty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बागमती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प्रदेशमा र</a:t>
            </a:r>
            <a:r>
              <a:rPr lang="ne-NP" sz="2400" dirty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सबैभन्दा थोरै 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कर्णाली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प्रदेशमा</a:t>
            </a:r>
            <a:endParaRPr lang="en-US" sz="2400" dirty="0">
              <a:solidFill>
                <a:srgbClr val="00B0F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371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115300" cy="8227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altLang="en-US" sz="3200" b="1" dirty="0">
                <a:cs typeface="Kalimati" panose="00000400000000000000" pitchFamily="2"/>
              </a:rPr>
              <a:t>प्र</a:t>
            </a:r>
            <a:r>
              <a:rPr lang="ne-NP" altLang="en-US" sz="3200" b="1" dirty="0">
                <a:cs typeface="Kalimati" panose="00000400000000000000" pitchFamily="2"/>
              </a:rPr>
              <a:t>ादेशिक </a:t>
            </a:r>
            <a:r>
              <a:rPr lang="" altLang="en-US" sz="3200" b="1" dirty="0">
                <a:cs typeface="Kalimati" panose="00000400000000000000" pitchFamily="2"/>
              </a:rPr>
              <a:t>कुल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उत्पादन</a:t>
            </a:r>
            <a:r>
              <a:rPr lang="hi-IN" altLang="en-US" sz="3200" b="1" dirty="0">
                <a:cs typeface="Kalimati" panose="00000400000000000000" pitchFamily="2"/>
              </a:rPr>
              <a:t> </a:t>
            </a:r>
            <a:r>
              <a:rPr lang="ne-NP" sz="3200" b="1" dirty="0">
                <a:cs typeface="Kalimati" panose="00000400000000000000" pitchFamily="2"/>
              </a:rPr>
              <a:t>(रु. ख</a:t>
            </a:r>
            <a:r>
              <a:rPr lang="hi-IN" sz="3200" b="1" dirty="0">
                <a:cs typeface="Kalimati" panose="00000400000000000000" pitchFamily="2"/>
              </a:rPr>
              <a:t>र्ब</a:t>
            </a:r>
            <a:r>
              <a:rPr lang="ne-NP" sz="3200" b="1" dirty="0">
                <a:cs typeface="Kalimati" panose="00000400000000000000" pitchFamily="2"/>
              </a:rPr>
              <a:t>मा)</a:t>
            </a:r>
            <a:r>
              <a:rPr lang="" altLang="en-US" sz="3200" b="1" dirty="0">
                <a:cs typeface="Kalimati" panose="00000400000000000000" pitchFamily="2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72FD86-E99C-4C7D-A706-046FA5B842FF}"/>
              </a:ext>
            </a:extLst>
          </p:cNvPr>
          <p:cNvSpPr/>
          <p:nvPr/>
        </p:nvSpPr>
        <p:spPr>
          <a:xfrm>
            <a:off x="9144000" y="112291"/>
            <a:ext cx="1981200" cy="902939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b="1" dirty="0">
                <a:solidFill>
                  <a:srgbClr val="FF0000"/>
                </a:solidFill>
                <a:cs typeface="Kalimati" panose="00000400000000000000" pitchFamily="2"/>
              </a:rPr>
              <a:t>अर्थतन्त्रको आकार</a:t>
            </a:r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3E4997D-A93A-B3E4-042E-A191D897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16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5EF5FF6-B270-5586-052E-08721263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327281"/>
              </p:ext>
            </p:extLst>
          </p:nvPr>
        </p:nvGraphicFramePr>
        <p:xfrm>
          <a:off x="72102" y="1295400"/>
          <a:ext cx="975769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24C0D5-2E69-4752-B65A-50A8C17321AA}"/>
              </a:ext>
            </a:extLst>
          </p:cNvPr>
          <p:cNvSpPr txBox="1"/>
          <p:nvPr/>
        </p:nvSpPr>
        <p:spPr>
          <a:xfrm rot="10800000" flipV="1">
            <a:off x="9982199" y="1644134"/>
            <a:ext cx="2057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बागमती प्रदेशको अर्थतन्त्र सबैभन्दा ठूलो र कर्णाली प्रदेशको सबैभन्दा सानो आकारमा रहेको।</a:t>
            </a:r>
            <a:endParaRPr lang="en-US" sz="2400" dirty="0">
              <a:solidFill>
                <a:srgbClr val="00B0F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727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1F880-F5F9-BE18-426B-2F5334C74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D5B0-3CDD-423B-2F7A-4AFC36C8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10210800" cy="944562"/>
          </a:xfrm>
        </p:spPr>
        <p:txBody>
          <a:bodyPr>
            <a:noAutofit/>
          </a:bodyPr>
          <a:lstStyle/>
          <a:p>
            <a:pPr algn="ctr"/>
            <a:r>
              <a:rPr lang="" altLang="en-US" sz="2100" b="1" dirty="0">
                <a:latin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" altLang="en-US" sz="21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" altLang="en-US" sz="3200" b="1" dirty="0">
                <a:cs typeface="Kalimati" panose="00000400000000000000" pitchFamily="2"/>
              </a:rPr>
              <a:t>कुल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उत्पादन</a:t>
            </a:r>
            <a:r>
              <a:rPr lang="ne-NP" altLang="en-US" sz="3200" b="1" dirty="0">
                <a:cs typeface="Kalimati" panose="00000400000000000000" pitchFamily="2"/>
              </a:rPr>
              <a:t>मा प्रदेश</a:t>
            </a:r>
            <a:r>
              <a:rPr lang="" altLang="en-US" sz="3200" b="1" dirty="0">
                <a:cs typeface="Kalimati" panose="00000400000000000000" pitchFamily="2"/>
              </a:rPr>
              <a:t>को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हिस्सा</a:t>
            </a:r>
            <a:r>
              <a:rPr lang="ne-NP" altLang="en-US" sz="3200" b="1" dirty="0">
                <a:cs typeface="Kalimati" panose="00000400000000000000" pitchFamily="2"/>
              </a:rPr>
              <a:t> (प्रतिशत)</a:t>
            </a:r>
            <a:r>
              <a:rPr lang="hi-IN" altLang="en-US" sz="3200" b="1" dirty="0">
                <a:cs typeface="Kalimati" panose="00000400000000000000" pitchFamily="2"/>
              </a:rPr>
              <a:t/>
            </a:r>
            <a:br>
              <a:rPr lang="hi-IN" altLang="en-US" sz="3200" b="1" dirty="0">
                <a:cs typeface="Kalimati" panose="00000400000000000000" pitchFamily="2"/>
              </a:rPr>
            </a:br>
            <a:r>
              <a:rPr lang="hi-IN" altLang="en-US" sz="3200" b="1" dirty="0">
                <a:cs typeface="Kalimati" panose="00000400000000000000" pitchFamily="2"/>
              </a:rPr>
              <a:t>(आ</a:t>
            </a:r>
            <a:r>
              <a:rPr lang="ne-NP" altLang="en-US" sz="3200" b="1" dirty="0">
                <a:cs typeface="Kalimati" panose="00000400000000000000" pitchFamily="2"/>
              </a:rPr>
              <a:t>र्थिक </a:t>
            </a:r>
            <a:r>
              <a:rPr lang="hi-IN" altLang="en-US" sz="3200" b="1" dirty="0">
                <a:cs typeface="Kalimati" panose="00000400000000000000" pitchFamily="2"/>
              </a:rPr>
              <a:t>व</a:t>
            </a:r>
            <a:r>
              <a:rPr lang="ne-NP" altLang="en-US" sz="3200" b="1" dirty="0">
                <a:cs typeface="Kalimati" panose="00000400000000000000" pitchFamily="2"/>
              </a:rPr>
              <a:t>र्ष </a:t>
            </a:r>
            <a:r>
              <a:rPr lang="hi-IN" altLang="en-US" sz="3200" b="1" dirty="0" smtClean="0">
                <a:cs typeface="Kalimati" panose="00000400000000000000" pitchFamily="2"/>
              </a:rPr>
              <a:t>२०८</a:t>
            </a:r>
            <a:r>
              <a:rPr lang="ne-NP" altLang="en-US" sz="3200" b="1" dirty="0">
                <a:cs typeface="Kalimati" panose="00000400000000000000" pitchFamily="2"/>
              </a:rPr>
              <a:t>२</a:t>
            </a:r>
            <a:r>
              <a:rPr lang="hi-IN" altLang="en-US" sz="3200" b="1" dirty="0" smtClean="0">
                <a:cs typeface="Kalimati" panose="00000400000000000000" pitchFamily="2"/>
              </a:rPr>
              <a:t>/८</a:t>
            </a:r>
            <a:r>
              <a:rPr lang="ne-NP" altLang="en-US" sz="3200" b="1" dirty="0">
                <a:cs typeface="Kalimati" panose="00000400000000000000" pitchFamily="2"/>
              </a:rPr>
              <a:t>३</a:t>
            </a:r>
            <a:r>
              <a:rPr lang="hi-IN" altLang="en-US" sz="3200" b="1" dirty="0" smtClean="0">
                <a:cs typeface="Kalimati" panose="00000400000000000000" pitchFamily="2"/>
              </a:rPr>
              <a:t>)</a:t>
            </a:r>
            <a:r>
              <a:rPr lang="en-US" sz="3200" b="1" dirty="0">
                <a:cs typeface="Kalimati" panose="00000400000000000000" pitchFamily="2"/>
              </a:rPr>
              <a:t/>
            </a:r>
            <a:br>
              <a:rPr lang="en-US" sz="3200" b="1" dirty="0">
                <a:cs typeface="Kalimati" panose="00000400000000000000" pitchFamily="2"/>
              </a:rPr>
            </a:b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163D72C-C467-7BB9-5ABF-11BF93AA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17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ADB89ED-F1F5-7F92-A6A9-62B07E67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 smtClean="0"/>
              <a:t>थप</a:t>
            </a:r>
            <a:r>
              <a:rPr lang="en-US" sz="1600" dirty="0" smtClean="0"/>
              <a:t> </a:t>
            </a:r>
            <a:r>
              <a:rPr lang="en-US" sz="1600" dirty="0" err="1" smtClean="0"/>
              <a:t>जानकारीका</a:t>
            </a:r>
            <a:r>
              <a:rPr lang="en-US" sz="1600" dirty="0" smtClean="0"/>
              <a:t> </a:t>
            </a:r>
            <a:r>
              <a:rPr lang="en-US" sz="1600" dirty="0" err="1" smtClean="0"/>
              <a:t>लागिः</a:t>
            </a:r>
            <a:r>
              <a:rPr lang="en-US" sz="1600" dirty="0" smtClean="0"/>
              <a:t> https://nsonepal.gov.np/category/1065/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5" y="1004579"/>
            <a:ext cx="7986705" cy="5243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24C0D5-2E69-4752-B65A-50A8C17321AA}"/>
              </a:ext>
            </a:extLst>
          </p:cNvPr>
          <p:cNvSpPr txBox="1"/>
          <p:nvPr/>
        </p:nvSpPr>
        <p:spPr>
          <a:xfrm rot="10800000" flipV="1">
            <a:off x="8667930" y="1752600"/>
            <a:ext cx="2924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आर्थिक वर्ष २०८२</a:t>
            </a:r>
            <a:r>
              <a:rPr lang="en-US" sz="2400" dirty="0" smtClean="0">
                <a:solidFill>
                  <a:srgbClr val="00B0F0"/>
                </a:solidFill>
                <a:cs typeface="Kalimati" panose="00000400000000000000" pitchFamily="2"/>
              </a:rPr>
              <a:t>/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८३ मा कुल ग्रार्हस्थ्य उत्पादन 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सबैभन्दा 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ठुलो अंश</a:t>
            </a:r>
            <a:r>
              <a:rPr lang="en-US" sz="2400" dirty="0" smtClean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बागमती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 प्रदेश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को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र</a:t>
            </a:r>
            <a:r>
              <a:rPr lang="ne-NP" sz="2400" dirty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सबैभन्दा 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सानो अंश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कर्णाली 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प्रदेश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को रहेको छ।</a:t>
            </a:r>
            <a:endParaRPr lang="en-US" sz="2400" dirty="0">
              <a:solidFill>
                <a:srgbClr val="00B0F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718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9753600" cy="765572"/>
          </a:xfrm>
        </p:spPr>
        <p:txBody>
          <a:bodyPr>
            <a:normAutofit/>
          </a:bodyPr>
          <a:lstStyle/>
          <a:p>
            <a:pPr algn="ctr"/>
            <a:r>
              <a:rPr lang="" sz="3200" b="1" dirty="0">
                <a:latin typeface="Times New Roman" panose="02020603050405020304" pitchFamily="18" charset="0"/>
                <a:cs typeface="Kalimati" panose="00000400000000000000" pitchFamily="2"/>
              </a:rPr>
              <a:t>बृहत</a:t>
            </a:r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" sz="3200" b="1" dirty="0">
                <a:latin typeface="Times New Roman" panose="02020603050405020304" pitchFamily="18" charset="0"/>
                <a:cs typeface="Kalimati" panose="00000400000000000000" pitchFamily="2"/>
              </a:rPr>
              <a:t>आर्थिक</a:t>
            </a:r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 क्षेत्र</a:t>
            </a:r>
            <a:endParaRPr lang="" sz="32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AF73C-4227-68FC-D43A-40EDF3BD8D47}"/>
              </a:ext>
            </a:extLst>
          </p:cNvPr>
          <p:cNvSpPr txBox="1"/>
          <p:nvPr/>
        </p:nvSpPr>
        <p:spPr>
          <a:xfrm>
            <a:off x="1752600" y="1448574"/>
            <a:ext cx="3124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000" b="1" dirty="0">
                <a:cs typeface="Kalimati" panose="00000400000000000000" pitchFamily="2"/>
              </a:rPr>
              <a:t>१ प्राथमिक क्षेत्रः </a:t>
            </a:r>
            <a:endParaRPr lang="ne-NP" dirty="0"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e-NP" dirty="0">
                <a:cs typeface="Kalimati" panose="00000400000000000000" pitchFamily="2"/>
              </a:rPr>
              <a:t>कृषि, वन तथा मत्स्य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e-NP" dirty="0">
                <a:cs typeface="Kalimati" panose="00000400000000000000" pitchFamily="2"/>
              </a:rPr>
              <a:t>खानी तथा उत्खनन्</a:t>
            </a:r>
            <a:endParaRPr lang="en-US" dirty="0"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dirty="0"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000" b="1" dirty="0">
                <a:cs typeface="Kalimati" panose="00000400000000000000" pitchFamily="2"/>
              </a:rPr>
              <a:t>२ द्धितिय क्षेत्रः</a:t>
            </a:r>
            <a:endParaRPr lang="ne-NP" dirty="0"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उद्योग,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विद्युत, ग्याँस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पानी, फोहर व्यवस्थापन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निर्माण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E2845-FBB1-388D-2E85-259D56BAB0A2}"/>
              </a:ext>
            </a:extLst>
          </p:cNvPr>
          <p:cNvSpPr txBox="1"/>
          <p:nvPr/>
        </p:nvSpPr>
        <p:spPr>
          <a:xfrm>
            <a:off x="5943600" y="1448574"/>
            <a:ext cx="5791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>
                <a:cs typeface="Kalimati" panose="00000400000000000000" pitchFamily="2"/>
              </a:rPr>
              <a:t>३ सेवा क्षेत्रः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थोक तथा खुद्रा व्यापार, मोटर भेहिकल मर्मत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यातायात तथा गोदाम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आवास तथा भोजन सेवा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सूचना तथा सञ्चार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वित्तिय तथा विमासम्बन्धी क्रियाकलाप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घरजग्गा कारोबार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पेशागत, वैज्ञानिक तथा प्राविधिक सेवा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प्रशासनिक तथा सहयोगी क्रियाकलाप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सार्वजनिक प्रशासन तथा रक्षा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शिक्षा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स्वास्थ्य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Kalimati" panose="00000400000000000000" pitchFamily="2"/>
              </a:rPr>
              <a:t>R, S, T</a:t>
            </a:r>
            <a:r>
              <a:rPr lang="ne-NP" dirty="0">
                <a:cs typeface="Kalimati" panose="00000400000000000000" pitchFamily="2"/>
              </a:rPr>
              <a:t>.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NP" dirty="0">
                <a:cs typeface="Kalimati" panose="00000400000000000000" pitchFamily="2"/>
              </a:rPr>
              <a:t>अन्य सेवाका क्रियाकलाप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51A29B9-56E9-1F2A-9498-3A7380EB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18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01D08DE-8037-7645-D3F2-16E5A20F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5921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10134600" cy="944562"/>
          </a:xfrm>
        </p:spPr>
        <p:txBody>
          <a:bodyPr>
            <a:noAutofit/>
          </a:bodyPr>
          <a:lstStyle/>
          <a:p>
            <a:pPr algn="ctr"/>
            <a:r>
              <a:rPr lang="" altLang="en-US" sz="2800" b="1" dirty="0">
                <a:cs typeface="Kalimati" panose="00000400000000000000" pitchFamily="2"/>
              </a:rPr>
              <a:t>कुल</a:t>
            </a:r>
            <a:r>
              <a:rPr lang="ne-NP" altLang="en-US" sz="2800" b="1" dirty="0">
                <a:cs typeface="Kalimati" panose="00000400000000000000" pitchFamily="2"/>
              </a:rPr>
              <a:t> </a:t>
            </a:r>
            <a:r>
              <a:rPr lang="" altLang="en-US" sz="28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2800" b="1" dirty="0">
                <a:cs typeface="Kalimati" panose="00000400000000000000" pitchFamily="2"/>
              </a:rPr>
              <a:t> </a:t>
            </a:r>
            <a:r>
              <a:rPr lang="" altLang="en-US" sz="2800" b="1" dirty="0">
                <a:cs typeface="Kalimati" panose="00000400000000000000" pitchFamily="2"/>
              </a:rPr>
              <a:t>उत्पादन</a:t>
            </a:r>
            <a:r>
              <a:rPr lang="ne-NP" altLang="en-US" sz="2800" b="1" dirty="0">
                <a:cs typeface="Kalimati" panose="00000400000000000000" pitchFamily="2"/>
              </a:rPr>
              <a:t>मा 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बृहत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आर्थिक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800" b="1" dirty="0" smtClean="0">
                <a:latin typeface="Times New Roman" panose="02020603050405020304" pitchFamily="18" charset="0"/>
                <a:cs typeface="Kalimati" panose="00000400000000000000" pitchFamily="2"/>
              </a:rPr>
              <a:t>क्षेत्रको </a:t>
            </a:r>
            <a:r>
              <a:rPr lang="" altLang="en-US" sz="2800" b="1" dirty="0" smtClean="0">
                <a:cs typeface="Kalimati" panose="00000400000000000000" pitchFamily="2"/>
              </a:rPr>
              <a:t>हिस्सा</a:t>
            </a:r>
            <a:r>
              <a:rPr lang="ne-NP" altLang="en-US" sz="2800" b="1" dirty="0" smtClean="0">
                <a:cs typeface="Kalimati" panose="00000400000000000000" pitchFamily="2"/>
              </a:rPr>
              <a:t> </a:t>
            </a:r>
            <a:r>
              <a:rPr lang="ne-NP" altLang="en-US" sz="2800" b="1" dirty="0">
                <a:cs typeface="Kalimati" panose="00000400000000000000" pitchFamily="2"/>
              </a:rPr>
              <a:t>(प्रतिशत)</a:t>
            </a:r>
            <a:r>
              <a:rPr lang="hi-IN" altLang="en-US" sz="2800" b="1" dirty="0">
                <a:cs typeface="Kalimati" panose="00000400000000000000" pitchFamily="2"/>
              </a:rPr>
              <a:t/>
            </a:r>
            <a:br>
              <a:rPr lang="hi-IN" altLang="en-US" sz="2800" b="1" dirty="0">
                <a:cs typeface="Kalimati" panose="00000400000000000000" pitchFamily="2"/>
              </a:rPr>
            </a:br>
            <a:r>
              <a:rPr lang="hi-IN" altLang="en-US" sz="2800" b="1" dirty="0">
                <a:cs typeface="Kalimati" panose="00000400000000000000" pitchFamily="2"/>
              </a:rPr>
              <a:t>(आ</a:t>
            </a:r>
            <a:r>
              <a:rPr lang="ne-NP" altLang="en-US" sz="2800" b="1" dirty="0">
                <a:cs typeface="Kalimati" panose="00000400000000000000" pitchFamily="2"/>
              </a:rPr>
              <a:t>र्थिक </a:t>
            </a:r>
            <a:r>
              <a:rPr lang="hi-IN" altLang="en-US" sz="2800" b="1" dirty="0">
                <a:cs typeface="Kalimati" panose="00000400000000000000" pitchFamily="2"/>
              </a:rPr>
              <a:t>व</a:t>
            </a:r>
            <a:r>
              <a:rPr lang="ne-NP" altLang="en-US" sz="2800" b="1" dirty="0">
                <a:cs typeface="Kalimati" panose="00000400000000000000" pitchFamily="2"/>
              </a:rPr>
              <a:t>र्ष </a:t>
            </a:r>
            <a:r>
              <a:rPr lang="hi-IN" altLang="en-US" sz="2800" b="1" dirty="0">
                <a:cs typeface="Kalimati" panose="00000400000000000000" pitchFamily="2"/>
              </a:rPr>
              <a:t>२०८</a:t>
            </a:r>
            <a:r>
              <a:rPr lang="ne-NP" altLang="en-US" sz="2800" b="1" dirty="0">
                <a:cs typeface="Kalimati" panose="00000400000000000000" pitchFamily="2"/>
              </a:rPr>
              <a:t>२</a:t>
            </a:r>
            <a:r>
              <a:rPr lang="hi-IN" altLang="en-US" sz="2800" b="1" dirty="0">
                <a:cs typeface="Kalimati" panose="00000400000000000000" pitchFamily="2"/>
              </a:rPr>
              <a:t>/८</a:t>
            </a:r>
            <a:r>
              <a:rPr lang="ne-NP" altLang="en-US" sz="2800" b="1" dirty="0">
                <a:cs typeface="Kalimati" panose="00000400000000000000" pitchFamily="2"/>
              </a:rPr>
              <a:t>३</a:t>
            </a:r>
            <a:r>
              <a:rPr lang="hi-IN" altLang="en-US" sz="2800" b="1" dirty="0" smtClean="0">
                <a:cs typeface="Kalimati" panose="00000400000000000000" pitchFamily="2"/>
              </a:rPr>
              <a:t>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थप जानकारीका लागिः https://nsonepal.gov.np/category/1065/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6E20-1F6B-4B3F-B4A2-5C0308FED4C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722434"/>
              </p:ext>
            </p:extLst>
          </p:nvPr>
        </p:nvGraphicFramePr>
        <p:xfrm>
          <a:off x="304800" y="1371600"/>
          <a:ext cx="11480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1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प्रस्तुतिका </a:t>
            </a:r>
            <a:r>
              <a:rPr lang="hi-IN" altLang="en-US" sz="3200" b="1" dirty="0">
                <a:cs typeface="Kalimati" panose="00000400000000000000" pitchFamily="2"/>
              </a:rPr>
              <a:t>वि</a:t>
            </a:r>
            <a:r>
              <a:rPr lang="ne-NP" altLang="en-US" sz="3200" b="1" dirty="0">
                <a:cs typeface="Kalimati" panose="00000400000000000000" pitchFamily="2"/>
              </a:rPr>
              <a:t>षय </a:t>
            </a:r>
            <a:endParaRPr lang="" altLang="en-US" sz="3200" b="1" dirty="0"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परिचय</a:t>
            </a:r>
            <a:endParaRPr lang="en-US" sz="24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राष्ट्रियस्तरको राष्ट्रिय लेखा अनुमान</a:t>
            </a:r>
            <a:endParaRPr lang="en-US" sz="24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प्रादेशिक लेखाको परिचय, अवधारणा र </a:t>
            </a:r>
            <a:r>
              <a:rPr lang="hi-IN" sz="2400" dirty="0">
                <a:cs typeface="Kalimati" panose="00000400000000000000" pitchFamily="2"/>
              </a:rPr>
              <a:t>परिभाषा</a:t>
            </a:r>
            <a:endParaRPr lang="ne-NP" sz="24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विधि र तथ्याङ्कका स्रोत</a:t>
            </a:r>
            <a:r>
              <a:rPr lang="en-US" sz="2400" dirty="0">
                <a:cs typeface="Kalimati" panose="00000400000000000000" pitchFamily="2"/>
              </a:rPr>
              <a:t>: </a:t>
            </a:r>
            <a:r>
              <a:rPr lang="ne-NP" sz="2400" dirty="0">
                <a:cs typeface="Kalimati" panose="00000400000000000000" pitchFamily="2"/>
              </a:rPr>
              <a:t>प्रदेशस्तरीय कुल गार्हस्थ्य उत्पादन</a:t>
            </a: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प्रादेशिक लेखाका अनुमान</a:t>
            </a: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अनुमानका सीमा</a:t>
            </a:r>
            <a:r>
              <a:rPr lang="en-US" sz="2400" dirty="0">
                <a:cs typeface="Kalimati" panose="00000400000000000000" pitchFamily="2"/>
              </a:rPr>
              <a:t> </a:t>
            </a:r>
            <a:r>
              <a:rPr lang="en-US" sz="1800" dirty="0">
                <a:cs typeface="Kalimati" panose="00000400000000000000" pitchFamily="2"/>
              </a:rPr>
              <a:t>	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C9A5A76-EEB5-C7B9-C379-114213D2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A151DDA-E001-F93E-7D6F-08AC7F63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" y="64008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18107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1353-5E06-4C4A-7FB8-476B2F1F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100584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 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प्रतिव्यक्ति कुल गार्हस्थ्य उत्पादन अमेरिकी डलरमा (</a:t>
            </a:r>
            <a:r>
              <a:rPr lang="en-US" sz="2800" b="1" dirty="0">
                <a:latin typeface="Times New Roman" panose="02020603050405020304" pitchFamily="18" charset="0"/>
                <a:cs typeface="Kalimati" panose="00000400000000000000" pitchFamily="2"/>
              </a:rPr>
              <a:t>US$)</a:t>
            </a:r>
            <a:endParaRPr lang="en-US" sz="2800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1EFAEA5-2E26-5059-DE43-2EDC7ED7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20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88817B3-272B-C5E1-C0EF-5AEAF471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 smtClean="0"/>
              <a:t>थप</a:t>
            </a:r>
            <a:r>
              <a:rPr lang="en-US" sz="1600" dirty="0" smtClean="0"/>
              <a:t> </a:t>
            </a:r>
            <a:r>
              <a:rPr lang="en-US" sz="1600" dirty="0" err="1" smtClean="0"/>
              <a:t>जानकारीका</a:t>
            </a:r>
            <a:r>
              <a:rPr lang="en-US" sz="1600" dirty="0" smtClean="0"/>
              <a:t> </a:t>
            </a:r>
            <a:r>
              <a:rPr lang="en-US" sz="1600" dirty="0" err="1" smtClean="0"/>
              <a:t>लागिः</a:t>
            </a:r>
            <a:r>
              <a:rPr lang="en-US" sz="1600" dirty="0" smtClean="0"/>
              <a:t> https://nsonepal.gov.np/category/1065/ 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1317"/>
            <a:ext cx="8077200" cy="5118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24C0D5-2E69-4752-B65A-50A8C17321AA}"/>
              </a:ext>
            </a:extLst>
          </p:cNvPr>
          <p:cNvSpPr txBox="1"/>
          <p:nvPr/>
        </p:nvSpPr>
        <p:spPr>
          <a:xfrm rot="10800000" flipV="1">
            <a:off x="9114618" y="2013466"/>
            <a:ext cx="2924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आर्थिक वर्ष २०८२</a:t>
            </a:r>
            <a:r>
              <a:rPr lang="en-US" sz="2400" dirty="0" smtClean="0">
                <a:solidFill>
                  <a:srgbClr val="00B0F0"/>
                </a:solidFill>
                <a:cs typeface="Kalimati" panose="00000400000000000000" pitchFamily="2"/>
              </a:rPr>
              <a:t>/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८३ मा प्रति व्यक्ति कुल ग्रार्हस्थ्य उत्पादन 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सबैभन्दा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धेरै</a:t>
            </a:r>
            <a:r>
              <a:rPr lang="en-US" sz="2400" dirty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बागमतीको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प्रदेशमा र</a:t>
            </a:r>
            <a:r>
              <a:rPr lang="ne-NP" sz="2400" dirty="0">
                <a:solidFill>
                  <a:srgbClr val="00B0F0"/>
                </a:solidFill>
                <a:cs typeface="Kalimati" panose="00000400000000000000" pitchFamily="2"/>
              </a:rPr>
              <a:t> </a:t>
            </a:r>
            <a:r>
              <a:rPr lang="hi-IN" sz="2400" dirty="0">
                <a:solidFill>
                  <a:srgbClr val="00B0F0"/>
                </a:solidFill>
                <a:cs typeface="Kalimati" panose="00000400000000000000" pitchFamily="2"/>
              </a:rPr>
              <a:t>सबैभन्दा थोरै 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मधेश </a:t>
            </a:r>
            <a:r>
              <a:rPr lang="hi-IN" sz="2400" dirty="0" smtClean="0">
                <a:solidFill>
                  <a:srgbClr val="00B0F0"/>
                </a:solidFill>
                <a:cs typeface="Kalimati" panose="00000400000000000000" pitchFamily="2"/>
              </a:rPr>
              <a:t>प्रदेश</a:t>
            </a:r>
            <a:r>
              <a:rPr lang="ne-NP" sz="2400" dirty="0" smtClean="0">
                <a:solidFill>
                  <a:srgbClr val="00B0F0"/>
                </a:solidFill>
                <a:cs typeface="Kalimati" panose="00000400000000000000" pitchFamily="2"/>
              </a:rPr>
              <a:t>को रहेको छ।</a:t>
            </a:r>
            <a:endParaRPr lang="en-US" sz="2400" dirty="0">
              <a:solidFill>
                <a:srgbClr val="00B0F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866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1353-5E06-4C4A-7FB8-476B2F1F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100584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 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प्रतिव्यक्ति कुल गार्हस्थ्य उत्पादन अमेरिकी डलरमा (</a:t>
            </a:r>
            <a:r>
              <a:rPr lang="en-US" sz="2800" b="1" dirty="0">
                <a:latin typeface="Times New Roman" panose="02020603050405020304" pitchFamily="18" charset="0"/>
                <a:cs typeface="Kalimati" panose="00000400000000000000" pitchFamily="2"/>
              </a:rPr>
              <a:t>US$)</a:t>
            </a:r>
            <a:endParaRPr lang="en-US" sz="2800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1EFAEA5-2E26-5059-DE43-2EDC7ED7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21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88817B3-272B-C5E1-C0EF-5AEAF471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DD6A79-DB14-49D1-8A16-2E780DCA7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995311"/>
              </p:ext>
            </p:extLst>
          </p:nvPr>
        </p:nvGraphicFramePr>
        <p:xfrm>
          <a:off x="148302" y="1295400"/>
          <a:ext cx="1196749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0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EAE42-3AA9-7DFD-35D1-FCFF65AA0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2EDA-7352-0554-01F1-F9940D41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100584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प्रतिव्यक्ति कुल गार्हस्थ्य उत्पादन</a:t>
            </a:r>
            <a:r>
              <a:rPr lang="en-US" sz="2800" b="1" dirty="0">
                <a:latin typeface="Times New Roman" panose="02020603050405020304" pitchFamily="18" charset="0"/>
                <a:cs typeface="Kalimati" panose="00000400000000000000" pitchFamily="2"/>
              </a:rPr>
              <a:t>  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(रुपैयामा)</a:t>
            </a:r>
            <a:endParaRPr lang="en-US" sz="2800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CCC6B39-BBA0-E4D8-56C3-768BD880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22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0DD55F4-6DAB-200A-4B03-E14FB8DB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102B3E-24AD-4029-AD6F-323856C3F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447052"/>
              </p:ext>
            </p:extLst>
          </p:nvPr>
        </p:nvGraphicFramePr>
        <p:xfrm>
          <a:off x="228600" y="1295400"/>
          <a:ext cx="1181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9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Kalimati" panose="00000400000000000000" pitchFamily="2"/>
              </a:rPr>
              <a:t>अनुमानका सीमा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191500" cy="33448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en-US" dirty="0"/>
          </a:p>
          <a:p>
            <a:r>
              <a:rPr lang="" altLang="en-US" sz="2400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 भरपर्दा सूचकहरूको कमी </a:t>
            </a:r>
          </a:p>
          <a:p>
            <a:pPr>
              <a:lnSpc>
                <a:spcPct val="200000"/>
              </a:lnSpc>
            </a:pPr>
            <a:r>
              <a:rPr lang="" altLang="en-US" sz="2400" dirty="0">
                <a:latin typeface="Times New Roman" panose="02020603050405020304" pitchFamily="18" charset="0"/>
                <a:cs typeface="Kalimati" panose="00000400000000000000" pitchFamily="2"/>
              </a:rPr>
              <a:t>प्रदेश तहका उपयुक्त  मूल्य सूचकहरूको अभाव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: CPI, PPI etc.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4A72D21-C2B5-A7F4-99E7-19896B4D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23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6A79855-7C1E-8837-34FC-3BDD3D82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/>
              <a:t>थप जानकारीका लागिः https://nsonepal.gov.np/category/1065/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4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826306-38F9-DCEA-A391-BB013EC6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304800"/>
            <a:ext cx="6858000" cy="708422"/>
          </a:xfrm>
        </p:spPr>
        <p:txBody>
          <a:bodyPr>
            <a:noAutofit/>
          </a:bodyPr>
          <a:lstStyle/>
          <a:p>
            <a:pPr algn="ctr"/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थप जानकारीका लागि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9620-BC63-61B9-5452-EC963DE4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7210"/>
            <a:ext cx="11658600" cy="2769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e-NP" sz="18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उ.प्र.त.अ.</a:t>
            </a:r>
            <a:r>
              <a:rPr lang="en-US" sz="2000" dirty="0">
                <a:cs typeface="Kalimati" panose="00000400000000000000" pitchFamily="2"/>
              </a:rPr>
              <a:t>/</a:t>
            </a:r>
            <a:r>
              <a:rPr lang="ne-NP" sz="2000" dirty="0">
                <a:cs typeface="Kalimati" panose="00000400000000000000" pitchFamily="2"/>
              </a:rPr>
              <a:t>प्रवक्ता</a:t>
            </a:r>
            <a:r>
              <a:rPr lang="en-US" sz="2000" dirty="0">
                <a:cs typeface="Kalimati" panose="00000400000000000000" pitchFamily="2"/>
              </a:rPr>
              <a:t>- </a:t>
            </a:r>
            <a:r>
              <a:rPr lang="ne-NP" sz="2000" dirty="0">
                <a:cs typeface="Kalimati" panose="00000400000000000000" pitchFamily="2"/>
              </a:rPr>
              <a:t>ढुण्डिराज लामिछाने </a:t>
            </a:r>
            <a:r>
              <a:rPr lang="en-US" sz="2000" dirty="0">
                <a:cs typeface="Kalimati" panose="00000400000000000000" pitchFamily="2"/>
              </a:rPr>
              <a:t>(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9841414312,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  <a:hlinkClick r:id="rId2"/>
              </a:rPr>
              <a:t>01-4215649 </a:t>
            </a:r>
            <a:r>
              <a:rPr lang="sv-SE" sz="2000" b="1" dirty="0">
                <a:solidFill>
                  <a:srgbClr val="0447AF"/>
                </a:solidFill>
                <a:latin typeface="Mukta"/>
                <a:hlinkClick r:id="rId2"/>
              </a:rPr>
              <a:t>ext.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  <a:hlinkClick r:id="rId2"/>
              </a:rPr>
              <a:t> 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</a:rPr>
              <a:t>309)</a:t>
            </a:r>
            <a:endParaRPr lang="ne-NP" sz="36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नि. दिनेश भट्टराई </a:t>
            </a:r>
            <a:r>
              <a:rPr lang="en-US" sz="2000" dirty="0">
                <a:cs typeface="Kalimati" panose="00000400000000000000" pitchFamily="2"/>
              </a:rPr>
              <a:t>(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9841500758</a:t>
            </a:r>
            <a:r>
              <a:rPr lang="en-US" sz="1800" b="0" i="0" dirty="0">
                <a:solidFill>
                  <a:srgbClr val="5E5E5E"/>
                </a:solidFill>
                <a:effectLst/>
                <a:latin typeface="Google Sans"/>
              </a:rPr>
              <a:t>) </a:t>
            </a:r>
            <a:endParaRPr lang="ne-NP" sz="20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नि. ऋषि राम सिग्देल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en-US" sz="2400" dirty="0">
                <a:cs typeface="Kalimati" panose="00000400000000000000" pitchFamily="2"/>
              </a:rPr>
              <a:t>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9846216180</a:t>
            </a:r>
            <a:r>
              <a:rPr lang="en-US" sz="2000" b="0" i="0" dirty="0">
                <a:solidFill>
                  <a:srgbClr val="5E5E5E"/>
                </a:solidFill>
                <a:effectLst/>
                <a:latin typeface="Google Sans"/>
              </a:rPr>
              <a:t>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DF859-33CE-F41B-5E19-BF23E38B9D28}"/>
              </a:ext>
            </a:extLst>
          </p:cNvPr>
          <p:cNvSpPr txBox="1"/>
          <p:nvPr/>
        </p:nvSpPr>
        <p:spPr>
          <a:xfrm>
            <a:off x="72103" y="4267200"/>
            <a:ext cx="11967497" cy="168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रा</a:t>
            </a:r>
            <a:r>
              <a:rPr lang="ne-IN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ष्ट्रिय लेखा अनुमानसम्बन्धी तथ्याङ्कीय तालिकाका सफ्टकपी, प्रेस नोट तथा प्रस्तुति राष्ट्रिय तथ्याङ्क कार्यालयको वेबसाइट</a:t>
            </a:r>
            <a:r>
              <a:rPr lang="ne-NP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 तथा तथ्याङ्क समन्वय कार्यालयको वेव साइटमा</a:t>
            </a:r>
            <a:r>
              <a:rPr lang="ne-IN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 उपलब्ध छ</a:t>
            </a:r>
            <a:r>
              <a:rPr lang="ne-NP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।</a:t>
            </a:r>
            <a:endParaRPr lang="en-US" sz="2400" i="1" dirty="0">
              <a:solidFill>
                <a:srgbClr val="002060"/>
              </a:solidFill>
              <a:latin typeface="Nirmala UI" panose="020B0502040204020203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https://nsonepal.gov.np/category/1065/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E9CA9-FACA-92C4-5EB5-D4385EFE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24</a:t>
            </a:fld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102" y="6400800"/>
            <a:ext cx="4652297" cy="415497"/>
          </a:xfrm>
        </p:spPr>
        <p:txBody>
          <a:bodyPr/>
          <a:lstStyle/>
          <a:p>
            <a:r>
              <a:rPr lang="en-US" sz="1600"/>
              <a:t>थप जानकारीका लागिः https://nsonepal.gov.np/category/1065/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620" y="2000250"/>
            <a:ext cx="5531049" cy="35433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" altLang="en-US" sz="7200" b="1" dirty="0">
                <a:solidFill>
                  <a:srgbClr val="002060"/>
                </a:solidFill>
                <a:cs typeface="Kalimati" panose="00000400000000000000" pitchFamily="2"/>
              </a:rPr>
              <a:t>धन्यवाद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4CA47536-A94F-784F-C702-6AE370F8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25</a:t>
            </a:fld>
            <a:endParaRPr lang="en-US" sz="1400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785A527-F51D-792A-885F-C38EEE9D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36821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5E96A21-23D2-4FC6-8ED8-109473A07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राष्ट्रिय लेखा के हो?</a:t>
            </a:r>
            <a:endParaRPr lang="en-US" altLang="en-US" sz="3200" b="1" dirty="0">
              <a:cs typeface="Kalimati" panose="00000400000000000000" pitchFamily="2"/>
            </a:endParaRPr>
          </a:p>
        </p:txBody>
      </p:sp>
      <p:sp>
        <p:nvSpPr>
          <p:cNvPr id="20483" name="Text Box 8">
            <a:extLst>
              <a:ext uri="{FF2B5EF4-FFF2-40B4-BE49-F238E27FC236}">
                <a16:creationId xmlns:a16="http://schemas.microsoft.com/office/drawing/2014/main" id="{8E707A5E-EB39-4EF2-9F6B-982BD5AF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295400"/>
            <a:ext cx="11828207" cy="494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कुनै निर्दिष्ट आर्थिक क्षेत्र (महादेश, क्षेत्र, देश, प्रदेश)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endParaRPr lang="ne-NP" altLang="en-US" sz="2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</a:pP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     </a:t>
            </a:r>
            <a:r>
              <a:rPr lang="ne-NP" altLang="en-US" sz="2800" dirty="0">
                <a:solidFill>
                  <a:srgbClr val="FF0000"/>
                </a:solidFill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solidFill>
                  <a:schemeClr val="tx2"/>
                </a:solidFill>
                <a:latin typeface="Siddhi" panose="040B0500000000000000" pitchFamily="82" charset="0"/>
                <a:cs typeface="Kalimati" panose="00000400000000000000" pitchFamily="2"/>
              </a:rPr>
              <a:t>भित्र</a:t>
            </a:r>
            <a:r>
              <a:rPr lang="ne-NP" altLang="en-US" sz="2800" dirty="0">
                <a:solidFill>
                  <a:srgbClr val="FF0000"/>
                </a:solidFill>
                <a:latin typeface="Siddhi" panose="040B0500000000000000" pitchFamily="82" charset="0"/>
                <a:cs typeface="Kalimati" panose="00000400000000000000" pitchFamily="2"/>
              </a:rPr>
              <a:t> 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निश्चित अवधि (वार्षिक, त्रैमासिक वा मासिक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)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    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   </a:t>
            </a:r>
            <a:r>
              <a:rPr lang="ne-NP" altLang="en-US" sz="2800" dirty="0">
                <a:solidFill>
                  <a:schemeClr val="tx2"/>
                </a:solidFill>
                <a:latin typeface="Siddhi" panose="040B0500000000000000" pitchFamily="82" charset="0"/>
                <a:cs typeface="Kalimati" panose="00000400000000000000" pitchFamily="2"/>
              </a:rPr>
              <a:t>मा भए गरेका 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आर्थिक क्रियाकलापहरू (उत्पादन, उपभोग, बचत)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     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  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</a:t>
            </a:r>
            <a:r>
              <a:rPr lang="ne-NP" altLang="en-US" sz="2800" dirty="0">
                <a:solidFill>
                  <a:schemeClr val="tx2"/>
                </a:solidFill>
                <a:latin typeface="Siddhi" panose="040B0500000000000000" pitchFamily="82" charset="0"/>
                <a:cs typeface="Kalimati" panose="00000400000000000000" pitchFamily="2"/>
              </a:rPr>
              <a:t>को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तथ्याङ्कीय विवरण </a:t>
            </a:r>
            <a:r>
              <a:rPr lang="en-US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(Statistical Description )</a:t>
            </a:r>
            <a:r>
              <a:rPr lang="ne-NP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नै राष्ट्रिय लेखा हो। </a:t>
            </a:r>
            <a:endParaRPr lang="en-US" altLang="en-US" sz="2800" dirty="0">
              <a:latin typeface="Siddhi" panose="040B0500000000000000" pitchFamily="82" charset="0"/>
              <a:cs typeface="Kalimati" panose="00000400000000000000" pitchFamily="2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AD95EC32-9494-EF0B-AAE3-90BDD630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3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D7680F7-60DD-40E6-A7E7-089684A0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/>
              <a:t>थप जानकारीका लागिः https://nsonepal.gov.np/category/1065/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141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EF383E4-416C-4509-BB42-3FC81C422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कुल गार्हस्थ्य उत्पादन </a:t>
            </a:r>
            <a:r>
              <a:rPr lang="en-US" altLang="en-US" sz="3200" b="1" dirty="0">
                <a:cs typeface="Kalimati" panose="00000400000000000000" pitchFamily="2"/>
              </a:rPr>
              <a:t/>
            </a:r>
            <a:br>
              <a:rPr lang="en-US" altLang="en-US" sz="3200" b="1" dirty="0">
                <a:cs typeface="Kalimati" panose="00000400000000000000" pitchFamily="2"/>
              </a:rPr>
            </a:br>
            <a:r>
              <a:rPr lang="en-US" altLang="en-US" sz="3200" b="1" dirty="0">
                <a:cs typeface="Kalimati" panose="00000400000000000000" pitchFamily="2"/>
              </a:rPr>
              <a:t>(Gross Domestic Product)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endParaRPr lang="en-US" altLang="en-US" sz="3200" b="1" dirty="0">
              <a:cs typeface="Kalimati" panose="00000400000000000000" pitchFamily="2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1517A69-5690-4AFE-AAFA-D25F5EE52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11828207" cy="4953000"/>
          </a:xfrm>
          <a:ln w="50800">
            <a:miter lim="800000"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SzPct val="70000"/>
              <a:buNone/>
              <a:tabLst>
                <a:tab pos="642938" algn="l"/>
              </a:tabLst>
              <a:defRPr/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कुनै अर्थतन्त्र भित्र सञ्चालित सबै आर्थिक क्रियाकलापहरूले निश्चित अवधिमा उत्पादन गरेको </a:t>
            </a:r>
            <a:r>
              <a:rPr lang="ne-NP" sz="24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अन्तिम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 वस्तु तथा सेवाको मौद्रिक मान नै कुल गार्हस्थ्य उत्पादन हो।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समग्र अर्थतन्त्रको उत्पादन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,</a:t>
            </a: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 आय र खर्चको मापक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आर्थिक विश्लेषणको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लागि महत्वपूर्ण सूचक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240030" lvl="1" indent="0">
              <a:lnSpc>
                <a:spcPct val="150000"/>
              </a:lnSpc>
              <a:spcBef>
                <a:spcPts val="0"/>
              </a:spcBef>
              <a:buSzPct val="70000"/>
              <a:buNone/>
              <a:tabLst>
                <a:tab pos="642938" algn="l"/>
              </a:tabLst>
              <a:defRPr/>
            </a:pPr>
            <a:r>
              <a:rPr lang="ne-NP" sz="2400" b="1" u="sng" dirty="0">
                <a:latin typeface="Times New Roman" panose="02020603050405020304" pitchFamily="18" charset="0"/>
                <a:cs typeface="Kalimati" panose="00000400000000000000" pitchFamily="2"/>
              </a:rPr>
              <a:t>अनुमान विधि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उत्पादन पद्धति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(Production Approach)</a:t>
            </a:r>
            <a:endParaRPr lang="ne-NP" sz="2400" dirty="0">
              <a:solidFill>
                <a:srgbClr val="0070C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prstClr val="black"/>
                </a:solidFill>
                <a:latin typeface="Calibri" panose="020F0502020204030204" pitchFamily="34" charset="0"/>
                <a:cs typeface="Kalimati" panose="00000400000000000000" pitchFamily="2"/>
              </a:rPr>
              <a:t>व्यय पद्धति 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Kalimati" panose="00000400000000000000" pitchFamily="2"/>
              </a:rPr>
              <a:t>(Expenditure Approach)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srgbClr val="00B0F0"/>
                </a:solidFill>
                <a:latin typeface="Calibri" panose="020F0502020204030204" pitchFamily="34" charset="0"/>
                <a:cs typeface="Kalimati" panose="00000400000000000000" pitchFamily="2"/>
              </a:rPr>
              <a:t>आम्दानी पद्धति 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Kalimati" panose="00000400000000000000" pitchFamily="2"/>
              </a:rPr>
              <a:t>(Income Approach)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1E13A19-8507-DC66-7758-163FC63E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4</a:t>
            </a:fld>
            <a:endParaRPr lang="en-US" sz="1400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D9C5615-07F7-ACF0-34F2-DDBF4107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1241551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67DCFC-9AE7-8B41-B967-1A9AE29D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राष्ट्रिय लेखा अनुमानको पृष्ठभूमि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0000" lnSpcReduction="20000"/>
          </a:bodyPr>
          <a:lstStyle/>
          <a:p>
            <a:pPr>
              <a:lnSpc>
                <a:spcPct val="150000"/>
              </a:lnSpc>
            </a:pPr>
            <a:r>
              <a:rPr lang="" sz="3800" dirty="0">
                <a:latin typeface="Times New Roman" panose="02020603050405020304" pitchFamily="18" charset="0"/>
                <a:cs typeface="Kalimati" panose="00000400000000000000" pitchFamily="2"/>
              </a:rPr>
              <a:t>राष्ट्रिय लेखाको अनुमान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वार्षिक अनुमान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वि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सं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२०१८ सालमा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सु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रू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भई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 वि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सं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२०२१/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२२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सालदेखि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निरन्तरता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" sz="3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प्रदेशस्तर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को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कुल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गार्हस्थ्य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उत्पादनको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अनुमान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 आ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र्थिक 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व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र्ष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 २०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७५/७६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बाट 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निरन्तर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3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9144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" sz="3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System of National Accounts - SNA 2008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</a:rPr>
              <a:t> को मार्गदर्शन</a:t>
            </a:r>
            <a:r>
              <a:rPr lang="" sz="3800" dirty="0">
                <a:latin typeface="Times New Roman" panose="02020603050405020304" pitchFamily="18" charset="0"/>
                <a:cs typeface="Kalimati" panose="00000400000000000000" pitchFamily="2"/>
              </a:rPr>
              <a:t>मा आधारित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 तथा </a:t>
            </a: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International Standard Industrial Classification of all Economic Activities ISI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C</a:t>
            </a: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 Rev.4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 को उपयोग</a:t>
            </a:r>
            <a:endParaRPr lang="" sz="3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Eurostat: Manual and Guidelines 2013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 संस्करणको 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</a:rPr>
              <a:t>मार्गदर्शन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बमोजिम प्रादेशिक कुल गार्हस्थ्य उत्पादन अनुमान गरिएको।</a:t>
            </a:r>
            <a:endParaRPr lang="" sz="3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" alt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C809851-E612-09B9-5A53-5595C6DF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5</a:t>
            </a:fld>
            <a:endParaRPr lang="en-US" sz="1400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D6F84A4-61F8-07CB-D1E8-FD9F7333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9810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ne-NP" sz="3200" b="1" dirty="0">
                <a:cs typeface="Kalimati" panose="00000400000000000000" pitchFamily="2"/>
              </a:rPr>
              <a:t>राष्ट्रिय लेखा तयार गर्दा राखिएको मान्यता</a:t>
            </a: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आर्थिक वर्ष २०८२/८३ को राष्ट्रिय लेखा अनुमान गर्दा पहिलो ६ देखि ८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महिनाको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तथ्याङ्क प्रयोग गरी बाँकी अवधि (६ देखि ४ महिना) को लागि तथ्याङ्कीय विधिको प्रयोग गरिएको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ne-NP" sz="2400" dirty="0" smtClean="0">
                <a:latin typeface="Siddhi" panose="040B0500000000000000" pitchFamily="82" charset="0"/>
                <a:cs typeface="Kalimati" panose="00000400000000000000" pitchFamily="2"/>
              </a:rPr>
              <a:t>आर्थिक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वर्ष २०८२/८३ को बाँकी अवधि (६ देखि ४ महिना) मा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सबै क्षेत्रको आर्थिक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गतिविधि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सामान्य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रूपले सञ्चालन हुने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अनुमान गरिएको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आगामी महिनाहरूमा कुनै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को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अनुमान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गरिएको छैन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 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cs typeface="Kalimati" panose="00000400000000000000" pitchFamily="2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482FDDC-CA2F-93D4-C2E6-6F3C8F87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6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B37FB35-ACA4-DF6C-4F88-3AE0C77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14120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54605A-A84D-41C5-81F4-8558410C26D2}"/>
              </a:ext>
            </a:extLst>
          </p:cNvPr>
          <p:cNvSpPr txBox="1"/>
          <p:nvPr/>
        </p:nvSpPr>
        <p:spPr>
          <a:xfrm>
            <a:off x="457200" y="1447800"/>
            <a:ext cx="113538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>
              <a:lnSpc>
                <a:spcPct val="150000"/>
              </a:lnSpc>
            </a:pPr>
            <a:endParaRPr lang="ne-NP" sz="2100" dirty="0">
              <a:solidFill>
                <a:prstClr val="black"/>
              </a:solidFill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नेपालको अर्थतन्त्रको आकार आ.व. २०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८२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/८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३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मा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६६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खर्ब पुग्ने प्रारम्भिक अनुमान रहेको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3200" b="1" dirty="0">
              <a:solidFill>
                <a:srgbClr val="002060"/>
              </a:solidFill>
              <a:latin typeface="+mj-lt"/>
              <a:ea typeface="+mj-ea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चालु आ.व. २०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८२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/८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३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मा नेपालको आर्थिक वृद्धिदर उपभोक्ता मूल्यमा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३.८५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प्रतिशत हुने प्रारम्भिक अनुमान रहेको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</a:t>
            </a:r>
            <a:endParaRPr lang="en-US" sz="2100" dirty="0">
              <a:solidFill>
                <a:prstClr val="black"/>
              </a:solidFill>
              <a:cs typeface="Kalimati" panose="00000400000000000000" pitchFamily="2"/>
            </a:endParaRPr>
          </a:p>
          <a:p>
            <a:pPr algn="just" defTabSz="514350">
              <a:lnSpc>
                <a:spcPct val="150000"/>
              </a:lnSpc>
            </a:pPr>
            <a:endParaRPr lang="en-US" sz="2100" dirty="0">
              <a:solidFill>
                <a:prstClr val="black"/>
              </a:solidFill>
              <a:cs typeface="Kalimati" panose="00000400000000000000" pitchFamily="2"/>
            </a:endParaRPr>
          </a:p>
          <a:p>
            <a:pPr algn="just" defTabSz="514350">
              <a:lnSpc>
                <a:spcPct val="150000"/>
              </a:lnSpc>
            </a:pPr>
            <a:endParaRPr lang="en-US" sz="2100" dirty="0">
              <a:solidFill>
                <a:prstClr val="black"/>
              </a:solidFill>
              <a:cs typeface="Kalimati" panose="00000400000000000000" pitchFamily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8445A-309A-4C31-8D17-D4AE9CBA8231}"/>
              </a:ext>
            </a:extLst>
          </p:cNvPr>
          <p:cNvSpPr txBox="1"/>
          <p:nvPr/>
        </p:nvSpPr>
        <p:spPr>
          <a:xfrm>
            <a:off x="3429000" y="492921"/>
            <a:ext cx="5676900" cy="63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ne-NP" altLang="en-US" sz="3200" b="1" dirty="0">
                <a:solidFill>
                  <a:srgbClr val="002060"/>
                </a:solidFill>
                <a:latin typeface="+mj-lt"/>
                <a:ea typeface="+mj-ea"/>
                <a:cs typeface="Kalimati" panose="00000400000000000000" pitchFamily="2"/>
              </a:rPr>
              <a:t>राष्ट्रिय अर्थतन्त्र आकार र वृद्धिदर </a:t>
            </a:r>
            <a:endParaRPr lang="en-US" sz="3200" b="1" dirty="0">
              <a:solidFill>
                <a:srgbClr val="002060"/>
              </a:solidFill>
              <a:latin typeface="+mj-lt"/>
              <a:ea typeface="+mj-ea"/>
              <a:cs typeface="Kalimati" panose="00000400000000000000" pitchFamily="2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E041CA4-F5E7-393A-CF58-F139B59E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7</a:t>
            </a:fld>
            <a:endParaRPr lang="en-US" sz="1400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F6B81DB-0B9D-C48F-7E1B-C6FEDE24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42211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66D5FD-08F9-1776-AAEC-7962795D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94456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sz="3200" b="1" dirty="0">
                <a:cs typeface="Kalimati" panose="00000400000000000000" pitchFamily="2"/>
              </a:rPr>
              <a:t>नेपालको कुल गार्हस्थ्य उत्पादनको वार्षिक वृद्धिदर </a:t>
            </a:r>
            <a:br>
              <a:rPr lang="ne-NP" sz="3200" b="1" dirty="0">
                <a:cs typeface="Kalimati" panose="00000400000000000000" pitchFamily="2"/>
              </a:rPr>
            </a:br>
            <a:r>
              <a:rPr lang="ne-NP" sz="3200" b="1" dirty="0">
                <a:cs typeface="Kalimati" panose="00000400000000000000" pitchFamily="2"/>
              </a:rPr>
              <a:t>(</a:t>
            </a:r>
            <a:r>
              <a:rPr lang="hi-IN" sz="3200" b="1" dirty="0">
                <a:cs typeface="Kalimati" panose="00000400000000000000" pitchFamily="2"/>
              </a:rPr>
              <a:t>उपभोक्ता</a:t>
            </a:r>
            <a:r>
              <a:rPr lang="ne-NP" sz="3200" b="1" dirty="0">
                <a:cs typeface="Kalimati" panose="00000400000000000000" pitchFamily="2"/>
              </a:rPr>
              <a:t>को मूल्यमा)</a:t>
            </a: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2B72730E-C931-F777-CB4E-8BB696F3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8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A171E60-557C-3E2B-DA41-A400F481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" y="1219200"/>
            <a:ext cx="12119897" cy="4953000"/>
          </a:xfrm>
        </p:spPr>
      </p:pic>
    </p:spTree>
    <p:extLst>
      <p:ext uri="{BB962C8B-B14F-4D97-AF65-F5344CB8AC3E}">
        <p14:creationId xmlns:p14="http://schemas.microsoft.com/office/powerpoint/2010/main" val="21410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BEDA-105D-46D3-B6E3-7C282645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828800"/>
            <a:ext cx="8229600" cy="31242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ne-NP" sz="4400" b="1" dirty="0" smtClean="0">
                <a:cs typeface="Kalimati" panose="00000400000000000000" pitchFamily="2"/>
              </a:rPr>
              <a:t>प्रादेशिक </a:t>
            </a:r>
            <a:r>
              <a:rPr lang="ne-NP" sz="4400" b="1" dirty="0">
                <a:cs typeface="Kalimati" panose="00000400000000000000" pitchFamily="2"/>
              </a:rPr>
              <a:t>लेखा अनुमान</a:t>
            </a:r>
            <a:r>
              <a:rPr lang="en-US" sz="4400" b="1" dirty="0">
                <a:cs typeface="Kalimati" panose="00000400000000000000" pitchFamily="2"/>
              </a:rPr>
              <a:t> </a:t>
            </a:r>
            <a:endParaRPr lang="ne-NP" sz="4400" b="1" dirty="0">
              <a:cs typeface="Kalimati" panose="00000400000000000000" pitchFamily="2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FBED68BF-279A-E338-DC87-40E293A0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9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983D981-B50F-3B92-BF0B-E1A86847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9899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_F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9530</TotalTime>
  <Words>1120</Words>
  <Application>Microsoft Office PowerPoint</Application>
  <PresentationFormat>Widescreen</PresentationFormat>
  <Paragraphs>178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Fontasy Himali</vt:lpstr>
      <vt:lpstr>Google Sans</vt:lpstr>
      <vt:lpstr>Kalimati</vt:lpstr>
      <vt:lpstr>Mukta</vt:lpstr>
      <vt:lpstr>Nirmala UI</vt:lpstr>
      <vt:lpstr>Siddhi</vt:lpstr>
      <vt:lpstr>Times New Roman</vt:lpstr>
      <vt:lpstr>Wingdings</vt:lpstr>
      <vt:lpstr>Template1_FHD</vt:lpstr>
      <vt:lpstr>प्रादेशिक कुल गार्हस्थ्य उत्पादन</vt:lpstr>
      <vt:lpstr>प्रस्तुतिका विषय </vt:lpstr>
      <vt:lpstr>राष्ट्रिय लेखा के हो?</vt:lpstr>
      <vt:lpstr>कुल गार्हस्थ्य उत्पादन  (Gross Domestic Product) </vt:lpstr>
      <vt:lpstr>राष्ट्रिय लेखा अनुमानको पृष्ठभूमि</vt:lpstr>
      <vt:lpstr>राष्ट्रिय लेखा तयार गर्दा राखिएको मान्यता</vt:lpstr>
      <vt:lpstr>PowerPoint Presentation</vt:lpstr>
      <vt:lpstr>नेपालको कुल गार्हस्थ्य उत्पादनको वार्षिक वृद्धिदर  (उपभोक्ताको मूल्यमा)</vt:lpstr>
      <vt:lpstr>प्रादेशिक लेखा अनुमान </vt:lpstr>
      <vt:lpstr>प्रादेशिक लेखाः अवधारणा र महत्व</vt:lpstr>
      <vt:lpstr>अनुमान विधि</vt:lpstr>
      <vt:lpstr>तथ्याङ्कका स्रोत</vt:lpstr>
      <vt:lpstr> प्रादेशिक कुल गार्हस्थ्य उत्पादनको वार्षिक वृद्धिदर  (उपभोक्ता मुल्यमा)</vt:lpstr>
      <vt:lpstr>प्रादेशिक कुल गार्हस्थ्य उत्पदन वार्षिक वृद्धिदर (उपभोक्ता मुल्यमा)</vt:lpstr>
      <vt:lpstr>प्रादेशिक कुल गार्हस्थ्य उत्पादन (रु. खर्बमा) </vt:lpstr>
      <vt:lpstr>प्रादेशिक कुल गार्हस्थ्य उत्पादन (रु. खर्बमा) </vt:lpstr>
      <vt:lpstr> कुल गार्हस्थ्य उत्पादनमा प्रदेशको हिस्सा (प्रतिशत) (आर्थिक वर्ष २०८२/८३) </vt:lpstr>
      <vt:lpstr>बृहत आर्थिक क्षेत्र</vt:lpstr>
      <vt:lpstr>कुल गार्हस्थ्य उत्पादनमा बृहत आर्थिक क्षेत्रको हिस्सा (प्रतिशत) (आर्थिक वर्ष २०८२/८३)</vt:lpstr>
      <vt:lpstr>प्रदेशस्तरीय प्रतिव्यक्ति कुल गार्हस्थ्य उत्पादन अमेरिकी डलरमा (US$)</vt:lpstr>
      <vt:lpstr>प्रदेशस्तरीय प्रतिव्यक्ति कुल गार्हस्थ्य उत्पादन अमेरिकी डलरमा (US$)</vt:lpstr>
      <vt:lpstr>प्रदेशस्तरीय प्रतिव्यक्ति कुल गार्हस्थ्य उत्पादन  (रुपैयामा)</vt:lpstr>
      <vt:lpstr>अनुमानका सीमा</vt:lpstr>
      <vt:lpstr>थप जानकारीका लागि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Prabhat</dc:creator>
  <cp:lastModifiedBy>Dinesh Bhattarai</cp:lastModifiedBy>
  <cp:revision>549</cp:revision>
  <cp:lastPrinted>2025-05-23T09:06:52Z</cp:lastPrinted>
  <dcterms:created xsi:type="dcterms:W3CDTF">2013-06-02T09:33:51Z</dcterms:created>
  <dcterms:modified xsi:type="dcterms:W3CDTF">2026-05-19T06:59:22Z</dcterms:modified>
</cp:coreProperties>
</file>