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61" r:id="rId3"/>
    <p:sldId id="257" r:id="rId4"/>
    <p:sldId id="258" r:id="rId5"/>
    <p:sldId id="259" r:id="rId6"/>
    <p:sldId id="296" r:id="rId7"/>
    <p:sldId id="260" r:id="rId8"/>
    <p:sldId id="309" r:id="rId9"/>
    <p:sldId id="263" r:id="rId10"/>
    <p:sldId id="316" r:id="rId11"/>
    <p:sldId id="324" r:id="rId12"/>
    <p:sldId id="325" r:id="rId13"/>
    <p:sldId id="326" r:id="rId14"/>
    <p:sldId id="327" r:id="rId15"/>
    <p:sldId id="288" r:id="rId16"/>
    <p:sldId id="312" r:id="rId17"/>
    <p:sldId id="311" r:id="rId18"/>
    <p:sldId id="264" r:id="rId19"/>
    <p:sldId id="314" r:id="rId20"/>
    <p:sldId id="265" r:id="rId21"/>
    <p:sldId id="266" r:id="rId22"/>
    <p:sldId id="319" r:id="rId23"/>
    <p:sldId id="291" r:id="rId24"/>
    <p:sldId id="267" r:id="rId25"/>
    <p:sldId id="268" r:id="rId26"/>
    <p:sldId id="269" r:id="rId27"/>
    <p:sldId id="270" r:id="rId28"/>
    <p:sldId id="271" r:id="rId29"/>
    <p:sldId id="272" r:id="rId30"/>
    <p:sldId id="320" r:id="rId31"/>
    <p:sldId id="273" r:id="rId32"/>
    <p:sldId id="274" r:id="rId33"/>
    <p:sldId id="321" r:id="rId34"/>
    <p:sldId id="323" r:id="rId35"/>
    <p:sldId id="322" r:id="rId36"/>
    <p:sldId id="275" r:id="rId37"/>
    <p:sldId id="276" r:id="rId38"/>
    <p:sldId id="277" r:id="rId39"/>
    <p:sldId id="278" r:id="rId40"/>
    <p:sldId id="279" r:id="rId41"/>
    <p:sldId id="280" r:id="rId42"/>
    <p:sldId id="281" r:id="rId43"/>
    <p:sldId id="282" r:id="rId44"/>
    <p:sldId id="328" r:id="rId45"/>
    <p:sldId id="284" r:id="rId46"/>
    <p:sldId id="285" r:id="rId47"/>
    <p:sldId id="286" r:id="rId48"/>
    <p:sldId id="303" r:id="rId49"/>
    <p:sldId id="304" r:id="rId50"/>
    <p:sldId id="305" r:id="rId51"/>
    <p:sldId id="302" r:id="rId52"/>
    <p:sldId id="308" r:id="rId53"/>
    <p:sldId id="315" r:id="rId5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71"/>
    <p:restoredTop sz="96104"/>
  </p:normalViewPr>
  <p:slideViewPr>
    <p:cSldViewPr snapToGrid="0" snapToObjects="1">
      <p:cViewPr varScale="1">
        <p:scale>
          <a:sx n="70" d="100"/>
          <a:sy n="70" d="100"/>
        </p:scale>
        <p:origin x="25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57B744-F592-C841-98BD-0FBADECAE875}" type="doc">
      <dgm:prSet loTypeId="urn:microsoft.com/office/officeart/2005/8/layout/cycle7" loCatId="" qsTypeId="urn:microsoft.com/office/officeart/2005/8/quickstyle/simple1" qsCatId="simple" csTypeId="urn:microsoft.com/office/officeart/2005/8/colors/colorful1#1" csCatId="colorful" phldr="1"/>
      <dgm:spPr/>
      <dgm:t>
        <a:bodyPr/>
        <a:lstStyle/>
        <a:p>
          <a:endParaRPr lang="en-US"/>
        </a:p>
      </dgm:t>
    </dgm:pt>
    <dgm:pt modelId="{4BE9C4D2-F4A3-5A41-8B56-C46916D9F067}">
      <dgm:prSet phldrT="[Text]"/>
      <dgm:spPr/>
      <dgm:t>
        <a:bodyPr/>
        <a:lstStyle/>
        <a:p>
          <a:r>
            <a:rPr lang="en-US" dirty="0" err="1">
              <a:solidFill>
                <a:schemeClr val="tx1"/>
              </a:solidFill>
              <a:latin typeface="Kalimati" pitchFamily="2" charset="0"/>
              <a:cs typeface="Kalimati" pitchFamily="2" charset="0"/>
            </a:rPr>
            <a:t>सुशासन</a:t>
          </a:r>
          <a:endParaRPr lang="en-US" dirty="0">
            <a:solidFill>
              <a:schemeClr val="tx1"/>
            </a:solidFill>
            <a:latin typeface="Kalimati" pitchFamily="2" charset="0"/>
            <a:cs typeface="Kalimati" pitchFamily="2" charset="0"/>
          </a:endParaRPr>
        </a:p>
      </dgm:t>
    </dgm:pt>
    <dgm:pt modelId="{574BAADB-F593-974B-A595-961CB6611FEB}" type="parTrans" cxnId="{59577778-F2D9-784F-90EA-EFCF6D4363D1}">
      <dgm:prSet/>
      <dgm:spPr/>
      <dgm:t>
        <a:bodyPr/>
        <a:lstStyle/>
        <a:p>
          <a:endParaRPr lang="en-US">
            <a:solidFill>
              <a:schemeClr val="tx1"/>
            </a:solidFill>
            <a:latin typeface="Kalimati" pitchFamily="2" charset="0"/>
            <a:cs typeface="Kalimati" pitchFamily="2" charset="0"/>
          </a:endParaRPr>
        </a:p>
      </dgm:t>
    </dgm:pt>
    <dgm:pt modelId="{4260B45C-3FF6-A943-97B5-600162362609}" type="sibTrans" cxnId="{59577778-F2D9-784F-90EA-EFCF6D4363D1}">
      <dgm:prSet/>
      <dgm:spPr/>
      <dgm:t>
        <a:bodyPr/>
        <a:lstStyle/>
        <a:p>
          <a:endParaRPr lang="en-US">
            <a:solidFill>
              <a:schemeClr val="tx1"/>
            </a:solidFill>
            <a:latin typeface="Kalimati" pitchFamily="2" charset="0"/>
            <a:cs typeface="Kalimati" pitchFamily="2" charset="0"/>
          </a:endParaRPr>
        </a:p>
      </dgm:t>
    </dgm:pt>
    <dgm:pt modelId="{28B0E2EF-57E4-B34E-9A36-F812FD16D5D9}">
      <dgm:prSet phldrT="[Text]"/>
      <dgm:spPr/>
      <dgm:t>
        <a:bodyPr/>
        <a:lstStyle/>
        <a:p>
          <a:r>
            <a:rPr lang="en-US" dirty="0" err="1">
              <a:solidFill>
                <a:schemeClr val="tx1"/>
              </a:solidFill>
              <a:latin typeface="Kalimati" pitchFamily="2" charset="0"/>
              <a:cs typeface="Kalimati" pitchFamily="2" charset="0"/>
            </a:rPr>
            <a:t>स्थानीय</a:t>
          </a:r>
          <a:r>
            <a:rPr lang="en-US" dirty="0">
              <a:solidFill>
                <a:schemeClr val="tx1"/>
              </a:solidFill>
              <a:latin typeface="Kalimati" pitchFamily="2" charset="0"/>
              <a:cs typeface="Kalimati" pitchFamily="2" charset="0"/>
            </a:rPr>
            <a:t> </a:t>
          </a:r>
          <a:r>
            <a:rPr lang="en-US" dirty="0" err="1">
              <a:solidFill>
                <a:schemeClr val="tx1"/>
              </a:solidFill>
              <a:latin typeface="Kalimati" pitchFamily="2" charset="0"/>
              <a:cs typeface="Kalimati" pitchFamily="2" charset="0"/>
            </a:rPr>
            <a:t>आर्थिक</a:t>
          </a:r>
          <a:r>
            <a:rPr lang="en-US" dirty="0">
              <a:solidFill>
                <a:schemeClr val="tx1"/>
              </a:solidFill>
              <a:latin typeface="Kalimati" pitchFamily="2" charset="0"/>
              <a:cs typeface="Kalimati" pitchFamily="2" charset="0"/>
            </a:rPr>
            <a:t> </a:t>
          </a:r>
          <a:r>
            <a:rPr lang="en-US" dirty="0" err="1">
              <a:solidFill>
                <a:schemeClr val="tx1"/>
              </a:solidFill>
              <a:latin typeface="Kalimati" pitchFamily="2" charset="0"/>
              <a:cs typeface="Kalimati" pitchFamily="2" charset="0"/>
            </a:rPr>
            <a:t>विकास</a:t>
          </a:r>
          <a:endParaRPr lang="en-US" dirty="0">
            <a:solidFill>
              <a:schemeClr val="tx1"/>
            </a:solidFill>
            <a:latin typeface="Kalimati" pitchFamily="2" charset="0"/>
            <a:cs typeface="Kalimati" pitchFamily="2" charset="0"/>
          </a:endParaRPr>
        </a:p>
      </dgm:t>
    </dgm:pt>
    <dgm:pt modelId="{7EB86E5B-2734-6A4C-ACBE-5305B585F64C}" type="parTrans" cxnId="{E6F9A925-FD81-E847-9556-C11AB4FF936E}">
      <dgm:prSet/>
      <dgm:spPr/>
      <dgm:t>
        <a:bodyPr/>
        <a:lstStyle/>
        <a:p>
          <a:endParaRPr lang="en-US">
            <a:solidFill>
              <a:schemeClr val="tx1"/>
            </a:solidFill>
            <a:latin typeface="Kalimati" pitchFamily="2" charset="0"/>
            <a:cs typeface="Kalimati" pitchFamily="2" charset="0"/>
          </a:endParaRPr>
        </a:p>
      </dgm:t>
    </dgm:pt>
    <dgm:pt modelId="{66A5C462-AFCE-D749-A444-628FD01E0050}" type="sibTrans" cxnId="{E6F9A925-FD81-E847-9556-C11AB4FF936E}">
      <dgm:prSet/>
      <dgm:spPr/>
      <dgm:t>
        <a:bodyPr/>
        <a:lstStyle/>
        <a:p>
          <a:endParaRPr lang="en-US">
            <a:solidFill>
              <a:schemeClr val="tx1"/>
            </a:solidFill>
            <a:latin typeface="Kalimati" pitchFamily="2" charset="0"/>
            <a:cs typeface="Kalimati" pitchFamily="2" charset="0"/>
          </a:endParaRPr>
        </a:p>
      </dgm:t>
    </dgm:pt>
    <dgm:pt modelId="{18193140-E57D-294B-81C0-11310ABB9669}">
      <dgm:prSet phldrT="[Text]"/>
      <dgm:spPr/>
      <dgm:t>
        <a:bodyPr/>
        <a:lstStyle/>
        <a:p>
          <a:r>
            <a:rPr lang="en-US" dirty="0" err="1">
              <a:solidFill>
                <a:schemeClr val="tx1"/>
              </a:solidFill>
              <a:latin typeface="Kalimati" pitchFamily="2" charset="0"/>
              <a:cs typeface="Kalimati" pitchFamily="2" charset="0"/>
            </a:rPr>
            <a:t>सार्वजनिक</a:t>
          </a:r>
          <a:r>
            <a:rPr lang="en-US" dirty="0">
              <a:solidFill>
                <a:schemeClr val="tx1"/>
              </a:solidFill>
              <a:latin typeface="Kalimati" pitchFamily="2" charset="0"/>
              <a:cs typeface="Kalimati" pitchFamily="2" charset="0"/>
            </a:rPr>
            <a:t> </a:t>
          </a:r>
          <a:r>
            <a:rPr lang="en-US" dirty="0" err="1">
              <a:solidFill>
                <a:schemeClr val="tx1"/>
              </a:solidFill>
              <a:latin typeface="Kalimati" pitchFamily="2" charset="0"/>
              <a:cs typeface="Kalimati" pitchFamily="2" charset="0"/>
            </a:rPr>
            <a:t>सेवा</a:t>
          </a:r>
          <a:r>
            <a:rPr lang="en-US" dirty="0">
              <a:solidFill>
                <a:schemeClr val="tx1"/>
              </a:solidFill>
              <a:latin typeface="Kalimati" pitchFamily="2" charset="0"/>
              <a:cs typeface="Kalimati" pitchFamily="2" charset="0"/>
            </a:rPr>
            <a:t> </a:t>
          </a:r>
          <a:r>
            <a:rPr lang="en-US" dirty="0" err="1">
              <a:solidFill>
                <a:schemeClr val="tx1"/>
              </a:solidFill>
              <a:latin typeface="Kalimati" pitchFamily="2" charset="0"/>
              <a:cs typeface="Kalimati" pitchFamily="2" charset="0"/>
            </a:rPr>
            <a:t>प्रवाह</a:t>
          </a:r>
          <a:endParaRPr lang="en-US" dirty="0">
            <a:solidFill>
              <a:schemeClr val="tx1"/>
            </a:solidFill>
            <a:latin typeface="Kalimati" pitchFamily="2" charset="0"/>
            <a:cs typeface="Kalimati" pitchFamily="2" charset="0"/>
          </a:endParaRPr>
        </a:p>
      </dgm:t>
    </dgm:pt>
    <dgm:pt modelId="{87408496-438A-074C-AA28-FCA5B9561828}" type="parTrans" cxnId="{D761D788-B3F7-A44F-BAD7-B77F0CFE370F}">
      <dgm:prSet/>
      <dgm:spPr/>
      <dgm:t>
        <a:bodyPr/>
        <a:lstStyle/>
        <a:p>
          <a:endParaRPr lang="en-US">
            <a:solidFill>
              <a:schemeClr val="tx1"/>
            </a:solidFill>
            <a:latin typeface="Kalimati" pitchFamily="2" charset="0"/>
            <a:cs typeface="Kalimati" pitchFamily="2" charset="0"/>
          </a:endParaRPr>
        </a:p>
      </dgm:t>
    </dgm:pt>
    <dgm:pt modelId="{57DC81B3-0BA1-BA41-9118-E73D88FCC3AC}" type="sibTrans" cxnId="{D761D788-B3F7-A44F-BAD7-B77F0CFE370F}">
      <dgm:prSet/>
      <dgm:spPr/>
      <dgm:t>
        <a:bodyPr/>
        <a:lstStyle/>
        <a:p>
          <a:endParaRPr lang="en-US">
            <a:solidFill>
              <a:schemeClr val="tx1"/>
            </a:solidFill>
            <a:latin typeface="Kalimati" pitchFamily="2" charset="0"/>
            <a:cs typeface="Kalimati" pitchFamily="2" charset="0"/>
          </a:endParaRPr>
        </a:p>
      </dgm:t>
    </dgm:pt>
    <dgm:pt modelId="{3E2D3818-A2F5-1049-821C-64B0F2D21B9E}" type="pres">
      <dgm:prSet presAssocID="{BA57B744-F592-C841-98BD-0FBADECAE875}" presName="Name0" presStyleCnt="0">
        <dgm:presLayoutVars>
          <dgm:dir/>
          <dgm:resizeHandles val="exact"/>
        </dgm:presLayoutVars>
      </dgm:prSet>
      <dgm:spPr/>
    </dgm:pt>
    <dgm:pt modelId="{45DB5553-9330-CE45-85CA-9951945443C4}" type="pres">
      <dgm:prSet presAssocID="{4BE9C4D2-F4A3-5A41-8B56-C46916D9F067}" presName="node" presStyleLbl="node1" presStyleIdx="0" presStyleCnt="3">
        <dgm:presLayoutVars>
          <dgm:bulletEnabled val="1"/>
        </dgm:presLayoutVars>
      </dgm:prSet>
      <dgm:spPr/>
    </dgm:pt>
    <dgm:pt modelId="{D0F2E7AB-25E2-1C4C-B48D-2046BAF7F2C3}" type="pres">
      <dgm:prSet presAssocID="{4260B45C-3FF6-A943-97B5-600162362609}" presName="sibTrans" presStyleLbl="sibTrans2D1" presStyleIdx="0" presStyleCnt="3"/>
      <dgm:spPr/>
    </dgm:pt>
    <dgm:pt modelId="{B2361193-5BB8-0A41-A1A9-D8146AA18440}" type="pres">
      <dgm:prSet presAssocID="{4260B45C-3FF6-A943-97B5-600162362609}" presName="connectorText" presStyleLbl="sibTrans2D1" presStyleIdx="0" presStyleCnt="3"/>
      <dgm:spPr/>
    </dgm:pt>
    <dgm:pt modelId="{7E8353B3-5896-D441-BEC6-44084A196173}" type="pres">
      <dgm:prSet presAssocID="{28B0E2EF-57E4-B34E-9A36-F812FD16D5D9}" presName="node" presStyleLbl="node1" presStyleIdx="1" presStyleCnt="3">
        <dgm:presLayoutVars>
          <dgm:bulletEnabled val="1"/>
        </dgm:presLayoutVars>
      </dgm:prSet>
      <dgm:spPr/>
    </dgm:pt>
    <dgm:pt modelId="{7B7E925D-9436-5E4E-B37D-E184AE7331AF}" type="pres">
      <dgm:prSet presAssocID="{66A5C462-AFCE-D749-A444-628FD01E0050}" presName="sibTrans" presStyleLbl="sibTrans2D1" presStyleIdx="1" presStyleCnt="3"/>
      <dgm:spPr/>
    </dgm:pt>
    <dgm:pt modelId="{B5031A16-DF49-BD44-B23B-01E3D758C3BD}" type="pres">
      <dgm:prSet presAssocID="{66A5C462-AFCE-D749-A444-628FD01E0050}" presName="connectorText" presStyleLbl="sibTrans2D1" presStyleIdx="1" presStyleCnt="3"/>
      <dgm:spPr/>
    </dgm:pt>
    <dgm:pt modelId="{F8E2664B-4E77-B346-8684-C4BE14D64B58}" type="pres">
      <dgm:prSet presAssocID="{18193140-E57D-294B-81C0-11310ABB9669}" presName="node" presStyleLbl="node1" presStyleIdx="2" presStyleCnt="3">
        <dgm:presLayoutVars>
          <dgm:bulletEnabled val="1"/>
        </dgm:presLayoutVars>
      </dgm:prSet>
      <dgm:spPr/>
    </dgm:pt>
    <dgm:pt modelId="{08E2EDA7-5620-7C4C-BF6C-65C2E481E3F0}" type="pres">
      <dgm:prSet presAssocID="{57DC81B3-0BA1-BA41-9118-E73D88FCC3AC}" presName="sibTrans" presStyleLbl="sibTrans2D1" presStyleIdx="2" presStyleCnt="3"/>
      <dgm:spPr/>
    </dgm:pt>
    <dgm:pt modelId="{DAE9D367-B756-8D49-A0FA-59475A51AD08}" type="pres">
      <dgm:prSet presAssocID="{57DC81B3-0BA1-BA41-9118-E73D88FCC3AC}" presName="connectorText" presStyleLbl="sibTrans2D1" presStyleIdx="2" presStyleCnt="3"/>
      <dgm:spPr/>
    </dgm:pt>
  </dgm:ptLst>
  <dgm:cxnLst>
    <dgm:cxn modelId="{E6F9A925-FD81-E847-9556-C11AB4FF936E}" srcId="{BA57B744-F592-C841-98BD-0FBADECAE875}" destId="{28B0E2EF-57E4-B34E-9A36-F812FD16D5D9}" srcOrd="1" destOrd="0" parTransId="{7EB86E5B-2734-6A4C-ACBE-5305B585F64C}" sibTransId="{66A5C462-AFCE-D749-A444-628FD01E0050}"/>
    <dgm:cxn modelId="{273D6438-E283-A24E-9CB7-1F1859833DE1}" type="presOf" srcId="{28B0E2EF-57E4-B34E-9A36-F812FD16D5D9}" destId="{7E8353B3-5896-D441-BEC6-44084A196173}" srcOrd="0" destOrd="0" presId="urn:microsoft.com/office/officeart/2005/8/layout/cycle7"/>
    <dgm:cxn modelId="{6C6D093E-3BDE-4443-AB43-C7B7AC72FDDE}" type="presOf" srcId="{57DC81B3-0BA1-BA41-9118-E73D88FCC3AC}" destId="{DAE9D367-B756-8D49-A0FA-59475A51AD08}" srcOrd="1" destOrd="0" presId="urn:microsoft.com/office/officeart/2005/8/layout/cycle7"/>
    <dgm:cxn modelId="{9252AD48-8F60-8944-B5B8-C7763BC2B23D}" type="presOf" srcId="{57DC81B3-0BA1-BA41-9118-E73D88FCC3AC}" destId="{08E2EDA7-5620-7C4C-BF6C-65C2E481E3F0}" srcOrd="0" destOrd="0" presId="urn:microsoft.com/office/officeart/2005/8/layout/cycle7"/>
    <dgm:cxn modelId="{59577778-F2D9-784F-90EA-EFCF6D4363D1}" srcId="{BA57B744-F592-C841-98BD-0FBADECAE875}" destId="{4BE9C4D2-F4A3-5A41-8B56-C46916D9F067}" srcOrd="0" destOrd="0" parTransId="{574BAADB-F593-974B-A595-961CB6611FEB}" sibTransId="{4260B45C-3FF6-A943-97B5-600162362609}"/>
    <dgm:cxn modelId="{663DC87E-BFCC-3441-9BB2-357CF1968134}" type="presOf" srcId="{4260B45C-3FF6-A943-97B5-600162362609}" destId="{D0F2E7AB-25E2-1C4C-B48D-2046BAF7F2C3}" srcOrd="0" destOrd="0" presId="urn:microsoft.com/office/officeart/2005/8/layout/cycle7"/>
    <dgm:cxn modelId="{6C508C85-8CC1-1045-9976-A62635D7154F}" type="presOf" srcId="{66A5C462-AFCE-D749-A444-628FD01E0050}" destId="{7B7E925D-9436-5E4E-B37D-E184AE7331AF}" srcOrd="0" destOrd="0" presId="urn:microsoft.com/office/officeart/2005/8/layout/cycle7"/>
    <dgm:cxn modelId="{D761D788-B3F7-A44F-BAD7-B77F0CFE370F}" srcId="{BA57B744-F592-C841-98BD-0FBADECAE875}" destId="{18193140-E57D-294B-81C0-11310ABB9669}" srcOrd="2" destOrd="0" parTransId="{87408496-438A-074C-AA28-FCA5B9561828}" sibTransId="{57DC81B3-0BA1-BA41-9118-E73D88FCC3AC}"/>
    <dgm:cxn modelId="{488E4C8C-8D41-DD49-8C77-567643BA2ECD}" type="presOf" srcId="{66A5C462-AFCE-D749-A444-628FD01E0050}" destId="{B5031A16-DF49-BD44-B23B-01E3D758C3BD}" srcOrd="1" destOrd="0" presId="urn:microsoft.com/office/officeart/2005/8/layout/cycle7"/>
    <dgm:cxn modelId="{1E7BFA95-61A6-CF43-B97E-554B27769612}" type="presOf" srcId="{18193140-E57D-294B-81C0-11310ABB9669}" destId="{F8E2664B-4E77-B346-8684-C4BE14D64B58}" srcOrd="0" destOrd="0" presId="urn:microsoft.com/office/officeart/2005/8/layout/cycle7"/>
    <dgm:cxn modelId="{3DAE18E3-2060-9C4F-9639-D375FB135083}" type="presOf" srcId="{BA57B744-F592-C841-98BD-0FBADECAE875}" destId="{3E2D3818-A2F5-1049-821C-64B0F2D21B9E}" srcOrd="0" destOrd="0" presId="urn:microsoft.com/office/officeart/2005/8/layout/cycle7"/>
    <dgm:cxn modelId="{DC2849E9-39CF-7E47-8321-3453F83D3ADB}" type="presOf" srcId="{4260B45C-3FF6-A943-97B5-600162362609}" destId="{B2361193-5BB8-0A41-A1A9-D8146AA18440}" srcOrd="1" destOrd="0" presId="urn:microsoft.com/office/officeart/2005/8/layout/cycle7"/>
    <dgm:cxn modelId="{95D44DF4-89F5-894F-8D70-34B6CF403316}" type="presOf" srcId="{4BE9C4D2-F4A3-5A41-8B56-C46916D9F067}" destId="{45DB5553-9330-CE45-85CA-9951945443C4}" srcOrd="0" destOrd="0" presId="urn:microsoft.com/office/officeart/2005/8/layout/cycle7"/>
    <dgm:cxn modelId="{4B78A314-073B-1C40-A230-E335A977D5D0}" type="presParOf" srcId="{3E2D3818-A2F5-1049-821C-64B0F2D21B9E}" destId="{45DB5553-9330-CE45-85CA-9951945443C4}" srcOrd="0" destOrd="0" presId="urn:microsoft.com/office/officeart/2005/8/layout/cycle7"/>
    <dgm:cxn modelId="{988E8B84-642D-2247-ABEB-E4B696240475}" type="presParOf" srcId="{3E2D3818-A2F5-1049-821C-64B0F2D21B9E}" destId="{D0F2E7AB-25E2-1C4C-B48D-2046BAF7F2C3}" srcOrd="1" destOrd="0" presId="urn:microsoft.com/office/officeart/2005/8/layout/cycle7"/>
    <dgm:cxn modelId="{86D23CA4-5973-0F47-AA30-A3FC08719D41}" type="presParOf" srcId="{D0F2E7AB-25E2-1C4C-B48D-2046BAF7F2C3}" destId="{B2361193-5BB8-0A41-A1A9-D8146AA18440}" srcOrd="0" destOrd="0" presId="urn:microsoft.com/office/officeart/2005/8/layout/cycle7"/>
    <dgm:cxn modelId="{7E516D94-E790-844D-BFAD-C69F0A3713D6}" type="presParOf" srcId="{3E2D3818-A2F5-1049-821C-64B0F2D21B9E}" destId="{7E8353B3-5896-D441-BEC6-44084A196173}" srcOrd="2" destOrd="0" presId="urn:microsoft.com/office/officeart/2005/8/layout/cycle7"/>
    <dgm:cxn modelId="{54A5CBF3-AEF0-014C-B89C-6AF7544DB275}" type="presParOf" srcId="{3E2D3818-A2F5-1049-821C-64B0F2D21B9E}" destId="{7B7E925D-9436-5E4E-B37D-E184AE7331AF}" srcOrd="3" destOrd="0" presId="urn:microsoft.com/office/officeart/2005/8/layout/cycle7"/>
    <dgm:cxn modelId="{240576C3-50CE-3C40-B64E-59D35AE3D2F7}" type="presParOf" srcId="{7B7E925D-9436-5E4E-B37D-E184AE7331AF}" destId="{B5031A16-DF49-BD44-B23B-01E3D758C3BD}" srcOrd="0" destOrd="0" presId="urn:microsoft.com/office/officeart/2005/8/layout/cycle7"/>
    <dgm:cxn modelId="{1C3AE774-8CB9-0D47-8014-6DED3746795E}" type="presParOf" srcId="{3E2D3818-A2F5-1049-821C-64B0F2D21B9E}" destId="{F8E2664B-4E77-B346-8684-C4BE14D64B58}" srcOrd="4" destOrd="0" presId="urn:microsoft.com/office/officeart/2005/8/layout/cycle7"/>
    <dgm:cxn modelId="{2D19D564-70A8-5545-9A60-C0DF61139E82}" type="presParOf" srcId="{3E2D3818-A2F5-1049-821C-64B0F2D21B9E}" destId="{08E2EDA7-5620-7C4C-BF6C-65C2E481E3F0}" srcOrd="5" destOrd="0" presId="urn:microsoft.com/office/officeart/2005/8/layout/cycle7"/>
    <dgm:cxn modelId="{53521662-A1F4-5946-AFD8-4FC448924923}" type="presParOf" srcId="{08E2EDA7-5620-7C4C-BF6C-65C2E481E3F0}" destId="{DAE9D367-B756-8D49-A0FA-59475A51AD0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C50BCD-2F17-4610-9873-7799762D0768}" type="doc">
      <dgm:prSet loTypeId="urn:microsoft.com/office/officeart/2005/8/layout/chevron1" loCatId="process" qsTypeId="urn:microsoft.com/office/officeart/2005/8/quickstyle/simple1" qsCatId="simple" csTypeId="urn:microsoft.com/office/officeart/2005/8/colors/accent1_2" csCatId="accent1" phldr="1"/>
      <dgm:spPr/>
    </dgm:pt>
    <dgm:pt modelId="{70807016-7511-4CFD-835E-6D669AEABFB8}">
      <dgm:prSet phldrT="[Text]"/>
      <dgm:spPr/>
      <dgm:t>
        <a:bodyPr/>
        <a:lstStyle/>
        <a:p>
          <a:r>
            <a:rPr lang="ne-NP" dirty="0">
              <a:cs typeface="Kalimati" pitchFamily="2"/>
            </a:rPr>
            <a:t>१</a:t>
          </a:r>
          <a:r>
            <a:rPr lang="en-US" dirty="0">
              <a:cs typeface="Kalimati" pitchFamily="2"/>
            </a:rPr>
            <a:t>. </a:t>
          </a:r>
          <a:r>
            <a:rPr lang="ne-NP" dirty="0">
              <a:cs typeface="Kalimati" pitchFamily="2"/>
            </a:rPr>
            <a:t>अवधारणापत्र</a:t>
          </a:r>
          <a:endParaRPr lang="en-US" dirty="0">
            <a:cs typeface="Kalimati" pitchFamily="2"/>
          </a:endParaRPr>
        </a:p>
      </dgm:t>
    </dgm:pt>
    <dgm:pt modelId="{745B45CF-ED68-4337-BC4E-43469F5CA746}" type="parTrans" cxnId="{EB4879D2-4DC7-403B-A743-9D775DDCA3DD}">
      <dgm:prSet/>
      <dgm:spPr/>
      <dgm:t>
        <a:bodyPr/>
        <a:lstStyle/>
        <a:p>
          <a:endParaRPr lang="en-US"/>
        </a:p>
      </dgm:t>
    </dgm:pt>
    <dgm:pt modelId="{FA39A115-ADE3-409A-852D-C877E90E4482}" type="sibTrans" cxnId="{EB4879D2-4DC7-403B-A743-9D775DDCA3DD}">
      <dgm:prSet/>
      <dgm:spPr/>
      <dgm:t>
        <a:bodyPr/>
        <a:lstStyle/>
        <a:p>
          <a:endParaRPr lang="en-US"/>
        </a:p>
      </dgm:t>
    </dgm:pt>
    <dgm:pt modelId="{7077CBCE-D080-4695-95C9-87B7CDA6839F}">
      <dgm:prSet phldrT="[Text]">
        <dgm:style>
          <a:lnRef idx="1">
            <a:schemeClr val="accent6"/>
          </a:lnRef>
          <a:fillRef idx="2">
            <a:schemeClr val="accent6"/>
          </a:fillRef>
          <a:effectRef idx="1">
            <a:schemeClr val="accent6"/>
          </a:effectRef>
          <a:fontRef idx="minor">
            <a:schemeClr val="dk1"/>
          </a:fontRef>
        </dgm:style>
      </dgm:prSet>
      <dgm:spPr/>
      <dgm:t>
        <a:bodyPr/>
        <a:lstStyle/>
        <a:p>
          <a:r>
            <a:rPr lang="ne-NP" dirty="0">
              <a:cs typeface="Kalimati" pitchFamily="2"/>
            </a:rPr>
            <a:t>२</a:t>
          </a:r>
          <a:r>
            <a:rPr lang="en-US" dirty="0">
              <a:cs typeface="Kalimati" pitchFamily="2"/>
            </a:rPr>
            <a:t>. </a:t>
          </a:r>
        </a:p>
        <a:p>
          <a:r>
            <a:rPr lang="ne-NP" dirty="0">
              <a:cs typeface="Kalimati" pitchFamily="2"/>
            </a:rPr>
            <a:t>पूर्णप्रस्ताव</a:t>
          </a:r>
          <a:endParaRPr lang="en-US" dirty="0">
            <a:cs typeface="Kalimati" pitchFamily="2"/>
          </a:endParaRPr>
        </a:p>
      </dgm:t>
    </dgm:pt>
    <dgm:pt modelId="{54B54C5A-1E7B-4D4D-A0DA-26BE1A9E17E2}" type="parTrans" cxnId="{3776C719-43C3-41B9-A661-28D7B90FBE39}">
      <dgm:prSet/>
      <dgm:spPr/>
      <dgm:t>
        <a:bodyPr/>
        <a:lstStyle/>
        <a:p>
          <a:endParaRPr lang="en-US"/>
        </a:p>
      </dgm:t>
    </dgm:pt>
    <dgm:pt modelId="{11FC64D9-769A-405E-ACB5-7928C1EC15D3}" type="sibTrans" cxnId="{3776C719-43C3-41B9-A661-28D7B90FBE39}">
      <dgm:prSet/>
      <dgm:spPr/>
      <dgm:t>
        <a:bodyPr/>
        <a:lstStyle/>
        <a:p>
          <a:endParaRPr lang="en-US"/>
        </a:p>
      </dgm:t>
    </dgm:pt>
    <dgm:pt modelId="{A72CC82B-544A-4FE1-8D3B-687215B6B204}" type="pres">
      <dgm:prSet presAssocID="{5FC50BCD-2F17-4610-9873-7799762D0768}" presName="Name0" presStyleCnt="0">
        <dgm:presLayoutVars>
          <dgm:dir/>
          <dgm:animLvl val="lvl"/>
          <dgm:resizeHandles val="exact"/>
        </dgm:presLayoutVars>
      </dgm:prSet>
      <dgm:spPr/>
    </dgm:pt>
    <dgm:pt modelId="{8D66E38E-7B38-41AB-A1E0-B693B825FE0F}" type="pres">
      <dgm:prSet presAssocID="{70807016-7511-4CFD-835E-6D669AEABFB8}" presName="parTxOnly" presStyleLbl="node1" presStyleIdx="0" presStyleCnt="2">
        <dgm:presLayoutVars>
          <dgm:chMax val="0"/>
          <dgm:chPref val="0"/>
          <dgm:bulletEnabled val="1"/>
        </dgm:presLayoutVars>
      </dgm:prSet>
      <dgm:spPr/>
    </dgm:pt>
    <dgm:pt modelId="{2A368106-9C2C-49E7-9EFE-677CCFA27D73}" type="pres">
      <dgm:prSet presAssocID="{FA39A115-ADE3-409A-852D-C877E90E4482}" presName="parTxOnlySpace" presStyleCnt="0"/>
      <dgm:spPr/>
    </dgm:pt>
    <dgm:pt modelId="{4DF0B306-F0DB-4650-BE82-846458F6DB10}" type="pres">
      <dgm:prSet presAssocID="{7077CBCE-D080-4695-95C9-87B7CDA6839F}" presName="parTxOnly" presStyleLbl="node1" presStyleIdx="1" presStyleCnt="2">
        <dgm:presLayoutVars>
          <dgm:chMax val="0"/>
          <dgm:chPref val="0"/>
          <dgm:bulletEnabled val="1"/>
        </dgm:presLayoutVars>
      </dgm:prSet>
      <dgm:spPr/>
    </dgm:pt>
  </dgm:ptLst>
  <dgm:cxnLst>
    <dgm:cxn modelId="{3776C719-43C3-41B9-A661-28D7B90FBE39}" srcId="{5FC50BCD-2F17-4610-9873-7799762D0768}" destId="{7077CBCE-D080-4695-95C9-87B7CDA6839F}" srcOrd="1" destOrd="0" parTransId="{54B54C5A-1E7B-4D4D-A0DA-26BE1A9E17E2}" sibTransId="{11FC64D9-769A-405E-ACB5-7928C1EC15D3}"/>
    <dgm:cxn modelId="{ECB15671-F964-47BA-8DBE-B46AEF1361E2}" type="presOf" srcId="{70807016-7511-4CFD-835E-6D669AEABFB8}" destId="{8D66E38E-7B38-41AB-A1E0-B693B825FE0F}" srcOrd="0" destOrd="0" presId="urn:microsoft.com/office/officeart/2005/8/layout/chevron1"/>
    <dgm:cxn modelId="{88A5D17C-2901-4ED3-813D-1309FBBF0E02}" type="presOf" srcId="{7077CBCE-D080-4695-95C9-87B7CDA6839F}" destId="{4DF0B306-F0DB-4650-BE82-846458F6DB10}" srcOrd="0" destOrd="0" presId="urn:microsoft.com/office/officeart/2005/8/layout/chevron1"/>
    <dgm:cxn modelId="{EB4879D2-4DC7-403B-A743-9D775DDCA3DD}" srcId="{5FC50BCD-2F17-4610-9873-7799762D0768}" destId="{70807016-7511-4CFD-835E-6D669AEABFB8}" srcOrd="0" destOrd="0" parTransId="{745B45CF-ED68-4337-BC4E-43469F5CA746}" sibTransId="{FA39A115-ADE3-409A-852D-C877E90E4482}"/>
    <dgm:cxn modelId="{667684D2-952A-48CD-8236-1D34CAD12B0B}" type="presOf" srcId="{5FC50BCD-2F17-4610-9873-7799762D0768}" destId="{A72CC82B-544A-4FE1-8D3B-687215B6B204}" srcOrd="0" destOrd="0" presId="urn:microsoft.com/office/officeart/2005/8/layout/chevron1"/>
    <dgm:cxn modelId="{1D174ADB-5733-4D18-B9FA-907A166F6805}" type="presParOf" srcId="{A72CC82B-544A-4FE1-8D3B-687215B6B204}" destId="{8D66E38E-7B38-41AB-A1E0-B693B825FE0F}" srcOrd="0" destOrd="0" presId="urn:microsoft.com/office/officeart/2005/8/layout/chevron1"/>
    <dgm:cxn modelId="{F575E087-C3A0-461A-9C36-063E6FB361AA}" type="presParOf" srcId="{A72CC82B-544A-4FE1-8D3B-687215B6B204}" destId="{2A368106-9C2C-49E7-9EFE-677CCFA27D73}" srcOrd="1" destOrd="0" presId="urn:microsoft.com/office/officeart/2005/8/layout/chevron1"/>
    <dgm:cxn modelId="{4BD4375F-442B-42F9-9F36-1F868FE720A3}" type="presParOf" srcId="{A72CC82B-544A-4FE1-8D3B-687215B6B204}" destId="{4DF0B306-F0DB-4650-BE82-846458F6DB10}"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B5553-9330-CE45-85CA-9951945443C4}">
      <dsp:nvSpPr>
        <dsp:cNvPr id="0" name=""/>
        <dsp:cNvSpPr/>
      </dsp:nvSpPr>
      <dsp:spPr>
        <a:xfrm>
          <a:off x="4130761" y="1008"/>
          <a:ext cx="2254076" cy="11270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chemeClr val="tx1"/>
              </a:solidFill>
              <a:latin typeface="Kalimati" pitchFamily="2" charset="0"/>
              <a:cs typeface="Kalimati" pitchFamily="2" charset="0"/>
            </a:rPr>
            <a:t>सुशासन</a:t>
          </a:r>
          <a:endParaRPr lang="en-US" sz="2200" kern="1200" dirty="0">
            <a:solidFill>
              <a:schemeClr val="tx1"/>
            </a:solidFill>
            <a:latin typeface="Kalimati" pitchFamily="2" charset="0"/>
            <a:cs typeface="Kalimati" pitchFamily="2" charset="0"/>
          </a:endParaRPr>
        </a:p>
      </dsp:txBody>
      <dsp:txXfrm>
        <a:off x="4163771" y="34018"/>
        <a:ext cx="2188056" cy="1061018"/>
      </dsp:txXfrm>
    </dsp:sp>
    <dsp:sp modelId="{D0F2E7AB-25E2-1C4C-B48D-2046BAF7F2C3}">
      <dsp:nvSpPr>
        <dsp:cNvPr id="0" name=""/>
        <dsp:cNvSpPr/>
      </dsp:nvSpPr>
      <dsp:spPr>
        <a:xfrm rot="3600000">
          <a:off x="5601314" y="1978437"/>
          <a:ext cx="1173356" cy="39446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latin typeface="Kalimati" pitchFamily="2" charset="0"/>
            <a:cs typeface="Kalimati" pitchFamily="2" charset="0"/>
          </a:endParaRPr>
        </a:p>
      </dsp:txBody>
      <dsp:txXfrm>
        <a:off x="5719653" y="2057330"/>
        <a:ext cx="936678" cy="236677"/>
      </dsp:txXfrm>
    </dsp:sp>
    <dsp:sp modelId="{7E8353B3-5896-D441-BEC6-44084A196173}">
      <dsp:nvSpPr>
        <dsp:cNvPr id="0" name=""/>
        <dsp:cNvSpPr/>
      </dsp:nvSpPr>
      <dsp:spPr>
        <a:xfrm>
          <a:off x="5991147" y="3223291"/>
          <a:ext cx="2254076" cy="11270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chemeClr val="tx1"/>
              </a:solidFill>
              <a:latin typeface="Kalimati" pitchFamily="2" charset="0"/>
              <a:cs typeface="Kalimati" pitchFamily="2" charset="0"/>
            </a:rPr>
            <a:t>स्थानीय</a:t>
          </a:r>
          <a:r>
            <a:rPr lang="en-US" sz="2200" kern="1200" dirty="0">
              <a:solidFill>
                <a:schemeClr val="tx1"/>
              </a:solidFill>
              <a:latin typeface="Kalimati" pitchFamily="2" charset="0"/>
              <a:cs typeface="Kalimati" pitchFamily="2" charset="0"/>
            </a:rPr>
            <a:t> </a:t>
          </a:r>
          <a:r>
            <a:rPr lang="en-US" sz="2200" kern="1200" dirty="0" err="1">
              <a:solidFill>
                <a:schemeClr val="tx1"/>
              </a:solidFill>
              <a:latin typeface="Kalimati" pitchFamily="2" charset="0"/>
              <a:cs typeface="Kalimati" pitchFamily="2" charset="0"/>
            </a:rPr>
            <a:t>आर्थिक</a:t>
          </a:r>
          <a:r>
            <a:rPr lang="en-US" sz="2200" kern="1200" dirty="0">
              <a:solidFill>
                <a:schemeClr val="tx1"/>
              </a:solidFill>
              <a:latin typeface="Kalimati" pitchFamily="2" charset="0"/>
              <a:cs typeface="Kalimati" pitchFamily="2" charset="0"/>
            </a:rPr>
            <a:t> </a:t>
          </a:r>
          <a:r>
            <a:rPr lang="en-US" sz="2200" kern="1200" dirty="0" err="1">
              <a:solidFill>
                <a:schemeClr val="tx1"/>
              </a:solidFill>
              <a:latin typeface="Kalimati" pitchFamily="2" charset="0"/>
              <a:cs typeface="Kalimati" pitchFamily="2" charset="0"/>
            </a:rPr>
            <a:t>विकास</a:t>
          </a:r>
          <a:endParaRPr lang="en-US" sz="2200" kern="1200" dirty="0">
            <a:solidFill>
              <a:schemeClr val="tx1"/>
            </a:solidFill>
            <a:latin typeface="Kalimati" pitchFamily="2" charset="0"/>
            <a:cs typeface="Kalimati" pitchFamily="2" charset="0"/>
          </a:endParaRPr>
        </a:p>
      </dsp:txBody>
      <dsp:txXfrm>
        <a:off x="6024157" y="3256301"/>
        <a:ext cx="2188056" cy="1061018"/>
      </dsp:txXfrm>
    </dsp:sp>
    <dsp:sp modelId="{7B7E925D-9436-5E4E-B37D-E184AE7331AF}">
      <dsp:nvSpPr>
        <dsp:cNvPr id="0" name=""/>
        <dsp:cNvSpPr/>
      </dsp:nvSpPr>
      <dsp:spPr>
        <a:xfrm rot="10800000">
          <a:off x="4671121" y="3589579"/>
          <a:ext cx="1173356" cy="394463"/>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latin typeface="Kalimati" pitchFamily="2" charset="0"/>
            <a:cs typeface="Kalimati" pitchFamily="2" charset="0"/>
          </a:endParaRPr>
        </a:p>
      </dsp:txBody>
      <dsp:txXfrm rot="10800000">
        <a:off x="4789460" y="3668472"/>
        <a:ext cx="936678" cy="236677"/>
      </dsp:txXfrm>
    </dsp:sp>
    <dsp:sp modelId="{F8E2664B-4E77-B346-8684-C4BE14D64B58}">
      <dsp:nvSpPr>
        <dsp:cNvPr id="0" name=""/>
        <dsp:cNvSpPr/>
      </dsp:nvSpPr>
      <dsp:spPr>
        <a:xfrm>
          <a:off x="2270375" y="3223291"/>
          <a:ext cx="2254076" cy="112703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chemeClr val="tx1"/>
              </a:solidFill>
              <a:latin typeface="Kalimati" pitchFamily="2" charset="0"/>
              <a:cs typeface="Kalimati" pitchFamily="2" charset="0"/>
            </a:rPr>
            <a:t>सार्वजनिक</a:t>
          </a:r>
          <a:r>
            <a:rPr lang="en-US" sz="2200" kern="1200" dirty="0">
              <a:solidFill>
                <a:schemeClr val="tx1"/>
              </a:solidFill>
              <a:latin typeface="Kalimati" pitchFamily="2" charset="0"/>
              <a:cs typeface="Kalimati" pitchFamily="2" charset="0"/>
            </a:rPr>
            <a:t> </a:t>
          </a:r>
          <a:r>
            <a:rPr lang="en-US" sz="2200" kern="1200" dirty="0" err="1">
              <a:solidFill>
                <a:schemeClr val="tx1"/>
              </a:solidFill>
              <a:latin typeface="Kalimati" pitchFamily="2" charset="0"/>
              <a:cs typeface="Kalimati" pitchFamily="2" charset="0"/>
            </a:rPr>
            <a:t>सेवा</a:t>
          </a:r>
          <a:r>
            <a:rPr lang="en-US" sz="2200" kern="1200" dirty="0">
              <a:solidFill>
                <a:schemeClr val="tx1"/>
              </a:solidFill>
              <a:latin typeface="Kalimati" pitchFamily="2" charset="0"/>
              <a:cs typeface="Kalimati" pitchFamily="2" charset="0"/>
            </a:rPr>
            <a:t> </a:t>
          </a:r>
          <a:r>
            <a:rPr lang="en-US" sz="2200" kern="1200" dirty="0" err="1">
              <a:solidFill>
                <a:schemeClr val="tx1"/>
              </a:solidFill>
              <a:latin typeface="Kalimati" pitchFamily="2" charset="0"/>
              <a:cs typeface="Kalimati" pitchFamily="2" charset="0"/>
            </a:rPr>
            <a:t>प्रवाह</a:t>
          </a:r>
          <a:endParaRPr lang="en-US" sz="2200" kern="1200" dirty="0">
            <a:solidFill>
              <a:schemeClr val="tx1"/>
            </a:solidFill>
            <a:latin typeface="Kalimati" pitchFamily="2" charset="0"/>
            <a:cs typeface="Kalimati" pitchFamily="2" charset="0"/>
          </a:endParaRPr>
        </a:p>
      </dsp:txBody>
      <dsp:txXfrm>
        <a:off x="2303385" y="3256301"/>
        <a:ext cx="2188056" cy="1061018"/>
      </dsp:txXfrm>
    </dsp:sp>
    <dsp:sp modelId="{08E2EDA7-5620-7C4C-BF6C-65C2E481E3F0}">
      <dsp:nvSpPr>
        <dsp:cNvPr id="0" name=""/>
        <dsp:cNvSpPr/>
      </dsp:nvSpPr>
      <dsp:spPr>
        <a:xfrm rot="18000000">
          <a:off x="3740928" y="1978437"/>
          <a:ext cx="1173356" cy="394463"/>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latin typeface="Kalimati" pitchFamily="2" charset="0"/>
            <a:cs typeface="Kalimati" pitchFamily="2" charset="0"/>
          </a:endParaRPr>
        </a:p>
      </dsp:txBody>
      <dsp:txXfrm>
        <a:off x="3859267" y="2057330"/>
        <a:ext cx="936678" cy="236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6E38E-7B38-41AB-A1E0-B693B825FE0F}">
      <dsp:nvSpPr>
        <dsp:cNvPr id="0" name=""/>
        <dsp:cNvSpPr/>
      </dsp:nvSpPr>
      <dsp:spPr>
        <a:xfrm>
          <a:off x="7143" y="1855258"/>
          <a:ext cx="4270374" cy="17081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ne-NP" sz="3400" kern="1200" dirty="0">
              <a:cs typeface="Kalimati" pitchFamily="2"/>
            </a:rPr>
            <a:t>१</a:t>
          </a:r>
          <a:r>
            <a:rPr lang="en-US" sz="3400" kern="1200" dirty="0">
              <a:cs typeface="Kalimati" pitchFamily="2"/>
            </a:rPr>
            <a:t>. </a:t>
          </a:r>
          <a:r>
            <a:rPr lang="ne-NP" sz="3400" kern="1200" dirty="0">
              <a:cs typeface="Kalimati" pitchFamily="2"/>
            </a:rPr>
            <a:t>अवधारणापत्र</a:t>
          </a:r>
          <a:endParaRPr lang="en-US" sz="3400" kern="1200" dirty="0">
            <a:cs typeface="Kalimati" pitchFamily="2"/>
          </a:endParaRPr>
        </a:p>
      </dsp:txBody>
      <dsp:txXfrm>
        <a:off x="861218" y="1855258"/>
        <a:ext cx="2562225" cy="1708149"/>
      </dsp:txXfrm>
    </dsp:sp>
    <dsp:sp modelId="{4DF0B306-F0DB-4650-BE82-846458F6DB10}">
      <dsp:nvSpPr>
        <dsp:cNvPr id="0" name=""/>
        <dsp:cNvSpPr/>
      </dsp:nvSpPr>
      <dsp:spPr>
        <a:xfrm>
          <a:off x="3850481" y="1855258"/>
          <a:ext cx="4270374" cy="1708149"/>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ne-NP" sz="3400" kern="1200" dirty="0">
              <a:cs typeface="Kalimati" pitchFamily="2"/>
            </a:rPr>
            <a:t>२</a:t>
          </a:r>
          <a:r>
            <a:rPr lang="en-US" sz="3400" kern="1200" dirty="0">
              <a:cs typeface="Kalimati" pitchFamily="2"/>
            </a:rPr>
            <a:t>. </a:t>
          </a:r>
        </a:p>
        <a:p>
          <a:pPr marL="0" lvl="0" indent="0" algn="ctr" defTabSz="1511300">
            <a:lnSpc>
              <a:spcPct val="90000"/>
            </a:lnSpc>
            <a:spcBef>
              <a:spcPct val="0"/>
            </a:spcBef>
            <a:spcAft>
              <a:spcPct val="35000"/>
            </a:spcAft>
            <a:buNone/>
          </a:pPr>
          <a:r>
            <a:rPr lang="ne-NP" sz="3400" kern="1200" dirty="0">
              <a:cs typeface="Kalimati" pitchFamily="2"/>
            </a:rPr>
            <a:t>पूर्णप्रस्ताव</a:t>
          </a:r>
          <a:endParaRPr lang="en-US" sz="3400" kern="1200" dirty="0">
            <a:cs typeface="Kalimati" pitchFamily="2"/>
          </a:endParaRPr>
        </a:p>
      </dsp:txBody>
      <dsp:txXfrm>
        <a:off x="4704556" y="1855258"/>
        <a:ext cx="2562225" cy="170814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08AB5-559F-416E-8F54-F14BEEAE741F}" type="datetimeFigureOut">
              <a:rPr lang="en-US" smtClean="0"/>
              <a:pPr/>
              <a:t>3/25/2025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05DF44-4B79-4132-AA31-656C8A5A72E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5DF44-4B79-4132-AA31-656C8A5A72E0}" type="slidenum">
              <a:rPr lang="en-US" smtClean="0"/>
              <a:pPr/>
              <a:t>1</a:t>
            </a:fld>
            <a:endParaRPr lang="en-US"/>
          </a:p>
        </p:txBody>
      </p:sp>
    </p:spTree>
    <p:extLst>
      <p:ext uri="{BB962C8B-B14F-4D97-AF65-F5344CB8AC3E}">
        <p14:creationId xmlns:p14="http://schemas.microsoft.com/office/powerpoint/2010/main" val="2230466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EF85-7099-0846-8D3A-99A5EDECC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214A2D-338C-F549-988A-AEBFDBD4D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2636C07-A177-2D4E-8B97-5B558177961F}"/>
              </a:ext>
            </a:extLst>
          </p:cNvPr>
          <p:cNvSpPr>
            <a:spLocks noGrp="1"/>
          </p:cNvSpPr>
          <p:nvPr>
            <p:ph type="dt" sz="half" idx="10"/>
          </p:nvPr>
        </p:nvSpPr>
        <p:spPr/>
        <p:txBody>
          <a:bodyPr/>
          <a:lstStyle/>
          <a:p>
            <a:fld id="{4FABA251-537B-4218-840F-17713CB078E9}" type="datetime1">
              <a:rPr lang="en-GB" smtClean="0"/>
              <a:pPr/>
              <a:t>25/03/2025</a:t>
            </a:fld>
            <a:endParaRPr lang="en-GB"/>
          </a:p>
        </p:txBody>
      </p:sp>
      <p:sp>
        <p:nvSpPr>
          <p:cNvPr id="5" name="Footer Placeholder 4">
            <a:extLst>
              <a:ext uri="{FF2B5EF4-FFF2-40B4-BE49-F238E27FC236}">
                <a16:creationId xmlns:a16="http://schemas.microsoft.com/office/drawing/2014/main" id="{E08F04C0-9BD8-AD42-A98E-056A6DBB25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0533F3-4FAD-5F43-A278-CF9D88134482}"/>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2392067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F15C-46F2-4A46-BDB4-60C2A1EB9B8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0BC671-B878-C845-9686-829B73FA0C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418CEC-BFFE-7541-9107-46E56BBACE32}"/>
              </a:ext>
            </a:extLst>
          </p:cNvPr>
          <p:cNvSpPr>
            <a:spLocks noGrp="1"/>
          </p:cNvSpPr>
          <p:nvPr>
            <p:ph type="dt" sz="half" idx="10"/>
          </p:nvPr>
        </p:nvSpPr>
        <p:spPr/>
        <p:txBody>
          <a:bodyPr/>
          <a:lstStyle/>
          <a:p>
            <a:fld id="{473AB863-912B-4250-9A52-261B8176D38E}" type="datetime1">
              <a:rPr lang="en-GB" smtClean="0"/>
              <a:pPr/>
              <a:t>25/03/2025</a:t>
            </a:fld>
            <a:endParaRPr lang="en-GB"/>
          </a:p>
        </p:txBody>
      </p:sp>
      <p:sp>
        <p:nvSpPr>
          <p:cNvPr id="5" name="Footer Placeholder 4">
            <a:extLst>
              <a:ext uri="{FF2B5EF4-FFF2-40B4-BE49-F238E27FC236}">
                <a16:creationId xmlns:a16="http://schemas.microsoft.com/office/drawing/2014/main" id="{DED6A189-5728-CA45-8BB3-FE9BBCE670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A75AB-CB13-DA43-831D-4F5AA48B8A08}"/>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674424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4C575A-A3FD-8347-A7EC-E5A1DA8AB1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EB1177-EDEE-1341-BC93-8D154A944B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D7DDA5-95C5-E846-B485-913A69DB32B5}"/>
              </a:ext>
            </a:extLst>
          </p:cNvPr>
          <p:cNvSpPr>
            <a:spLocks noGrp="1"/>
          </p:cNvSpPr>
          <p:nvPr>
            <p:ph type="dt" sz="half" idx="10"/>
          </p:nvPr>
        </p:nvSpPr>
        <p:spPr/>
        <p:txBody>
          <a:bodyPr/>
          <a:lstStyle/>
          <a:p>
            <a:fld id="{D93C26E1-6564-4CAF-821B-ECA31831BF09}" type="datetime1">
              <a:rPr lang="en-GB" smtClean="0"/>
              <a:pPr/>
              <a:t>25/03/2025</a:t>
            </a:fld>
            <a:endParaRPr lang="en-GB"/>
          </a:p>
        </p:txBody>
      </p:sp>
      <p:sp>
        <p:nvSpPr>
          <p:cNvPr id="5" name="Footer Placeholder 4">
            <a:extLst>
              <a:ext uri="{FF2B5EF4-FFF2-40B4-BE49-F238E27FC236}">
                <a16:creationId xmlns:a16="http://schemas.microsoft.com/office/drawing/2014/main" id="{92DC20E7-B4F4-4648-B68D-B385446EB3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2DAAC6-2B62-5245-B078-444DA75E6947}"/>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146356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EC959-0976-8747-AE0B-2BEA60A90D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164916-C7C0-504D-9941-77C776226C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4D5ADA-381A-A144-8C5A-E64669DDD6EE}"/>
              </a:ext>
            </a:extLst>
          </p:cNvPr>
          <p:cNvSpPr>
            <a:spLocks noGrp="1"/>
          </p:cNvSpPr>
          <p:nvPr>
            <p:ph type="dt" sz="half" idx="10"/>
          </p:nvPr>
        </p:nvSpPr>
        <p:spPr/>
        <p:txBody>
          <a:bodyPr/>
          <a:lstStyle/>
          <a:p>
            <a:fld id="{2C36C52D-6616-443E-AFD6-338604DEE40F}" type="datetime1">
              <a:rPr lang="en-GB" smtClean="0"/>
              <a:pPr/>
              <a:t>25/03/2025</a:t>
            </a:fld>
            <a:endParaRPr lang="en-GB"/>
          </a:p>
        </p:txBody>
      </p:sp>
      <p:sp>
        <p:nvSpPr>
          <p:cNvPr id="5" name="Footer Placeholder 4">
            <a:extLst>
              <a:ext uri="{FF2B5EF4-FFF2-40B4-BE49-F238E27FC236}">
                <a16:creationId xmlns:a16="http://schemas.microsoft.com/office/drawing/2014/main" id="{FEE738D4-B182-7B4B-9BC6-4581C184A3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EE9235-5582-774E-9D2D-4A6C275B4191}"/>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81532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DC28F-6701-9F4B-891C-9B9FE95D80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D29892-E4F8-2A4F-9008-29AD51A290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4E091-6667-AF4F-AB2E-41F225959A31}"/>
              </a:ext>
            </a:extLst>
          </p:cNvPr>
          <p:cNvSpPr>
            <a:spLocks noGrp="1"/>
          </p:cNvSpPr>
          <p:nvPr>
            <p:ph type="dt" sz="half" idx="10"/>
          </p:nvPr>
        </p:nvSpPr>
        <p:spPr/>
        <p:txBody>
          <a:bodyPr/>
          <a:lstStyle/>
          <a:p>
            <a:fld id="{2914E618-0AB8-4076-893B-5D766C3FB1E4}" type="datetime1">
              <a:rPr lang="en-GB" smtClean="0"/>
              <a:pPr/>
              <a:t>25/03/2025</a:t>
            </a:fld>
            <a:endParaRPr lang="en-GB"/>
          </a:p>
        </p:txBody>
      </p:sp>
      <p:sp>
        <p:nvSpPr>
          <p:cNvPr id="5" name="Footer Placeholder 4">
            <a:extLst>
              <a:ext uri="{FF2B5EF4-FFF2-40B4-BE49-F238E27FC236}">
                <a16:creationId xmlns:a16="http://schemas.microsoft.com/office/drawing/2014/main" id="{DBE33336-007E-0346-A312-4193CA96A0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C03FEA-E41A-4346-9B87-CB7004770D36}"/>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193548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872A-9F47-314D-9E38-69D528B193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B1789D-E5EE-3D46-9842-AAB566667F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63ADD6-7886-1647-A6CA-A734764A96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5F50EE-E763-9B4C-A454-8ACB8392AE20}"/>
              </a:ext>
            </a:extLst>
          </p:cNvPr>
          <p:cNvSpPr>
            <a:spLocks noGrp="1"/>
          </p:cNvSpPr>
          <p:nvPr>
            <p:ph type="dt" sz="half" idx="10"/>
          </p:nvPr>
        </p:nvSpPr>
        <p:spPr/>
        <p:txBody>
          <a:bodyPr/>
          <a:lstStyle/>
          <a:p>
            <a:fld id="{DD54D958-FF52-44DC-810C-F6AC4ECE1BBD}" type="datetime1">
              <a:rPr lang="en-GB" smtClean="0"/>
              <a:pPr/>
              <a:t>25/03/2025</a:t>
            </a:fld>
            <a:endParaRPr lang="en-GB"/>
          </a:p>
        </p:txBody>
      </p:sp>
      <p:sp>
        <p:nvSpPr>
          <p:cNvPr id="6" name="Footer Placeholder 5">
            <a:extLst>
              <a:ext uri="{FF2B5EF4-FFF2-40B4-BE49-F238E27FC236}">
                <a16:creationId xmlns:a16="http://schemas.microsoft.com/office/drawing/2014/main" id="{56D55573-37EE-D145-BA48-112D42E1A2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A8F6BA-0F61-2B47-8D33-0DDB43535ADA}"/>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454817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1FC3-C4D7-834D-B310-82FDC3A6A0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481758-EAC9-1F44-8F9F-EFBDA5F0A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4F3021-AA97-6044-91D4-C7678F20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605D2E-2773-C249-9E27-151683DB6F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5DD4E5-96B2-DA45-A342-76DA7E82E8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16D8B7-F069-9648-BD78-8C57F6558644}"/>
              </a:ext>
            </a:extLst>
          </p:cNvPr>
          <p:cNvSpPr>
            <a:spLocks noGrp="1"/>
          </p:cNvSpPr>
          <p:nvPr>
            <p:ph type="dt" sz="half" idx="10"/>
          </p:nvPr>
        </p:nvSpPr>
        <p:spPr/>
        <p:txBody>
          <a:bodyPr/>
          <a:lstStyle/>
          <a:p>
            <a:fld id="{CFA12752-03FC-4884-9100-A192254BF7FB}" type="datetime1">
              <a:rPr lang="en-GB" smtClean="0"/>
              <a:pPr/>
              <a:t>25/03/2025</a:t>
            </a:fld>
            <a:endParaRPr lang="en-GB"/>
          </a:p>
        </p:txBody>
      </p:sp>
      <p:sp>
        <p:nvSpPr>
          <p:cNvPr id="8" name="Footer Placeholder 7">
            <a:extLst>
              <a:ext uri="{FF2B5EF4-FFF2-40B4-BE49-F238E27FC236}">
                <a16:creationId xmlns:a16="http://schemas.microsoft.com/office/drawing/2014/main" id="{15CA7EA2-A6AC-1848-94C7-F67AED5E76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B11FA2-14A9-7D47-9A95-F8CF031A6134}"/>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84813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900E-DB31-264A-ABE5-B4811D140D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1922F8-D74F-174B-82E1-B1D4F49FEE10}"/>
              </a:ext>
            </a:extLst>
          </p:cNvPr>
          <p:cNvSpPr>
            <a:spLocks noGrp="1"/>
          </p:cNvSpPr>
          <p:nvPr>
            <p:ph type="dt" sz="half" idx="10"/>
          </p:nvPr>
        </p:nvSpPr>
        <p:spPr/>
        <p:txBody>
          <a:bodyPr/>
          <a:lstStyle/>
          <a:p>
            <a:fld id="{D5E86732-864B-4E41-A5E5-F7F09DDBA626}" type="datetime1">
              <a:rPr lang="en-GB" smtClean="0"/>
              <a:pPr/>
              <a:t>25/03/2025</a:t>
            </a:fld>
            <a:endParaRPr lang="en-GB"/>
          </a:p>
        </p:txBody>
      </p:sp>
      <p:sp>
        <p:nvSpPr>
          <p:cNvPr id="4" name="Footer Placeholder 3">
            <a:extLst>
              <a:ext uri="{FF2B5EF4-FFF2-40B4-BE49-F238E27FC236}">
                <a16:creationId xmlns:a16="http://schemas.microsoft.com/office/drawing/2014/main" id="{1F2A8BC5-7CA4-C14D-B825-A8E146DDBC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EE4EAB-8D76-B946-B716-E0C64EE7DBB6}"/>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243956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15FE9-F995-AB45-B6C9-BA5BA33B3449}"/>
              </a:ext>
            </a:extLst>
          </p:cNvPr>
          <p:cNvSpPr>
            <a:spLocks noGrp="1"/>
          </p:cNvSpPr>
          <p:nvPr>
            <p:ph type="dt" sz="half" idx="10"/>
          </p:nvPr>
        </p:nvSpPr>
        <p:spPr/>
        <p:txBody>
          <a:bodyPr/>
          <a:lstStyle/>
          <a:p>
            <a:fld id="{4884D597-1BC3-4A71-BB9A-385AF474640C}" type="datetime1">
              <a:rPr lang="en-GB" smtClean="0"/>
              <a:pPr/>
              <a:t>25/03/2025</a:t>
            </a:fld>
            <a:endParaRPr lang="en-GB"/>
          </a:p>
        </p:txBody>
      </p:sp>
      <p:sp>
        <p:nvSpPr>
          <p:cNvPr id="3" name="Footer Placeholder 2">
            <a:extLst>
              <a:ext uri="{FF2B5EF4-FFF2-40B4-BE49-F238E27FC236}">
                <a16:creationId xmlns:a16="http://schemas.microsoft.com/office/drawing/2014/main" id="{D08B1F35-8960-2440-8FDD-D98C64745E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3AB049-D021-3241-BC95-CB847978A15C}"/>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311659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4005-77C6-9048-B7B2-7599E0880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DB161A-B5D0-A842-93BE-4289D324A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71884D-34ED-0041-8D61-2DC05FF8B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E7C05-9D96-8A47-BF97-25CB67763B81}"/>
              </a:ext>
            </a:extLst>
          </p:cNvPr>
          <p:cNvSpPr>
            <a:spLocks noGrp="1"/>
          </p:cNvSpPr>
          <p:nvPr>
            <p:ph type="dt" sz="half" idx="10"/>
          </p:nvPr>
        </p:nvSpPr>
        <p:spPr/>
        <p:txBody>
          <a:bodyPr/>
          <a:lstStyle/>
          <a:p>
            <a:fld id="{6B05E458-B3E1-46B9-BB56-7F5392924C4E}" type="datetime1">
              <a:rPr lang="en-GB" smtClean="0"/>
              <a:pPr/>
              <a:t>25/03/2025</a:t>
            </a:fld>
            <a:endParaRPr lang="en-GB"/>
          </a:p>
        </p:txBody>
      </p:sp>
      <p:sp>
        <p:nvSpPr>
          <p:cNvPr id="6" name="Footer Placeholder 5">
            <a:extLst>
              <a:ext uri="{FF2B5EF4-FFF2-40B4-BE49-F238E27FC236}">
                <a16:creationId xmlns:a16="http://schemas.microsoft.com/office/drawing/2014/main" id="{44ECE6FA-A32D-1340-B29F-042D0838A9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01637A-5799-8F47-A809-E98BC3C8BA95}"/>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400238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ED202-3102-044E-83A0-89E10D14E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E46E8D-27BB-DE47-AB33-FD9A08EC7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62A38F-F6EF-744B-BFA8-673D246F6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300A33-7D6F-4F47-B134-CA593AFCD0A7}"/>
              </a:ext>
            </a:extLst>
          </p:cNvPr>
          <p:cNvSpPr>
            <a:spLocks noGrp="1"/>
          </p:cNvSpPr>
          <p:nvPr>
            <p:ph type="dt" sz="half" idx="10"/>
          </p:nvPr>
        </p:nvSpPr>
        <p:spPr/>
        <p:txBody>
          <a:bodyPr/>
          <a:lstStyle/>
          <a:p>
            <a:fld id="{2D61FC73-73DA-433E-A227-CE31A0B31AB3}" type="datetime1">
              <a:rPr lang="en-GB" smtClean="0"/>
              <a:pPr/>
              <a:t>25/03/2025</a:t>
            </a:fld>
            <a:endParaRPr lang="en-GB"/>
          </a:p>
        </p:txBody>
      </p:sp>
      <p:sp>
        <p:nvSpPr>
          <p:cNvPr id="6" name="Footer Placeholder 5">
            <a:extLst>
              <a:ext uri="{FF2B5EF4-FFF2-40B4-BE49-F238E27FC236}">
                <a16:creationId xmlns:a16="http://schemas.microsoft.com/office/drawing/2014/main" id="{8933E9B4-CBD8-784F-8D6F-EC9E9B1D6E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B6FFDD-6CA3-4E47-9693-330EFEFCC748}"/>
              </a:ext>
            </a:extLst>
          </p:cNvPr>
          <p:cNvSpPr>
            <a:spLocks noGrp="1"/>
          </p:cNvSpPr>
          <p:nvPr>
            <p:ph type="sldNum" sz="quarter" idx="12"/>
          </p:nvPr>
        </p:nvSpPr>
        <p:spPr/>
        <p:txBody>
          <a:bodyPr/>
          <a:lstStyle/>
          <a:p>
            <a:fld id="{DB7F5CA5-8403-544B-B4B6-43F39E7F16E2}" type="slidenum">
              <a:rPr lang="en-GB" smtClean="0"/>
              <a:pPr/>
              <a:t>‹#›</a:t>
            </a:fld>
            <a:endParaRPr lang="en-GB"/>
          </a:p>
        </p:txBody>
      </p:sp>
    </p:spTree>
    <p:extLst>
      <p:ext uri="{BB962C8B-B14F-4D97-AF65-F5344CB8AC3E}">
        <p14:creationId xmlns:p14="http://schemas.microsoft.com/office/powerpoint/2010/main" val="415795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B64B9-714D-6848-946E-8B097B442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68B7C3-DB10-E749-87C5-69E940B67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EE7584-D683-7A4D-8419-1E6B1A8F58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DBD09-BCC6-43DF-866D-9E062DF16CB7}" type="datetime1">
              <a:rPr lang="en-GB" smtClean="0"/>
              <a:pPr/>
              <a:t>25/03/2025</a:t>
            </a:fld>
            <a:endParaRPr lang="en-GB"/>
          </a:p>
        </p:txBody>
      </p:sp>
      <p:sp>
        <p:nvSpPr>
          <p:cNvPr id="5" name="Footer Placeholder 4">
            <a:extLst>
              <a:ext uri="{FF2B5EF4-FFF2-40B4-BE49-F238E27FC236}">
                <a16:creationId xmlns:a16="http://schemas.microsoft.com/office/drawing/2014/main" id="{AC1F71E5-5E03-EE4B-A0ED-888145305F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C86A35-E11C-724B-9030-378AD1972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F5CA5-8403-544B-B4B6-43F39E7F16E2}" type="slidenum">
              <a:rPr lang="en-GB" smtClean="0"/>
              <a:pPr/>
              <a:t>‹#›</a:t>
            </a:fld>
            <a:endParaRPr lang="en-GB"/>
          </a:p>
        </p:txBody>
      </p:sp>
    </p:spTree>
    <p:extLst>
      <p:ext uri="{BB962C8B-B14F-4D97-AF65-F5344CB8AC3E}">
        <p14:creationId xmlns:p14="http://schemas.microsoft.com/office/powerpoint/2010/main" val="3571891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57D1-EE5F-2C4D-8D1E-E8BC14CA3FF0}"/>
              </a:ext>
            </a:extLst>
          </p:cNvPr>
          <p:cNvSpPr>
            <a:spLocks noGrp="1"/>
          </p:cNvSpPr>
          <p:nvPr>
            <p:ph type="ctrTitle"/>
          </p:nvPr>
        </p:nvSpPr>
        <p:spPr>
          <a:xfrm>
            <a:off x="254758" y="926592"/>
            <a:ext cx="11682483" cy="3249621"/>
          </a:xfrm>
        </p:spPr>
        <p:txBody>
          <a:bodyPr>
            <a:noAutofit/>
          </a:bodyPr>
          <a:lstStyle/>
          <a:p>
            <a:r>
              <a:rPr lang="ne-NP" sz="4000" dirty="0">
                <a:solidFill>
                  <a:srgbClr val="FF0000"/>
                </a:solidFill>
                <a:latin typeface="Kalimati" pitchFamily="2" charset="0"/>
                <a:cs typeface="Kalimati" pitchFamily="2" charset="0"/>
              </a:rPr>
              <a:t>आ</a:t>
            </a:r>
            <a:r>
              <a:rPr lang="en-US" sz="4000" dirty="0">
                <a:solidFill>
                  <a:srgbClr val="FF0000"/>
                </a:solidFill>
                <a:latin typeface="Kalimati" pitchFamily="2" charset="0"/>
                <a:cs typeface="Kalimati" pitchFamily="2" charset="0"/>
              </a:rPr>
              <a:t>.</a:t>
            </a:r>
            <a:r>
              <a:rPr lang="ne-NP" sz="4000" dirty="0">
                <a:solidFill>
                  <a:srgbClr val="FF0000"/>
                </a:solidFill>
                <a:latin typeface="Kalimati" pitchFamily="2" charset="0"/>
                <a:cs typeface="Kalimati" pitchFamily="2" charset="0"/>
              </a:rPr>
              <a:t>व २०८१</a:t>
            </a:r>
            <a:r>
              <a:rPr lang="en-US" sz="4000" dirty="0">
                <a:solidFill>
                  <a:srgbClr val="FF0000"/>
                </a:solidFill>
                <a:latin typeface="Kalimati" pitchFamily="2" charset="0"/>
                <a:cs typeface="Kalimati" pitchFamily="2" charset="0"/>
              </a:rPr>
              <a:t>/</a:t>
            </a:r>
            <a:r>
              <a:rPr lang="ne-NP" sz="4000" dirty="0">
                <a:solidFill>
                  <a:srgbClr val="FF0000"/>
                </a:solidFill>
                <a:latin typeface="Kalimati" pitchFamily="2" charset="0"/>
                <a:cs typeface="Kalimati" pitchFamily="2" charset="0"/>
              </a:rPr>
              <a:t>८२ को </a:t>
            </a:r>
            <a:r>
              <a:rPr lang="en-GB" sz="4000" dirty="0" err="1">
                <a:solidFill>
                  <a:schemeClr val="accent6">
                    <a:lumMod val="75000"/>
                  </a:schemeClr>
                </a:solidFill>
                <a:latin typeface="Kalimati" pitchFamily="2" charset="0"/>
                <a:cs typeface="Kalimati" pitchFamily="2" charset="0"/>
              </a:rPr>
              <a:t>न</a:t>
            </a:r>
            <a:r>
              <a:rPr lang="ne-NP" sz="4000" dirty="0">
                <a:solidFill>
                  <a:schemeClr val="accent6">
                    <a:lumMod val="75000"/>
                  </a:schemeClr>
                </a:solidFill>
                <a:latin typeface="Kalimati" pitchFamily="2" charset="0"/>
                <a:cs typeface="Kalimati" pitchFamily="2" charset="0"/>
              </a:rPr>
              <a:t>वप्रवर्तन</a:t>
            </a:r>
            <a:r>
              <a:rPr lang="en-GB" sz="4000" dirty="0">
                <a:solidFill>
                  <a:schemeClr val="accent6">
                    <a:lumMod val="75000"/>
                  </a:schemeClr>
                </a:solidFill>
                <a:latin typeface="Kalimati" pitchFamily="2" charset="0"/>
                <a:cs typeface="Kalimati" pitchFamily="2" charset="0"/>
              </a:rPr>
              <a:t> </a:t>
            </a:r>
            <a:r>
              <a:rPr lang="en-GB" sz="4000" dirty="0" err="1">
                <a:solidFill>
                  <a:schemeClr val="accent6">
                    <a:lumMod val="75000"/>
                  </a:schemeClr>
                </a:solidFill>
                <a:latin typeface="Kalimati" pitchFamily="2" charset="0"/>
                <a:cs typeface="Kalimati" pitchFamily="2" charset="0"/>
              </a:rPr>
              <a:t>साझेदारी</a:t>
            </a:r>
            <a:r>
              <a:rPr lang="en-GB" sz="4000" dirty="0">
                <a:solidFill>
                  <a:schemeClr val="accent6">
                    <a:lumMod val="75000"/>
                  </a:schemeClr>
                </a:solidFill>
                <a:latin typeface="Kalimati" pitchFamily="2" charset="0"/>
                <a:cs typeface="Kalimati" pitchFamily="2" charset="0"/>
              </a:rPr>
              <a:t> </a:t>
            </a:r>
            <a:r>
              <a:rPr lang="en-GB" sz="4000" dirty="0" err="1">
                <a:solidFill>
                  <a:schemeClr val="accent6">
                    <a:lumMod val="75000"/>
                  </a:schemeClr>
                </a:solidFill>
                <a:latin typeface="Kalimati" pitchFamily="2" charset="0"/>
                <a:cs typeface="Kalimati" pitchFamily="2" charset="0"/>
              </a:rPr>
              <a:t>कोष</a:t>
            </a:r>
            <a:r>
              <a:rPr lang="en-US" sz="4000" dirty="0">
                <a:solidFill>
                  <a:schemeClr val="accent6">
                    <a:lumMod val="75000"/>
                  </a:schemeClr>
                </a:solidFill>
                <a:latin typeface="Kalimati" pitchFamily="2" charset="0"/>
                <a:cs typeface="Kalimati" pitchFamily="2" charset="0"/>
              </a:rPr>
              <a:t> </a:t>
            </a:r>
            <a:r>
              <a:rPr lang="ne-NP" sz="4000" dirty="0">
                <a:solidFill>
                  <a:schemeClr val="accent6">
                    <a:lumMod val="75000"/>
                  </a:schemeClr>
                </a:solidFill>
                <a:latin typeface="Kalimati" pitchFamily="2" charset="0"/>
                <a:cs typeface="Kalimati" pitchFamily="2" charset="0"/>
              </a:rPr>
              <a:t>कार्यक्रम</a:t>
            </a:r>
            <a:r>
              <a:rPr lang="ne-NP" sz="4000" dirty="0">
                <a:solidFill>
                  <a:srgbClr val="FF0000"/>
                </a:solidFill>
                <a:latin typeface="Kalimati" pitchFamily="2" charset="0"/>
                <a:cs typeface="Kalimati" pitchFamily="2" charset="0"/>
              </a:rPr>
              <a:t> सञ्चालनार्थ</a:t>
            </a:r>
            <a:r>
              <a:rPr lang="en-GB" sz="4000" dirty="0">
                <a:solidFill>
                  <a:srgbClr val="00B050"/>
                </a:solidFill>
                <a:latin typeface="Kalimati" pitchFamily="2" charset="0"/>
                <a:cs typeface="Kalimati" pitchFamily="2" charset="0"/>
              </a:rPr>
              <a:t> </a:t>
            </a:r>
            <a:r>
              <a:rPr lang="ne-NP" sz="4000" dirty="0">
                <a:solidFill>
                  <a:srgbClr val="FF0000"/>
                </a:solidFill>
                <a:latin typeface="Kalimati" pitchFamily="2" charset="0"/>
                <a:cs typeface="Kalimati" pitchFamily="2" charset="0"/>
              </a:rPr>
              <a:t>कार्यान्वयन निर्देशिकाको जानकारीमूलक प्रस्तुतीकरण</a:t>
            </a:r>
            <a:r>
              <a:rPr lang="en-GB" sz="4000" dirty="0">
                <a:solidFill>
                  <a:srgbClr val="FF0000"/>
                </a:solidFill>
                <a:latin typeface="Kalimati" pitchFamily="2" charset="0"/>
                <a:cs typeface="Kalimati" pitchFamily="2" charset="0"/>
              </a:rPr>
              <a:t> </a:t>
            </a:r>
          </a:p>
        </p:txBody>
      </p:sp>
      <p:sp>
        <p:nvSpPr>
          <p:cNvPr id="3" name="Subtitle 2">
            <a:extLst>
              <a:ext uri="{FF2B5EF4-FFF2-40B4-BE49-F238E27FC236}">
                <a16:creationId xmlns:a16="http://schemas.microsoft.com/office/drawing/2014/main" id="{20E81C3D-65F2-6645-82BB-FB16A58DFF91}"/>
              </a:ext>
            </a:extLst>
          </p:cNvPr>
          <p:cNvSpPr>
            <a:spLocks noGrp="1"/>
          </p:cNvSpPr>
          <p:nvPr>
            <p:ph type="subTitle" idx="1"/>
          </p:nvPr>
        </p:nvSpPr>
        <p:spPr>
          <a:xfrm>
            <a:off x="1671781" y="4682836"/>
            <a:ext cx="9144000" cy="1936328"/>
          </a:xfrm>
        </p:spPr>
        <p:txBody>
          <a:bodyPr>
            <a:normAutofit fontScale="25000" lnSpcReduction="20000"/>
          </a:bodyPr>
          <a:lstStyle/>
          <a:p>
            <a:pPr marL="0" marR="91440" indent="0" algn="ctr">
              <a:lnSpc>
                <a:spcPct val="120000"/>
              </a:lnSpc>
              <a:spcBef>
                <a:spcPts val="0"/>
              </a:spcBef>
              <a:buNone/>
            </a:pPr>
            <a:r>
              <a:rPr lang="en-US" sz="9600" b="1" dirty="0" err="1">
                <a:solidFill>
                  <a:srgbClr val="FF5050"/>
                </a:solidFill>
                <a:latin typeface="Preeti" pitchFamily="2" charset="0"/>
                <a:ea typeface="+mj-ea"/>
                <a:cs typeface="Utsaah" panose="020B0604020202020204" pitchFamily="34" charset="0"/>
              </a:rPr>
              <a:t>afudtL</a:t>
            </a:r>
            <a:r>
              <a:rPr lang="en-US" sz="9600" b="1" dirty="0">
                <a:solidFill>
                  <a:srgbClr val="FF5050"/>
                </a:solidFill>
                <a:latin typeface="Preeti" pitchFamily="2" charset="0"/>
                <a:ea typeface="+mj-ea"/>
                <a:cs typeface="Utsaah" panose="020B0604020202020204" pitchFamily="34" charset="0"/>
              </a:rPr>
              <a:t> </a:t>
            </a:r>
            <a:r>
              <a:rPr lang="ne-NP" sz="9600" b="1" dirty="0">
                <a:solidFill>
                  <a:srgbClr val="FF5050"/>
                </a:solidFill>
                <a:latin typeface="Utsaah" panose="020B0604020202020204" pitchFamily="34" charset="0"/>
                <a:ea typeface="+mj-ea"/>
                <a:cs typeface="Utsaah" panose="020B0604020202020204" pitchFamily="34" charset="0"/>
              </a:rPr>
              <a:t>प्रदेश सरकार</a:t>
            </a:r>
            <a:endParaRPr lang="en-US" sz="9600" b="1" dirty="0">
              <a:solidFill>
                <a:srgbClr val="FF5050"/>
              </a:solidFill>
              <a:latin typeface="Utsaah" panose="020B0604020202020204" pitchFamily="34" charset="0"/>
              <a:ea typeface="+mj-ea"/>
              <a:cs typeface="Utsaah" panose="020B0604020202020204" pitchFamily="34" charset="0"/>
            </a:endParaRPr>
          </a:p>
          <a:p>
            <a:pPr marL="0" marR="91440" indent="0" algn="ctr">
              <a:lnSpc>
                <a:spcPct val="120000"/>
              </a:lnSpc>
              <a:spcBef>
                <a:spcPts val="0"/>
              </a:spcBef>
              <a:buNone/>
            </a:pPr>
            <a:r>
              <a:rPr lang="ne-NP" sz="9600" b="1" dirty="0">
                <a:solidFill>
                  <a:srgbClr val="FF5050"/>
                </a:solidFill>
                <a:latin typeface="Utsaah" panose="020B0604020202020204" pitchFamily="34" charset="0"/>
                <a:ea typeface="+mj-ea"/>
                <a:cs typeface="Utsaah" panose="020B0604020202020204" pitchFamily="34" charset="0"/>
              </a:rPr>
              <a:t>मुख्यमन्त्री तथा मन्त्रिपरिषद्को कार्यालय</a:t>
            </a:r>
            <a:endParaRPr lang="en-US" sz="9600" b="1" dirty="0">
              <a:solidFill>
                <a:srgbClr val="FF5050"/>
              </a:solidFill>
              <a:latin typeface="Utsaah" panose="020B0604020202020204" pitchFamily="34" charset="0"/>
              <a:ea typeface="+mj-ea"/>
              <a:cs typeface="Utsaah" panose="020B0604020202020204" pitchFamily="34" charset="0"/>
            </a:endParaRPr>
          </a:p>
          <a:p>
            <a:pPr marL="0" marR="91440" indent="0" algn="ctr">
              <a:lnSpc>
                <a:spcPct val="120000"/>
              </a:lnSpc>
              <a:spcBef>
                <a:spcPts val="0"/>
              </a:spcBef>
              <a:buNone/>
            </a:pPr>
            <a:r>
              <a:rPr lang="ne-NP" sz="9600" b="1" dirty="0">
                <a:solidFill>
                  <a:srgbClr val="FF5050"/>
                </a:solidFill>
                <a:latin typeface="Utsaah" panose="020B0604020202020204" pitchFamily="34" charset="0"/>
                <a:ea typeface="+mj-ea"/>
                <a:cs typeface="Utsaah" panose="020B0604020202020204" pitchFamily="34" charset="0"/>
              </a:rPr>
              <a:t>प्रदेश तथा स्थानीय शासन </a:t>
            </a:r>
            <a:r>
              <a:rPr lang="en-US" sz="9600" b="1" dirty="0">
                <a:solidFill>
                  <a:srgbClr val="FF5050"/>
                </a:solidFill>
                <a:latin typeface="Utsaah" panose="020B0604020202020204" pitchFamily="34" charset="0"/>
                <a:ea typeface="+mj-ea"/>
                <a:cs typeface="Utsaah" panose="020B0604020202020204" pitchFamily="34" charset="0"/>
              </a:rPr>
              <a:t> </a:t>
            </a:r>
            <a:r>
              <a:rPr lang="ne-NP" sz="9600" b="1" dirty="0">
                <a:solidFill>
                  <a:srgbClr val="FF5050"/>
                </a:solidFill>
                <a:latin typeface="Preeti" pitchFamily="2" charset="0"/>
                <a:ea typeface="+mj-ea"/>
                <a:cs typeface="Utsaah" panose="020B0604020202020204" pitchFamily="34" charset="0"/>
              </a:rPr>
              <a:t>सबली</a:t>
            </a:r>
            <a:r>
              <a:rPr lang="en-US" sz="9600" b="1" dirty="0">
                <a:solidFill>
                  <a:srgbClr val="FF5050"/>
                </a:solidFill>
                <a:latin typeface="Preeti" pitchFamily="2" charset="0"/>
                <a:ea typeface="+mj-ea"/>
                <a:cs typeface="Utsaah" panose="020B0604020202020204" pitchFamily="34" charset="0"/>
              </a:rPr>
              <a:t>s/0f </a:t>
            </a:r>
            <a:r>
              <a:rPr lang="ne-NP" sz="9600" b="1" dirty="0">
                <a:solidFill>
                  <a:srgbClr val="FF5050"/>
                </a:solidFill>
                <a:latin typeface="Utsaah" panose="020B0604020202020204" pitchFamily="34" charset="0"/>
                <a:ea typeface="+mj-ea"/>
                <a:cs typeface="Utsaah" panose="020B0604020202020204" pitchFamily="34" charset="0"/>
              </a:rPr>
              <a:t>कार्यक्रम</a:t>
            </a:r>
          </a:p>
          <a:p>
            <a:pPr marL="0" marR="91440" indent="0" algn="ctr">
              <a:lnSpc>
                <a:spcPct val="120000"/>
              </a:lnSpc>
              <a:spcBef>
                <a:spcPts val="0"/>
              </a:spcBef>
              <a:buNone/>
            </a:pPr>
            <a:r>
              <a:rPr lang="ne-NP" sz="9600" b="1" dirty="0">
                <a:solidFill>
                  <a:srgbClr val="FF5050"/>
                </a:solidFill>
                <a:latin typeface="Utsaah" panose="020B0604020202020204" pitchFamily="34" charset="0"/>
                <a:ea typeface="+mj-ea"/>
                <a:cs typeface="Utsaah" panose="020B0604020202020204" pitchFamily="34" charset="0"/>
              </a:rPr>
              <a:t>प्रदेश कार्यक्रम कार्यन्वयन </a:t>
            </a:r>
            <a:r>
              <a:rPr lang="en-US" sz="9600" b="1" dirty="0">
                <a:solidFill>
                  <a:srgbClr val="FF5050"/>
                </a:solidFill>
                <a:latin typeface="Utsaah" panose="020B0604020202020204" pitchFamily="34" charset="0"/>
                <a:ea typeface="+mj-ea"/>
                <a:cs typeface="Utsaah" panose="020B0604020202020204" pitchFamily="34" charset="0"/>
              </a:rPr>
              <a:t> </a:t>
            </a:r>
            <a:r>
              <a:rPr lang="ne-NP" sz="9600" b="1" dirty="0">
                <a:solidFill>
                  <a:srgbClr val="FF5050"/>
                </a:solidFill>
                <a:latin typeface="Utsaah" panose="020B0604020202020204" pitchFamily="34" charset="0"/>
                <a:ea typeface="+mj-ea"/>
                <a:cs typeface="Utsaah" panose="020B0604020202020204" pitchFamily="34" charset="0"/>
              </a:rPr>
              <a:t>इकाई</a:t>
            </a:r>
            <a:endParaRPr lang="en-US" sz="9600" b="1" dirty="0">
              <a:solidFill>
                <a:srgbClr val="FF5050"/>
              </a:solidFill>
              <a:latin typeface="Utsaah" panose="020B0604020202020204" pitchFamily="34" charset="0"/>
              <a:ea typeface="+mj-ea"/>
              <a:cs typeface="Utsaah" panose="020B0604020202020204" pitchFamily="34" charset="0"/>
            </a:endParaRPr>
          </a:p>
          <a:p>
            <a:pPr marL="0" marR="91440" indent="0" algn="ctr">
              <a:lnSpc>
                <a:spcPct val="120000"/>
              </a:lnSpc>
              <a:spcBef>
                <a:spcPts val="0"/>
              </a:spcBef>
              <a:buNone/>
            </a:pPr>
            <a:r>
              <a:rPr lang="en-US" sz="9600" b="1" dirty="0">
                <a:solidFill>
                  <a:srgbClr val="FF5050"/>
                </a:solidFill>
                <a:latin typeface="Preeti" pitchFamily="2" charset="0"/>
                <a:ea typeface="+mj-ea"/>
                <a:cs typeface="Utsaah" panose="020B0604020202020204" pitchFamily="34" charset="0"/>
              </a:rPr>
              <a:t>x]6f}+8f</a:t>
            </a:r>
            <a:endParaRPr lang="en-US" sz="9600" b="1" dirty="0">
              <a:solidFill>
                <a:srgbClr val="FF5050"/>
              </a:solidFill>
              <a:latin typeface="Utsaah" panose="020B0604020202020204" pitchFamily="34" charset="0"/>
              <a:ea typeface="+mj-ea"/>
              <a:cs typeface="Utsaah" panose="020B0604020202020204" pitchFamily="34" charset="0"/>
            </a:endParaRPr>
          </a:p>
        </p:txBody>
      </p:sp>
      <p:pic>
        <p:nvPicPr>
          <p:cNvPr id="5" name="Picture 4" descr="gon logo.png"/>
          <p:cNvPicPr>
            <a:picLocks noChangeAspect="1"/>
          </p:cNvPicPr>
          <p:nvPr/>
        </p:nvPicPr>
        <p:blipFill>
          <a:blip r:embed="rId3"/>
          <a:stretch>
            <a:fillRect/>
          </a:stretch>
        </p:blipFill>
        <p:spPr>
          <a:xfrm>
            <a:off x="9271878" y="5012970"/>
            <a:ext cx="1143000" cy="1104900"/>
          </a:xfrm>
          <a:prstGeom prst="rect">
            <a:avLst/>
          </a:prstGeom>
        </p:spPr>
      </p:pic>
      <p:sp>
        <p:nvSpPr>
          <p:cNvPr id="6" name="Date Placeholder 5"/>
          <p:cNvSpPr>
            <a:spLocks noGrp="1"/>
          </p:cNvSpPr>
          <p:nvPr>
            <p:ph type="dt" sz="half" idx="10"/>
          </p:nvPr>
        </p:nvSpPr>
        <p:spPr/>
        <p:txBody>
          <a:bodyPr/>
          <a:lstStyle/>
          <a:p>
            <a:fld id="{B10CD353-98D0-4BE1-A6BA-FE0E669F9A92}" type="datetime1">
              <a:rPr lang="en-GB" smtClean="0"/>
              <a:pPr/>
              <a:t>25/03/2025</a:t>
            </a:fld>
            <a:endParaRPr lang="en-GB"/>
          </a:p>
        </p:txBody>
      </p:sp>
      <p:sp>
        <p:nvSpPr>
          <p:cNvPr id="7" name="Slide Number Placeholder 6"/>
          <p:cNvSpPr>
            <a:spLocks noGrp="1"/>
          </p:cNvSpPr>
          <p:nvPr>
            <p:ph type="sldNum" sz="quarter" idx="12"/>
          </p:nvPr>
        </p:nvSpPr>
        <p:spPr/>
        <p:txBody>
          <a:bodyPr/>
          <a:lstStyle/>
          <a:p>
            <a:fld id="{DB7F5CA5-8403-544B-B4B6-43F39E7F16E2}" type="slidenum">
              <a:rPr lang="en-GB" smtClean="0"/>
              <a:pPr/>
              <a:t>1</a:t>
            </a:fld>
            <a:endParaRPr lang="en-GB"/>
          </a:p>
        </p:txBody>
      </p:sp>
    </p:spTree>
    <p:extLst>
      <p:ext uri="{BB962C8B-B14F-4D97-AF65-F5344CB8AC3E}">
        <p14:creationId xmlns:p14="http://schemas.microsoft.com/office/powerpoint/2010/main" val="141234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04549" y="2724727"/>
            <a:ext cx="3858142" cy="954107"/>
          </a:xfrm>
          <a:prstGeom prst="rect">
            <a:avLst/>
          </a:prstGeom>
          <a:noFill/>
        </p:spPr>
        <p:txBody>
          <a:bodyPr wrap="square" rtlCol="0">
            <a:spAutoFit/>
          </a:bodyPr>
          <a:lstStyle/>
          <a:p>
            <a:r>
              <a:rPr lang="ne-NP" sz="2800" dirty="0">
                <a:solidFill>
                  <a:srgbClr val="FF0000"/>
                </a:solidFill>
                <a:cs typeface="Kalimati" pitchFamily="2"/>
              </a:rPr>
              <a:t>सूचना प्रकाशित मिति </a:t>
            </a:r>
          </a:p>
          <a:p>
            <a:r>
              <a:rPr lang="ne-NP" sz="2800" dirty="0">
                <a:solidFill>
                  <a:srgbClr val="FF0000"/>
                </a:solidFill>
                <a:cs typeface="Kalimati" pitchFamily="2"/>
              </a:rPr>
              <a:t>२०८१</a:t>
            </a:r>
            <a:r>
              <a:rPr lang="en-US" sz="2800" dirty="0">
                <a:solidFill>
                  <a:srgbClr val="FF0000"/>
                </a:solidFill>
                <a:cs typeface="Kalimati" pitchFamily="2"/>
              </a:rPr>
              <a:t>/</a:t>
            </a:r>
            <a:r>
              <a:rPr lang="ne-NP" sz="2800" dirty="0">
                <a:solidFill>
                  <a:srgbClr val="FF0000"/>
                </a:solidFill>
                <a:cs typeface="Kalimati" pitchFamily="2"/>
              </a:rPr>
              <a:t>१२</a:t>
            </a:r>
            <a:r>
              <a:rPr lang="en-US" sz="2800" dirty="0">
                <a:solidFill>
                  <a:srgbClr val="FF0000"/>
                </a:solidFill>
                <a:cs typeface="Kalimati" pitchFamily="2"/>
              </a:rPr>
              <a:t>/</a:t>
            </a:r>
            <a:r>
              <a:rPr lang="ne-NP" sz="2800" dirty="0">
                <a:solidFill>
                  <a:srgbClr val="FF0000"/>
                </a:solidFill>
                <a:cs typeface="Kalimati" pitchFamily="2"/>
              </a:rPr>
              <a:t>१</a:t>
            </a:r>
            <a:r>
              <a:rPr lang="en-US" sz="2800" dirty="0">
                <a:solidFill>
                  <a:srgbClr val="FF0000"/>
                </a:solidFill>
                <a:cs typeface="Kalimati" pitchFamily="2"/>
              </a:rPr>
              <a:t>0</a:t>
            </a:r>
            <a:r>
              <a:rPr lang="ne-NP" sz="2800" dirty="0">
                <a:solidFill>
                  <a:srgbClr val="FF0000"/>
                </a:solidFill>
                <a:cs typeface="Kalimati" pitchFamily="2"/>
              </a:rPr>
              <a:t> </a:t>
            </a:r>
            <a:endParaRPr lang="en-US" sz="2800" dirty="0">
              <a:solidFill>
                <a:srgbClr val="FF0000"/>
              </a:solidFill>
              <a:cs typeface="Kalimati" pitchFamily="2"/>
            </a:endParaRPr>
          </a:p>
        </p:txBody>
      </p:sp>
      <p:sp>
        <p:nvSpPr>
          <p:cNvPr id="6" name="TextBox 5"/>
          <p:cNvSpPr txBox="1"/>
          <p:nvPr/>
        </p:nvSpPr>
        <p:spPr>
          <a:xfrm>
            <a:off x="8075240" y="4793673"/>
            <a:ext cx="3858141" cy="1384995"/>
          </a:xfrm>
          <a:prstGeom prst="rect">
            <a:avLst/>
          </a:prstGeom>
          <a:noFill/>
        </p:spPr>
        <p:txBody>
          <a:bodyPr wrap="square" rtlCol="0">
            <a:spAutoFit/>
          </a:bodyPr>
          <a:lstStyle/>
          <a:p>
            <a:r>
              <a:rPr lang="ne-NP" sz="2800" dirty="0">
                <a:solidFill>
                  <a:srgbClr val="FF0000"/>
                </a:solidFill>
                <a:cs typeface="Kalimati" pitchFamily="2"/>
              </a:rPr>
              <a:t>अवधारणापत्र पेश गर्ने अन्तिम म्याद</a:t>
            </a:r>
          </a:p>
          <a:p>
            <a:r>
              <a:rPr lang="ne-NP" sz="2800" dirty="0">
                <a:solidFill>
                  <a:srgbClr val="FF0000"/>
                </a:solidFill>
                <a:cs typeface="Kalimati" pitchFamily="2"/>
              </a:rPr>
              <a:t>२०८१</a:t>
            </a:r>
            <a:r>
              <a:rPr lang="en-US" sz="2800" dirty="0">
                <a:solidFill>
                  <a:srgbClr val="FF0000"/>
                </a:solidFill>
                <a:cs typeface="Kalimati" pitchFamily="2"/>
              </a:rPr>
              <a:t>/</a:t>
            </a:r>
            <a:r>
              <a:rPr lang="ne-NP" sz="2800" dirty="0">
                <a:solidFill>
                  <a:srgbClr val="FF0000"/>
                </a:solidFill>
                <a:cs typeface="Kalimati" pitchFamily="2"/>
              </a:rPr>
              <a:t>१२</a:t>
            </a:r>
            <a:r>
              <a:rPr lang="en-US" sz="2800" dirty="0">
                <a:solidFill>
                  <a:srgbClr val="FF0000"/>
                </a:solidFill>
                <a:cs typeface="Kalimati" pitchFamily="2"/>
              </a:rPr>
              <a:t>/</a:t>
            </a:r>
            <a:r>
              <a:rPr lang="ne-NP" sz="2800" dirty="0">
                <a:solidFill>
                  <a:srgbClr val="FF0000"/>
                </a:solidFill>
                <a:cs typeface="Kalimati" pitchFamily="2"/>
              </a:rPr>
              <a:t>२</a:t>
            </a:r>
            <a:r>
              <a:rPr lang="en-US" sz="2800" dirty="0">
                <a:solidFill>
                  <a:srgbClr val="FF0000"/>
                </a:solidFill>
                <a:cs typeface="Kalimati" pitchFamily="2"/>
              </a:rPr>
              <a:t>4</a:t>
            </a:r>
            <a:r>
              <a:rPr lang="ne-NP" sz="2800" dirty="0">
                <a:solidFill>
                  <a:srgbClr val="FF0000"/>
                </a:solidFill>
                <a:cs typeface="Kalimati" pitchFamily="2"/>
              </a:rPr>
              <a:t> </a:t>
            </a:r>
            <a:endParaRPr lang="en-US" sz="2800" dirty="0">
              <a:solidFill>
                <a:srgbClr val="FF0000"/>
              </a:solidFill>
              <a:cs typeface="Kalimati" pitchFamily="2"/>
            </a:endParaRPr>
          </a:p>
        </p:txBody>
      </p:sp>
      <p:sp>
        <p:nvSpPr>
          <p:cNvPr id="7" name="TextBox 6"/>
          <p:cNvSpPr txBox="1"/>
          <p:nvPr/>
        </p:nvSpPr>
        <p:spPr>
          <a:xfrm>
            <a:off x="8580581" y="868218"/>
            <a:ext cx="3482109" cy="584775"/>
          </a:xfrm>
          <a:prstGeom prst="rect">
            <a:avLst/>
          </a:prstGeom>
          <a:noFill/>
        </p:spPr>
        <p:txBody>
          <a:bodyPr wrap="square" rtlCol="0">
            <a:spAutoFit/>
          </a:bodyPr>
          <a:lstStyle/>
          <a:p>
            <a:pPr algn="ctr"/>
            <a:r>
              <a:rPr lang="ne-NP" sz="3200" dirty="0">
                <a:solidFill>
                  <a:srgbClr val="FF0000"/>
                </a:solidFill>
                <a:cs typeface="Kalimati" pitchFamily="2"/>
              </a:rPr>
              <a:t>बागमती प्रदेश</a:t>
            </a:r>
            <a:endParaRPr lang="en-US" sz="3200" dirty="0">
              <a:solidFill>
                <a:srgbClr val="FF0000"/>
              </a:solidFill>
              <a:cs typeface="Kalimati" pitchFamily="2"/>
            </a:endParaRPr>
          </a:p>
        </p:txBody>
      </p:sp>
      <p:sp>
        <p:nvSpPr>
          <p:cNvPr id="8" name="Date Placeholder 7"/>
          <p:cNvSpPr>
            <a:spLocks noGrp="1"/>
          </p:cNvSpPr>
          <p:nvPr>
            <p:ph type="dt" sz="half" idx="10"/>
          </p:nvPr>
        </p:nvSpPr>
        <p:spPr/>
        <p:txBody>
          <a:bodyPr/>
          <a:lstStyle/>
          <a:p>
            <a:fld id="{13F87B06-4D9F-4453-B3A2-AB0955BAA4AE}" type="datetime1">
              <a:rPr lang="en-GB" smtClean="0"/>
              <a:pPr/>
              <a:t>25/03/2025</a:t>
            </a:fld>
            <a:endParaRPr lang="en-GB"/>
          </a:p>
        </p:txBody>
      </p:sp>
      <p:sp>
        <p:nvSpPr>
          <p:cNvPr id="9" name="Slide Number Placeholder 8"/>
          <p:cNvSpPr>
            <a:spLocks noGrp="1"/>
          </p:cNvSpPr>
          <p:nvPr>
            <p:ph type="sldNum" sz="quarter" idx="12"/>
          </p:nvPr>
        </p:nvSpPr>
        <p:spPr/>
        <p:txBody>
          <a:bodyPr/>
          <a:lstStyle/>
          <a:p>
            <a:fld id="{DB7F5CA5-8403-544B-B4B6-43F39E7F16E2}" type="slidenum">
              <a:rPr lang="en-GB" smtClean="0"/>
              <a:pPr/>
              <a:t>10</a:t>
            </a:fld>
            <a:endParaRPr lang="en-GB"/>
          </a:p>
        </p:txBody>
      </p:sp>
      <p:pic>
        <p:nvPicPr>
          <p:cNvPr id="2" name="Picture 1">
            <a:extLst>
              <a:ext uri="{FF2B5EF4-FFF2-40B4-BE49-F238E27FC236}">
                <a16:creationId xmlns:a16="http://schemas.microsoft.com/office/drawing/2014/main" id="{7DE95577-3D2E-CC48-663F-1BCE89A02F10}"/>
              </a:ext>
            </a:extLst>
          </p:cNvPr>
          <p:cNvPicPr>
            <a:picLocks noChangeAspect="1"/>
          </p:cNvPicPr>
          <p:nvPr/>
        </p:nvPicPr>
        <p:blipFill>
          <a:blip r:embed="rId2"/>
          <a:stretch>
            <a:fillRect/>
          </a:stretch>
        </p:blipFill>
        <p:spPr>
          <a:xfrm>
            <a:off x="746360" y="447675"/>
            <a:ext cx="7061200" cy="6273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440D60-97D9-4166-96C6-B8D5571CC591}"/>
              </a:ext>
            </a:extLst>
          </p:cNvPr>
          <p:cNvSpPr>
            <a:spLocks noGrp="1"/>
          </p:cNvSpPr>
          <p:nvPr>
            <p:ph type="dt" sz="half" idx="10"/>
          </p:nvPr>
        </p:nvSpPr>
        <p:spPr/>
        <p:txBody>
          <a:bodyPr/>
          <a:lstStyle/>
          <a:p>
            <a:fld id="{4884D597-1BC3-4A71-BB9A-385AF474640C}" type="datetime1">
              <a:rPr lang="en-GB" smtClean="0"/>
              <a:pPr/>
              <a:t>25/03/2025</a:t>
            </a:fld>
            <a:endParaRPr lang="en-GB"/>
          </a:p>
        </p:txBody>
      </p:sp>
      <p:sp>
        <p:nvSpPr>
          <p:cNvPr id="3" name="Slide Number Placeholder 2">
            <a:extLst>
              <a:ext uri="{FF2B5EF4-FFF2-40B4-BE49-F238E27FC236}">
                <a16:creationId xmlns:a16="http://schemas.microsoft.com/office/drawing/2014/main" id="{D7A2E9C8-AA15-4D8E-9743-C4986098C5F6}"/>
              </a:ext>
            </a:extLst>
          </p:cNvPr>
          <p:cNvSpPr>
            <a:spLocks noGrp="1"/>
          </p:cNvSpPr>
          <p:nvPr>
            <p:ph type="sldNum" sz="quarter" idx="12"/>
          </p:nvPr>
        </p:nvSpPr>
        <p:spPr/>
        <p:txBody>
          <a:bodyPr/>
          <a:lstStyle/>
          <a:p>
            <a:fld id="{DB7F5CA5-8403-544B-B4B6-43F39E7F16E2}" type="slidenum">
              <a:rPr lang="en-GB" smtClean="0"/>
              <a:pPr/>
              <a:t>11</a:t>
            </a:fld>
            <a:endParaRPr lang="en-GB"/>
          </a:p>
        </p:txBody>
      </p:sp>
      <p:graphicFrame>
        <p:nvGraphicFramePr>
          <p:cNvPr id="4" name="Table 3">
            <a:extLst>
              <a:ext uri="{FF2B5EF4-FFF2-40B4-BE49-F238E27FC236}">
                <a16:creationId xmlns:a16="http://schemas.microsoft.com/office/drawing/2014/main" id="{D50D46E5-1F9F-4741-AC86-241CBAF8EBF8}"/>
              </a:ext>
            </a:extLst>
          </p:cNvPr>
          <p:cNvGraphicFramePr>
            <a:graphicFrameLocks noGrp="1"/>
          </p:cNvGraphicFramePr>
          <p:nvPr>
            <p:extLst>
              <p:ext uri="{D42A27DB-BD31-4B8C-83A1-F6EECF244321}">
                <p14:modId xmlns:p14="http://schemas.microsoft.com/office/powerpoint/2010/main" val="1205517307"/>
              </p:ext>
            </p:extLst>
          </p:nvPr>
        </p:nvGraphicFramePr>
        <p:xfrm>
          <a:off x="725424" y="1162408"/>
          <a:ext cx="10741152" cy="5193942"/>
        </p:xfrm>
        <a:graphic>
          <a:graphicData uri="http://schemas.openxmlformats.org/drawingml/2006/table">
            <a:tbl>
              <a:tblPr firstRow="1" firstCol="1" bandRow="1">
                <a:tableStyleId>{5C22544A-7EE6-4342-B048-85BDC9FD1C3A}</a:tableStyleId>
              </a:tblPr>
              <a:tblGrid>
                <a:gridCol w="4853622">
                  <a:extLst>
                    <a:ext uri="{9D8B030D-6E8A-4147-A177-3AD203B41FA5}">
                      <a16:colId xmlns:a16="http://schemas.microsoft.com/office/drawing/2014/main" val="1868854156"/>
                    </a:ext>
                  </a:extLst>
                </a:gridCol>
                <a:gridCol w="5887530">
                  <a:extLst>
                    <a:ext uri="{9D8B030D-6E8A-4147-A177-3AD203B41FA5}">
                      <a16:colId xmlns:a16="http://schemas.microsoft.com/office/drawing/2014/main" val="2962306984"/>
                    </a:ext>
                  </a:extLst>
                </a:gridCol>
              </a:tblGrid>
              <a:tr h="106124">
                <a:tc gridSpan="2">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परियोजना सम्बन्धी जानकारी</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93833665"/>
                  </a:ext>
                </a:extLst>
              </a:tr>
              <a:tr h="31338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परियोजनाको नामः</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644992"/>
                  </a:ext>
                </a:extLst>
              </a:tr>
              <a:tr h="31338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परियोजना रहने स्थानः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7610497"/>
                  </a:ext>
                </a:extLst>
              </a:tr>
              <a:tr h="31338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आवेदकको नाम</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6752976"/>
                  </a:ext>
                </a:extLst>
              </a:tr>
              <a:tr h="31338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आवेदकको ठेगानाः</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3587772"/>
                  </a:ext>
                </a:extLst>
              </a:tr>
              <a:tr h="31338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आवेदकको इमेल र फोन नं.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425469"/>
                  </a:ext>
                </a:extLst>
              </a:tr>
              <a:tr h="81877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दुई वा दुई भन्दा बढी स्थानीय तह मिली संयुक्त प्रस्ताव पेश गरेको भए मुख्य प्रस्तावक र साझेदार प्रस्तावकको नाम, ठेगाना, इमेल</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मुख्य प्रस्तावक</a:t>
                      </a:r>
                      <a:endParaRPr lang="en-US" sz="1800" dirty="0">
                        <a:solidFill>
                          <a:schemeClr val="tx1"/>
                        </a:solidFill>
                        <a:effectLst/>
                        <a:latin typeface="Kalimati" pitchFamily="2" charset="0"/>
                        <a:cs typeface="Kalimati" pitchFamily="2" charset="0"/>
                      </a:endParaRP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साझेदार प्रस्तावक</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5430955"/>
                  </a:ext>
                </a:extLst>
              </a:tr>
              <a:tr h="313386">
                <a:tc gridSpan="2">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कार्यक्रमको अवधारणा</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919857237"/>
                  </a:ext>
                </a:extLst>
              </a:tr>
              <a:tr h="31338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पृष्ठभूमि</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505091"/>
                  </a:ext>
                </a:extLst>
              </a:tr>
              <a:tr h="31338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उद्देश्य</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2432506"/>
                  </a:ext>
                </a:extLst>
              </a:tr>
              <a:tr h="0">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कार्यक्रमको अवधारणापत्र तयार गर्न अपनाइएका चरणहरू</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१</a:t>
                      </a:r>
                      <a:r>
                        <a:rPr lang="en-US" sz="1800" dirty="0">
                          <a:solidFill>
                            <a:schemeClr val="tx1"/>
                          </a:solidFill>
                          <a:effectLst/>
                          <a:latin typeface="Kalimati" pitchFamily="2" charset="0"/>
                          <a:cs typeface="Kalimati" pitchFamily="2" charset="0"/>
                        </a:rPr>
                        <a:t>.</a:t>
                      </a: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२</a:t>
                      </a:r>
                      <a:r>
                        <a:rPr lang="en-US" sz="1800" dirty="0">
                          <a:solidFill>
                            <a:schemeClr val="tx1"/>
                          </a:solidFill>
                          <a:effectLst/>
                          <a:latin typeface="Kalimati" pitchFamily="2" charset="0"/>
                          <a:cs typeface="Kalimati" pitchFamily="2"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1905986"/>
                  </a:ext>
                </a:extLst>
              </a:tr>
              <a:tr h="313386">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कार्यक्रमको संक्षिप्त कार्यान्वयन योजना</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9336391"/>
                  </a:ext>
                </a:extLst>
              </a:tr>
              <a:tr h="31338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कार्यक्रमको अवधि</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4148642"/>
                  </a:ext>
                </a:extLst>
              </a:tr>
              <a:tr h="313386">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कार्यक्रमको कूल लागत</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348102"/>
                  </a:ext>
                </a:extLst>
              </a:tr>
            </a:tbl>
          </a:graphicData>
        </a:graphic>
      </p:graphicFrame>
      <p:sp>
        <p:nvSpPr>
          <p:cNvPr id="5" name="Rectangle 1">
            <a:extLst>
              <a:ext uri="{FF2B5EF4-FFF2-40B4-BE49-F238E27FC236}">
                <a16:creationId xmlns:a16="http://schemas.microsoft.com/office/drawing/2014/main" id="{C7945BED-ADBB-4086-8E12-19071DAD7EC3}"/>
              </a:ext>
            </a:extLst>
          </p:cNvPr>
          <p:cNvSpPr>
            <a:spLocks noChangeArrowheads="1"/>
          </p:cNvSpPr>
          <p:nvPr/>
        </p:nvSpPr>
        <p:spPr bwMode="auto">
          <a:xfrm>
            <a:off x="2535936" y="107714"/>
            <a:ext cx="551078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e-NP" altLang="en-US" sz="3000" b="1" i="1" u="none"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अनुसूची - १</a:t>
            </a:r>
            <a:r>
              <a:rPr kumimoji="0" lang="en-US" altLang="en-US" sz="3000" b="1" i="1" u="none"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 (</a:t>
            </a:r>
            <a:r>
              <a:rPr kumimoji="0" lang="ne-NP" altLang="en-US" sz="3000" b="1" i="1" u="none"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दफा</a:t>
            </a:r>
            <a:r>
              <a:rPr kumimoji="0" lang="en-US" altLang="en-US" sz="3000" b="1" i="1" u="none"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  </a:t>
            </a:r>
            <a:r>
              <a:rPr kumimoji="0" lang="ne-NP" altLang="en-US" sz="3000" b="1" i="1" u="none"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६</a:t>
            </a:r>
            <a:r>
              <a:rPr kumimoji="0" lang="en-US" altLang="en-US" sz="3000" b="1" i="1" u="none"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  </a:t>
            </a:r>
            <a:r>
              <a:rPr kumimoji="0" lang="ne-NP" altLang="en-US" sz="3000" b="1" i="1" u="none"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सँग सम्बन्धीत</a:t>
            </a:r>
            <a:r>
              <a:rPr kumimoji="0" lang="en-US" altLang="en-US" sz="3000" b="1" i="1" u="none"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a:t>
            </a:r>
            <a:endParaRPr kumimoji="0" lang="en-US" altLang="en-US" sz="3000" b="1" i="0" u="none" strike="noStrike" cap="none" normalizeH="0" baseline="0" dirty="0">
              <a:ln>
                <a:noFill/>
              </a:ln>
              <a:solidFill>
                <a:schemeClr val="tx1"/>
              </a:solidFill>
              <a:effectLst/>
              <a:highlight>
                <a:srgbClr val="00FFFF"/>
              </a:highligh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e-NP" altLang="en-US" sz="3000" b="1" i="0" u="sng" strike="noStrike" cap="none" normalizeH="0" baseline="0" dirty="0">
                <a:ln>
                  <a:noFill/>
                </a:ln>
                <a:solidFill>
                  <a:schemeClr val="tx1"/>
                </a:solidFill>
                <a:effectLst/>
                <a:highlight>
                  <a:srgbClr val="00FFFF"/>
                </a:highlight>
                <a:latin typeface="Kokila" panose="020B0604020202020204" pitchFamily="34" charset="0"/>
                <a:ea typeface="Calibri" panose="020F0502020204030204" pitchFamily="34" charset="0"/>
                <a:cs typeface="Kokila" panose="020B0604020202020204" pitchFamily="34" charset="0"/>
              </a:rPr>
              <a:t>अवधारणा पत्रको ढाँचा</a:t>
            </a:r>
            <a:endParaRPr kumimoji="0" lang="en-US" altLang="en-US" sz="3000" b="1" i="0" u="none" strike="noStrike" cap="none" normalizeH="0" baseline="0" dirty="0">
              <a:ln>
                <a:noFill/>
              </a:ln>
              <a:solidFill>
                <a:schemeClr val="tx1"/>
              </a:solidFill>
              <a:effectLst/>
              <a:highlight>
                <a:srgbClr val="00FFFF"/>
              </a:highlight>
            </a:endParaRPr>
          </a:p>
        </p:txBody>
      </p:sp>
    </p:spTree>
    <p:extLst>
      <p:ext uri="{BB962C8B-B14F-4D97-AF65-F5344CB8AC3E}">
        <p14:creationId xmlns:p14="http://schemas.microsoft.com/office/powerpoint/2010/main" val="330118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3FED4-DB49-4075-BA0D-23EA58BC33F0}"/>
              </a:ext>
            </a:extLst>
          </p:cNvPr>
          <p:cNvSpPr>
            <a:spLocks noGrp="1"/>
          </p:cNvSpPr>
          <p:nvPr>
            <p:ph type="dt" sz="half" idx="10"/>
          </p:nvPr>
        </p:nvSpPr>
        <p:spPr/>
        <p:txBody>
          <a:bodyPr/>
          <a:lstStyle/>
          <a:p>
            <a:fld id="{4884D597-1BC3-4A71-BB9A-385AF474640C}" type="datetime1">
              <a:rPr lang="en-GB" smtClean="0"/>
              <a:pPr/>
              <a:t>25/03/2025</a:t>
            </a:fld>
            <a:endParaRPr lang="en-GB"/>
          </a:p>
        </p:txBody>
      </p:sp>
      <p:sp>
        <p:nvSpPr>
          <p:cNvPr id="3" name="Slide Number Placeholder 2">
            <a:extLst>
              <a:ext uri="{FF2B5EF4-FFF2-40B4-BE49-F238E27FC236}">
                <a16:creationId xmlns:a16="http://schemas.microsoft.com/office/drawing/2014/main" id="{6EB2EB4C-D421-4D51-A6C5-627A33F7E26E}"/>
              </a:ext>
            </a:extLst>
          </p:cNvPr>
          <p:cNvSpPr>
            <a:spLocks noGrp="1"/>
          </p:cNvSpPr>
          <p:nvPr>
            <p:ph type="sldNum" sz="quarter" idx="12"/>
          </p:nvPr>
        </p:nvSpPr>
        <p:spPr/>
        <p:txBody>
          <a:bodyPr/>
          <a:lstStyle/>
          <a:p>
            <a:fld id="{DB7F5CA5-8403-544B-B4B6-43F39E7F16E2}" type="slidenum">
              <a:rPr lang="en-GB" smtClean="0"/>
              <a:pPr/>
              <a:t>12</a:t>
            </a:fld>
            <a:endParaRPr lang="en-GB"/>
          </a:p>
        </p:txBody>
      </p:sp>
      <p:graphicFrame>
        <p:nvGraphicFramePr>
          <p:cNvPr id="4" name="Table 3">
            <a:extLst>
              <a:ext uri="{FF2B5EF4-FFF2-40B4-BE49-F238E27FC236}">
                <a16:creationId xmlns:a16="http://schemas.microsoft.com/office/drawing/2014/main" id="{8AC9CF64-DEA3-42A9-970A-769F6A867E73}"/>
              </a:ext>
            </a:extLst>
          </p:cNvPr>
          <p:cNvGraphicFramePr>
            <a:graphicFrameLocks noGrp="1"/>
          </p:cNvGraphicFramePr>
          <p:nvPr>
            <p:extLst>
              <p:ext uri="{D42A27DB-BD31-4B8C-83A1-F6EECF244321}">
                <p14:modId xmlns:p14="http://schemas.microsoft.com/office/powerpoint/2010/main" val="86498961"/>
              </p:ext>
            </p:extLst>
          </p:nvPr>
        </p:nvGraphicFramePr>
        <p:xfrm>
          <a:off x="658368" y="276465"/>
          <a:ext cx="11094720" cy="5827082"/>
        </p:xfrm>
        <a:graphic>
          <a:graphicData uri="http://schemas.openxmlformats.org/drawingml/2006/table">
            <a:tbl>
              <a:tblPr firstRow="1" firstCol="1" bandRow="1">
                <a:tableStyleId>{5C22544A-7EE6-4342-B048-85BDC9FD1C3A}</a:tableStyleId>
              </a:tblPr>
              <a:tblGrid>
                <a:gridCol w="5013389">
                  <a:extLst>
                    <a:ext uri="{9D8B030D-6E8A-4147-A177-3AD203B41FA5}">
                      <a16:colId xmlns:a16="http://schemas.microsoft.com/office/drawing/2014/main" val="2537442913"/>
                    </a:ext>
                  </a:extLst>
                </a:gridCol>
                <a:gridCol w="6081331">
                  <a:extLst>
                    <a:ext uri="{9D8B030D-6E8A-4147-A177-3AD203B41FA5}">
                      <a16:colId xmlns:a16="http://schemas.microsoft.com/office/drawing/2014/main" val="2692297213"/>
                    </a:ext>
                  </a:extLst>
                </a:gridCol>
              </a:tblGrid>
              <a:tr h="743100">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लागत सहभागिताको संरचना</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कूल लागतः </a:t>
                      </a:r>
                      <a:endParaRPr lang="en-US" sz="1800" dirty="0">
                        <a:solidFill>
                          <a:schemeClr val="tx1"/>
                        </a:solidFill>
                        <a:effectLst/>
                        <a:latin typeface="Kalimati" pitchFamily="2" charset="0"/>
                        <a:cs typeface="Kalimati" pitchFamily="2" charset="0"/>
                      </a:endParaRP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कोषबाट उपलब्ध हुने रकमः </a:t>
                      </a:r>
                      <a:endParaRPr lang="en-US" sz="1800" dirty="0">
                        <a:solidFill>
                          <a:schemeClr val="tx1"/>
                        </a:solidFill>
                        <a:effectLst/>
                        <a:latin typeface="Kalimati" pitchFamily="2" charset="0"/>
                        <a:cs typeface="Kalimati" pitchFamily="2" charset="0"/>
                      </a:endParaRP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आवेदकले व्यहोर्ने रकमः </a:t>
                      </a:r>
                      <a:endParaRPr lang="en-US" sz="1800" dirty="0">
                        <a:solidFill>
                          <a:schemeClr val="tx1"/>
                        </a:solidFill>
                        <a:effectLst/>
                        <a:latin typeface="Kalimati" pitchFamily="2" charset="0"/>
                        <a:cs typeface="Kalimati" pitchFamily="2" charset="0"/>
                      </a:endParaRP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आवेदकले व्यहोर्ने रकम मध्ये साझेदार संस्थाबाट व्यहोर्ने रकमः </a:t>
                      </a:r>
                      <a:endParaRPr lang="en-US" sz="1800" dirty="0">
                        <a:solidFill>
                          <a:schemeClr val="tx1"/>
                        </a:solidFill>
                        <a:effectLst/>
                        <a:latin typeface="Kalimati" pitchFamily="2"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4770739"/>
                  </a:ext>
                </a:extLst>
              </a:tr>
              <a:tr h="183505">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परियोजनाको उद्देश्यः</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9972977"/>
                  </a:ext>
                </a:extLst>
              </a:tr>
              <a:tr h="183505">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परियोजनाको अपेक्षित नतिजा</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आशातित प्रतिफल</a:t>
                      </a:r>
                      <a:r>
                        <a:rPr lang="en-US" sz="1800">
                          <a:solidFill>
                            <a:schemeClr val="tx1"/>
                          </a:solidFill>
                          <a:effectLst/>
                          <a:latin typeface="Kalimati" pitchFamily="2" charset="0"/>
                          <a:cs typeface="Kalimati" pitchFamily="2" charset="0"/>
                        </a:rPr>
                        <a:t>, </a:t>
                      </a:r>
                      <a:r>
                        <a:rPr lang="ne-NP" sz="1800">
                          <a:solidFill>
                            <a:schemeClr val="tx1"/>
                          </a:solidFill>
                          <a:effectLst/>
                          <a:latin typeface="Kalimati" pitchFamily="2" charset="0"/>
                          <a:cs typeface="Kalimati" pitchFamily="2" charset="0"/>
                        </a:rPr>
                        <a:t>उपलब्धी</a:t>
                      </a:r>
                      <a:r>
                        <a:rPr lang="en-US" sz="1800">
                          <a:solidFill>
                            <a:schemeClr val="tx1"/>
                          </a:solidFill>
                          <a:effectLst/>
                          <a:latin typeface="Kalimati" pitchFamily="2" charset="0"/>
                          <a:cs typeface="Kalimati" pitchFamily="2" charset="0"/>
                        </a:rPr>
                        <a:t>, </a:t>
                      </a:r>
                      <a:r>
                        <a:rPr lang="ne-NP" sz="1800">
                          <a:solidFill>
                            <a:schemeClr val="tx1"/>
                          </a:solidFill>
                          <a:effectLst/>
                          <a:latin typeface="Kalimati" pitchFamily="2" charset="0"/>
                          <a:cs typeface="Kalimati" pitchFamily="2" charset="0"/>
                        </a:rPr>
                        <a:t>प्रभाव उल्लेख गर्ने</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3483181"/>
                  </a:ext>
                </a:extLst>
              </a:tr>
              <a:tr h="278357">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लाभग्राही संख्याः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महिला</a:t>
                      </a:r>
                      <a:r>
                        <a:rPr lang="en-US" sz="1800">
                          <a:solidFill>
                            <a:schemeClr val="tx1"/>
                          </a:solidFill>
                          <a:effectLst/>
                          <a:latin typeface="Kalimati" pitchFamily="2" charset="0"/>
                          <a:cs typeface="Kalimati" pitchFamily="2" charset="0"/>
                        </a:rPr>
                        <a:t>, </a:t>
                      </a:r>
                      <a:r>
                        <a:rPr lang="ne-NP" sz="1800">
                          <a:solidFill>
                            <a:schemeClr val="tx1"/>
                          </a:solidFill>
                          <a:effectLst/>
                          <a:latin typeface="Kalimati" pitchFamily="2" charset="0"/>
                          <a:cs typeface="Kalimati" pitchFamily="2" charset="0"/>
                        </a:rPr>
                        <a:t>पुरुष तथा लै</a:t>
                      </a:r>
                      <a:r>
                        <a:rPr lang="en-US" sz="1800">
                          <a:solidFill>
                            <a:schemeClr val="tx1"/>
                          </a:solidFill>
                          <a:effectLst/>
                          <a:latin typeface="Kalimati" pitchFamily="2" charset="0"/>
                          <a:cs typeface="Kalimati" pitchFamily="2" charset="0"/>
                        </a:rPr>
                        <a:t>.</a:t>
                      </a:r>
                      <a:r>
                        <a:rPr lang="ne-NP" sz="1800">
                          <a:solidFill>
                            <a:schemeClr val="tx1"/>
                          </a:solidFill>
                          <a:effectLst/>
                          <a:latin typeface="Kalimati" pitchFamily="2" charset="0"/>
                          <a:cs typeface="Kalimati" pitchFamily="2" charset="0"/>
                        </a:rPr>
                        <a:t>स</a:t>
                      </a:r>
                      <a:r>
                        <a:rPr lang="en-US" sz="1800">
                          <a:solidFill>
                            <a:schemeClr val="tx1"/>
                          </a:solidFill>
                          <a:effectLst/>
                          <a:latin typeface="Kalimati" pitchFamily="2" charset="0"/>
                          <a:cs typeface="Kalimati" pitchFamily="2" charset="0"/>
                        </a:rPr>
                        <a:t>.</a:t>
                      </a:r>
                      <a:r>
                        <a:rPr lang="ne-NP" sz="1800">
                          <a:solidFill>
                            <a:schemeClr val="tx1"/>
                          </a:solidFill>
                          <a:effectLst/>
                          <a:latin typeface="Kalimati" pitchFamily="2" charset="0"/>
                          <a:cs typeface="Kalimati" pitchFamily="2" charset="0"/>
                        </a:rPr>
                        <a:t>सा</a:t>
                      </a:r>
                      <a:r>
                        <a:rPr lang="en-US" sz="1800">
                          <a:solidFill>
                            <a:schemeClr val="tx1"/>
                          </a:solidFill>
                          <a:effectLst/>
                          <a:latin typeface="Kalimati" pitchFamily="2" charset="0"/>
                          <a:cs typeface="Kalimati" pitchFamily="2" charset="0"/>
                        </a:rPr>
                        <a:t>.</a:t>
                      </a:r>
                      <a:r>
                        <a:rPr lang="ne-NP" sz="1800">
                          <a:solidFill>
                            <a:schemeClr val="tx1"/>
                          </a:solidFill>
                          <a:effectLst/>
                          <a:latin typeface="Kalimati" pitchFamily="2" charset="0"/>
                          <a:cs typeface="Kalimati" pitchFamily="2" charset="0"/>
                        </a:rPr>
                        <a:t>स खण्डीकृत तथ्याङ्क प्रयोग गर्ने</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054934"/>
                  </a:ext>
                </a:extLst>
              </a:tr>
              <a:tr h="183505">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लाभग्राहीको उविवरणः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697362"/>
                  </a:ext>
                </a:extLst>
              </a:tr>
              <a:tr h="278357">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आयोजनाले नवप्रवर्तनलाई सहयोग गर्ने पुष्ट्याई</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3146031"/>
                  </a:ext>
                </a:extLst>
              </a:tr>
              <a:tr h="556568">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प्रस्तावित आयोजनाले लैङ्गिक समानता, सामाजिक समावेशीकरणलाइ समावेश गर्ने क्षेत्रहरूः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१</a:t>
                      </a:r>
                      <a:r>
                        <a:rPr lang="en-US" sz="1800" dirty="0">
                          <a:solidFill>
                            <a:schemeClr val="tx1"/>
                          </a:solidFill>
                          <a:effectLst/>
                          <a:latin typeface="Kalimati" pitchFamily="2" charset="0"/>
                          <a:cs typeface="Kalimati" pitchFamily="2" charset="0"/>
                        </a:rPr>
                        <a:t>.</a:t>
                      </a: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२</a:t>
                      </a:r>
                      <a:r>
                        <a:rPr lang="en-US" sz="1800" dirty="0">
                          <a:solidFill>
                            <a:schemeClr val="tx1"/>
                          </a:solidFill>
                          <a:effectLst/>
                          <a:latin typeface="Kalimati" pitchFamily="2" charset="0"/>
                          <a:cs typeface="Kalimati" pitchFamily="2" charset="0"/>
                        </a:rPr>
                        <a:t>.</a:t>
                      </a: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8821140"/>
                  </a:ext>
                </a:extLst>
              </a:tr>
              <a:tr h="1488136">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प्रस्तावित आयोजनाले स्थानीय तह संस्थागत स्वमूल्याङ्कन र वित्तीय सुशासन लेखाजोखाको कुन  सूचकलाई सहयोग पुर्‍याउने हो सो को विवरण</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स्थानीय तह संस्थागत स्वमूल्याङ्कन</a:t>
                      </a:r>
                      <a:endParaRPr lang="en-US" sz="1800" dirty="0">
                        <a:solidFill>
                          <a:schemeClr val="tx1"/>
                        </a:solidFill>
                        <a:effectLst/>
                        <a:latin typeface="Kalimati" pitchFamily="2" charset="0"/>
                        <a:cs typeface="Kalimati" pitchFamily="2" charset="0"/>
                      </a:endParaRP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१</a:t>
                      </a:r>
                      <a:r>
                        <a:rPr lang="en-US" sz="1800" dirty="0">
                          <a:solidFill>
                            <a:schemeClr val="tx1"/>
                          </a:solidFill>
                          <a:effectLst/>
                          <a:latin typeface="Kalimati" pitchFamily="2" charset="0"/>
                          <a:cs typeface="Kalimati" pitchFamily="2" charset="0"/>
                        </a:rPr>
                        <a:t>.</a:t>
                      </a: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२</a:t>
                      </a:r>
                      <a:r>
                        <a:rPr lang="en-US" sz="1800" dirty="0">
                          <a:solidFill>
                            <a:schemeClr val="tx1"/>
                          </a:solidFill>
                          <a:effectLst/>
                          <a:latin typeface="Kalimati" pitchFamily="2" charset="0"/>
                          <a:cs typeface="Kalimati" pitchFamily="2" charset="0"/>
                        </a:rPr>
                        <a:t>.</a:t>
                      </a: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वित्तीय सुशासन लेखाजोखा</a:t>
                      </a:r>
                      <a:endParaRPr lang="en-US" sz="1800" dirty="0">
                        <a:solidFill>
                          <a:schemeClr val="tx1"/>
                        </a:solidFill>
                        <a:effectLst/>
                        <a:latin typeface="Kalimati" pitchFamily="2" charset="0"/>
                        <a:cs typeface="Kalimati" pitchFamily="2" charset="0"/>
                      </a:endParaRP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१</a:t>
                      </a:r>
                      <a:r>
                        <a:rPr lang="en-US" sz="1800" dirty="0">
                          <a:solidFill>
                            <a:schemeClr val="tx1"/>
                          </a:solidFill>
                          <a:effectLst/>
                          <a:latin typeface="Kalimati" pitchFamily="2" charset="0"/>
                          <a:cs typeface="Kalimati" pitchFamily="2" charset="0"/>
                        </a:rPr>
                        <a:t>.</a:t>
                      </a:r>
                    </a:p>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२</a:t>
                      </a:r>
                      <a:r>
                        <a:rPr lang="en-US" sz="1800" dirty="0">
                          <a:solidFill>
                            <a:schemeClr val="tx1"/>
                          </a:solidFill>
                          <a:effectLst/>
                          <a:latin typeface="Kalimati" pitchFamily="2" charset="0"/>
                          <a:cs typeface="Kalimati" pitchFamily="2" charset="0"/>
                        </a:rPr>
                        <a:t>.</a:t>
                      </a: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3145441"/>
                  </a:ext>
                </a:extLst>
              </a:tr>
              <a:tr h="558999">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प्रस्तावित आयोजनाले दीगोविकासको राष्ट्रिय  लक्ष्यमा योगदान गर्ने भए कुन लक्ष्यमा योगदान गर्ने हो सो को पुष्ट्याई</a:t>
                      </a:r>
                      <a:endParaRPr lang="en-US" sz="180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032" marR="61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7082575"/>
                  </a:ext>
                </a:extLst>
              </a:tr>
            </a:tbl>
          </a:graphicData>
        </a:graphic>
      </p:graphicFrame>
    </p:spTree>
    <p:extLst>
      <p:ext uri="{BB962C8B-B14F-4D97-AF65-F5344CB8AC3E}">
        <p14:creationId xmlns:p14="http://schemas.microsoft.com/office/powerpoint/2010/main" val="4243656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1041F-C112-4A15-8269-AA48988C135C}"/>
              </a:ext>
            </a:extLst>
          </p:cNvPr>
          <p:cNvSpPr>
            <a:spLocks noGrp="1"/>
          </p:cNvSpPr>
          <p:nvPr>
            <p:ph type="dt" sz="half" idx="10"/>
          </p:nvPr>
        </p:nvSpPr>
        <p:spPr/>
        <p:txBody>
          <a:bodyPr/>
          <a:lstStyle/>
          <a:p>
            <a:fld id="{4884D597-1BC3-4A71-BB9A-385AF474640C}" type="datetime1">
              <a:rPr lang="en-GB" smtClean="0"/>
              <a:pPr/>
              <a:t>25/03/2025</a:t>
            </a:fld>
            <a:endParaRPr lang="en-GB"/>
          </a:p>
        </p:txBody>
      </p:sp>
      <p:sp>
        <p:nvSpPr>
          <p:cNvPr id="3" name="Slide Number Placeholder 2">
            <a:extLst>
              <a:ext uri="{FF2B5EF4-FFF2-40B4-BE49-F238E27FC236}">
                <a16:creationId xmlns:a16="http://schemas.microsoft.com/office/drawing/2014/main" id="{5DACF19D-0050-4370-990D-3925BED8554B}"/>
              </a:ext>
            </a:extLst>
          </p:cNvPr>
          <p:cNvSpPr>
            <a:spLocks noGrp="1"/>
          </p:cNvSpPr>
          <p:nvPr>
            <p:ph type="sldNum" sz="quarter" idx="12"/>
          </p:nvPr>
        </p:nvSpPr>
        <p:spPr/>
        <p:txBody>
          <a:bodyPr/>
          <a:lstStyle/>
          <a:p>
            <a:fld id="{DB7F5CA5-8403-544B-B4B6-43F39E7F16E2}" type="slidenum">
              <a:rPr lang="en-GB" smtClean="0"/>
              <a:pPr/>
              <a:t>13</a:t>
            </a:fld>
            <a:endParaRPr lang="en-GB"/>
          </a:p>
        </p:txBody>
      </p:sp>
      <p:graphicFrame>
        <p:nvGraphicFramePr>
          <p:cNvPr id="4" name="Table 3">
            <a:extLst>
              <a:ext uri="{FF2B5EF4-FFF2-40B4-BE49-F238E27FC236}">
                <a16:creationId xmlns:a16="http://schemas.microsoft.com/office/drawing/2014/main" id="{AA5D53E1-4401-4EBE-85A7-370CE48ABA19}"/>
              </a:ext>
            </a:extLst>
          </p:cNvPr>
          <p:cNvGraphicFramePr>
            <a:graphicFrameLocks noGrp="1"/>
          </p:cNvGraphicFramePr>
          <p:nvPr>
            <p:extLst>
              <p:ext uri="{D42A27DB-BD31-4B8C-83A1-F6EECF244321}">
                <p14:modId xmlns:p14="http://schemas.microsoft.com/office/powerpoint/2010/main" val="1438679200"/>
              </p:ext>
            </p:extLst>
          </p:nvPr>
        </p:nvGraphicFramePr>
        <p:xfrm>
          <a:off x="1662236" y="268224"/>
          <a:ext cx="9530020" cy="5941819"/>
        </p:xfrm>
        <a:graphic>
          <a:graphicData uri="http://schemas.openxmlformats.org/drawingml/2006/table">
            <a:tbl>
              <a:tblPr firstRow="1" firstCol="1" bandRow="1">
                <a:tableStyleId>{5C22544A-7EE6-4342-B048-85BDC9FD1C3A}</a:tableStyleId>
              </a:tblPr>
              <a:tblGrid>
                <a:gridCol w="4306347">
                  <a:extLst>
                    <a:ext uri="{9D8B030D-6E8A-4147-A177-3AD203B41FA5}">
                      <a16:colId xmlns:a16="http://schemas.microsoft.com/office/drawing/2014/main" val="1029556775"/>
                    </a:ext>
                  </a:extLst>
                </a:gridCol>
                <a:gridCol w="5223673">
                  <a:extLst>
                    <a:ext uri="{9D8B030D-6E8A-4147-A177-3AD203B41FA5}">
                      <a16:colId xmlns:a16="http://schemas.microsoft.com/office/drawing/2014/main" val="3079828862"/>
                    </a:ext>
                  </a:extLst>
                </a:gridCol>
              </a:tblGrid>
              <a:tr h="349853">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प्रस्तावको किसिम</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एकल प्रस्ताव वा संयुक्त प्रस्ताव</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9670324"/>
                  </a:ext>
                </a:extLst>
              </a:tr>
              <a:tr h="349853">
                <a:tc gridSpan="2">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कार्यक्रमको औचित्य</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78649115"/>
                  </a:ext>
                </a:extLst>
              </a:tr>
              <a:tr h="705476">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 नवप्रवर्तनकारी भएको पुष्ट्याई (कम्तिमा १००० शब्द)</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3572481"/>
                  </a:ext>
                </a:extLst>
              </a:tr>
              <a:tr h="1061099">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कार्यक्रमले सार्वजनिक सेवा, स्थानीय आर्थिक विकास, सुशासन कुन क्षेत्रमा सहयोग गर्ने हो सो सम्बन्धी विवरण</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853359"/>
                  </a:ext>
                </a:extLst>
              </a:tr>
              <a:tr h="705476">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कार्यक्रम अन्य स्थानीय तहमा विस्तार </a:t>
                      </a:r>
                      <a:r>
                        <a:rPr lang="en-US" sz="1800">
                          <a:solidFill>
                            <a:schemeClr val="tx1"/>
                          </a:solidFill>
                          <a:effectLst/>
                          <a:latin typeface="Kalimati" pitchFamily="2" charset="0"/>
                          <a:cs typeface="Kalimati" pitchFamily="2" charset="0"/>
                        </a:rPr>
                        <a:t>(Replicate) </a:t>
                      </a:r>
                      <a:r>
                        <a:rPr lang="ne-NP" sz="1800">
                          <a:solidFill>
                            <a:schemeClr val="tx1"/>
                          </a:solidFill>
                          <a:effectLst/>
                          <a:latin typeface="Kalimati" pitchFamily="2" charset="0"/>
                          <a:cs typeface="Kalimati" pitchFamily="2" charset="0"/>
                        </a:rPr>
                        <a:t>गर्न सकिने सम्भावना</a:t>
                      </a:r>
                      <a:r>
                        <a:rPr lang="en-US" sz="1800">
                          <a:solidFill>
                            <a:schemeClr val="tx1"/>
                          </a:solidFill>
                          <a:effectLst/>
                          <a:latin typeface="Kalimati" pitchFamily="2" charset="0"/>
                          <a:cs typeface="Kalimati" pitchFamily="2" charset="0"/>
                        </a:rPr>
                        <a:t>:</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124527"/>
                  </a:ext>
                </a:extLst>
              </a:tr>
              <a:tr h="349853">
                <a:tc gridSpan="2">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कार्यक्रमको कार्यान्वयन</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21819593"/>
                  </a:ext>
                </a:extLst>
              </a:tr>
              <a:tr h="349853">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कार्यान्वयन योजना</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46871"/>
                  </a:ext>
                </a:extLst>
              </a:tr>
              <a:tr h="705476">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कार्यक्रम कार्यान्वयनका संभावित जोखिम तथा न्यूनीकरणका उपायहरूः </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5456689"/>
                  </a:ext>
                </a:extLst>
              </a:tr>
              <a:tr h="1015027">
                <a:tc>
                  <a:txBody>
                    <a:bodyPr/>
                    <a:lstStyle/>
                    <a:p>
                      <a:pPr marL="0" marR="0" algn="just">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 कार्यान्वयनको प्राविधिक व्यवस्थापन </a:t>
                      </a:r>
                      <a:r>
                        <a:rPr lang="en-US" sz="1800" dirty="0">
                          <a:solidFill>
                            <a:schemeClr val="tx1"/>
                          </a:solidFill>
                          <a:effectLst/>
                          <a:latin typeface="Kalimati" pitchFamily="2" charset="0"/>
                          <a:cs typeface="Kalimati" pitchFamily="2" charset="0"/>
                        </a:rPr>
                        <a:t>(</a:t>
                      </a:r>
                      <a:r>
                        <a:rPr lang="ne-NP" sz="1800" dirty="0">
                          <a:solidFill>
                            <a:schemeClr val="tx1"/>
                          </a:solidFill>
                          <a:effectLst/>
                          <a:latin typeface="Kalimati" pitchFamily="2" charset="0"/>
                          <a:cs typeface="Kalimati" pitchFamily="2" charset="0"/>
                        </a:rPr>
                        <a:t>आवश्यक प्राविधिक र तिनको उपलव्धता</a:t>
                      </a:r>
                      <a:r>
                        <a:rPr lang="en-US" sz="1800" dirty="0">
                          <a:solidFill>
                            <a:schemeClr val="tx1"/>
                          </a:solidFill>
                          <a:effectLst/>
                          <a:latin typeface="Kalimati" pitchFamily="2" charset="0"/>
                          <a:cs typeface="Kalimati" pitchFamily="2" charset="0"/>
                        </a:rPr>
                        <a:t>)</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1225276"/>
                  </a:ext>
                </a:extLst>
              </a:tr>
              <a:tr h="349853">
                <a:tc>
                  <a:txBody>
                    <a:bodyPr/>
                    <a:lstStyle/>
                    <a:p>
                      <a:pPr marL="0" marR="0" algn="just">
                        <a:lnSpc>
                          <a:spcPct val="107000"/>
                        </a:lnSpc>
                        <a:spcBef>
                          <a:spcPts val="0"/>
                        </a:spcBef>
                        <a:spcAft>
                          <a:spcPts val="0"/>
                        </a:spcAft>
                      </a:pPr>
                      <a:r>
                        <a:rPr lang="ne-NP" sz="1800">
                          <a:solidFill>
                            <a:schemeClr val="tx1"/>
                          </a:solidFill>
                          <a:effectLst/>
                          <a:latin typeface="Kalimati" pitchFamily="2" charset="0"/>
                          <a:cs typeface="Kalimati" pitchFamily="2" charset="0"/>
                        </a:rPr>
                        <a:t>कार्यक्रमको अनुगमन तथा मूल्याङ्कन</a:t>
                      </a:r>
                      <a:endParaRPr lang="en-US" sz="180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8526511"/>
                  </a:ext>
                </a:extLst>
              </a:tr>
            </a:tbl>
          </a:graphicData>
        </a:graphic>
      </p:graphicFrame>
    </p:spTree>
    <p:extLst>
      <p:ext uri="{BB962C8B-B14F-4D97-AF65-F5344CB8AC3E}">
        <p14:creationId xmlns:p14="http://schemas.microsoft.com/office/powerpoint/2010/main" val="4129014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CD4102-8139-4F7B-ABE4-8E6034C8056C}"/>
              </a:ext>
            </a:extLst>
          </p:cNvPr>
          <p:cNvSpPr>
            <a:spLocks noGrp="1"/>
          </p:cNvSpPr>
          <p:nvPr>
            <p:ph type="dt" sz="half" idx="10"/>
          </p:nvPr>
        </p:nvSpPr>
        <p:spPr/>
        <p:txBody>
          <a:bodyPr/>
          <a:lstStyle/>
          <a:p>
            <a:fld id="{4884D597-1BC3-4A71-BB9A-385AF474640C}" type="datetime1">
              <a:rPr lang="en-GB" smtClean="0"/>
              <a:pPr/>
              <a:t>25/03/2025</a:t>
            </a:fld>
            <a:endParaRPr lang="en-GB"/>
          </a:p>
        </p:txBody>
      </p:sp>
      <p:sp>
        <p:nvSpPr>
          <p:cNvPr id="3" name="Slide Number Placeholder 2">
            <a:extLst>
              <a:ext uri="{FF2B5EF4-FFF2-40B4-BE49-F238E27FC236}">
                <a16:creationId xmlns:a16="http://schemas.microsoft.com/office/drawing/2014/main" id="{EE4ACD81-3086-4D1A-A333-B2DC8106B662}"/>
              </a:ext>
            </a:extLst>
          </p:cNvPr>
          <p:cNvSpPr>
            <a:spLocks noGrp="1"/>
          </p:cNvSpPr>
          <p:nvPr>
            <p:ph type="sldNum" sz="quarter" idx="12"/>
          </p:nvPr>
        </p:nvSpPr>
        <p:spPr/>
        <p:txBody>
          <a:bodyPr/>
          <a:lstStyle/>
          <a:p>
            <a:fld id="{DB7F5CA5-8403-544B-B4B6-43F39E7F16E2}" type="slidenum">
              <a:rPr lang="en-GB" smtClean="0"/>
              <a:pPr/>
              <a:t>14</a:t>
            </a:fld>
            <a:endParaRPr lang="en-GB"/>
          </a:p>
        </p:txBody>
      </p:sp>
      <p:graphicFrame>
        <p:nvGraphicFramePr>
          <p:cNvPr id="4" name="Table 3">
            <a:extLst>
              <a:ext uri="{FF2B5EF4-FFF2-40B4-BE49-F238E27FC236}">
                <a16:creationId xmlns:a16="http://schemas.microsoft.com/office/drawing/2014/main" id="{676758DD-0CA1-4B7E-A31E-0FD6D44F35BA}"/>
              </a:ext>
            </a:extLst>
          </p:cNvPr>
          <p:cNvGraphicFramePr>
            <a:graphicFrameLocks noGrp="1"/>
          </p:cNvGraphicFramePr>
          <p:nvPr>
            <p:extLst>
              <p:ext uri="{D42A27DB-BD31-4B8C-83A1-F6EECF244321}">
                <p14:modId xmlns:p14="http://schemas.microsoft.com/office/powerpoint/2010/main" val="149894160"/>
              </p:ext>
            </p:extLst>
          </p:nvPr>
        </p:nvGraphicFramePr>
        <p:xfrm>
          <a:off x="1755648" y="304447"/>
          <a:ext cx="8909305" cy="6249105"/>
        </p:xfrm>
        <a:graphic>
          <a:graphicData uri="http://schemas.openxmlformats.org/drawingml/2006/table">
            <a:tbl>
              <a:tblPr firstRow="1" firstCol="1" bandRow="1">
                <a:tableStyleId>{5C22544A-7EE6-4342-B048-85BDC9FD1C3A}</a:tableStyleId>
              </a:tblPr>
              <a:tblGrid>
                <a:gridCol w="2344379">
                  <a:extLst>
                    <a:ext uri="{9D8B030D-6E8A-4147-A177-3AD203B41FA5}">
                      <a16:colId xmlns:a16="http://schemas.microsoft.com/office/drawing/2014/main" val="3983533606"/>
                    </a:ext>
                  </a:extLst>
                </a:gridCol>
                <a:gridCol w="2520420">
                  <a:extLst>
                    <a:ext uri="{9D8B030D-6E8A-4147-A177-3AD203B41FA5}">
                      <a16:colId xmlns:a16="http://schemas.microsoft.com/office/drawing/2014/main" val="4231530405"/>
                    </a:ext>
                  </a:extLst>
                </a:gridCol>
                <a:gridCol w="1176766">
                  <a:extLst>
                    <a:ext uri="{9D8B030D-6E8A-4147-A177-3AD203B41FA5}">
                      <a16:colId xmlns:a16="http://schemas.microsoft.com/office/drawing/2014/main" val="2917953819"/>
                    </a:ext>
                  </a:extLst>
                </a:gridCol>
                <a:gridCol w="720238">
                  <a:extLst>
                    <a:ext uri="{9D8B030D-6E8A-4147-A177-3AD203B41FA5}">
                      <a16:colId xmlns:a16="http://schemas.microsoft.com/office/drawing/2014/main" val="3981866795"/>
                    </a:ext>
                  </a:extLst>
                </a:gridCol>
                <a:gridCol w="1196585">
                  <a:extLst>
                    <a:ext uri="{9D8B030D-6E8A-4147-A177-3AD203B41FA5}">
                      <a16:colId xmlns:a16="http://schemas.microsoft.com/office/drawing/2014/main" val="3963133084"/>
                    </a:ext>
                  </a:extLst>
                </a:gridCol>
                <a:gridCol w="950917">
                  <a:extLst>
                    <a:ext uri="{9D8B030D-6E8A-4147-A177-3AD203B41FA5}">
                      <a16:colId xmlns:a16="http://schemas.microsoft.com/office/drawing/2014/main" val="2089100820"/>
                    </a:ext>
                  </a:extLst>
                </a:gridCol>
              </a:tblGrid>
              <a:tr h="472358">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कार्यक्रमको बजेट बाँडफाँड</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597747"/>
                  </a:ext>
                </a:extLst>
              </a:tr>
              <a:tr h="544485">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कार्यक्रमबाट नवप्रवर्तनमा हुने योगदान</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4509309"/>
                  </a:ext>
                </a:extLst>
              </a:tr>
              <a:tr h="710469">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 तर्जुमा तथा कार्यान्वयन सहजीकरणको संरचना</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8813672"/>
                  </a:ext>
                </a:extLst>
              </a:tr>
              <a:tr h="710469">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 सम्बन्धमा कार्यपालिका बैठकको निर्णय र मिति</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dirty="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284360"/>
                  </a:ext>
                </a:extLst>
              </a:tr>
              <a:tr h="948579">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कार्यक्रमको लागत सहभागिता सम्बन्धमा कार्यपालिका बैठकको निर्णय र मिति</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dirty="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dirty="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631821"/>
                  </a:ext>
                </a:extLst>
              </a:tr>
              <a:tr h="472358">
                <a:tc>
                  <a:txBody>
                    <a:bodyPr/>
                    <a:lstStyle/>
                    <a:p>
                      <a:pPr marL="0" marR="0" algn="l">
                        <a:lnSpc>
                          <a:spcPct val="107000"/>
                        </a:lnSpc>
                        <a:spcBef>
                          <a:spcPts val="0"/>
                        </a:spcBef>
                        <a:spcAft>
                          <a:spcPts val="0"/>
                        </a:spcAft>
                      </a:pPr>
                      <a:r>
                        <a:rPr lang="ne-NP" sz="1800">
                          <a:solidFill>
                            <a:schemeClr val="tx1"/>
                          </a:solidFill>
                          <a:effectLst/>
                          <a:latin typeface="Kalimati" pitchFamily="2" charset="0"/>
                          <a:cs typeface="Kalimati" pitchFamily="2" charset="0"/>
                        </a:rPr>
                        <a:t>समावेशी आर्थिक विकासमा गर्ने योगदान</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dirty="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6298762"/>
                  </a:ext>
                </a:extLst>
              </a:tr>
              <a:tr h="309683">
                <a:tc>
                  <a:txBody>
                    <a:bodyPr/>
                    <a:lstStyle/>
                    <a:p>
                      <a:pPr marL="0" marR="0" algn="l">
                        <a:lnSpc>
                          <a:spcPct val="107000"/>
                        </a:lnSpc>
                        <a:spcBef>
                          <a:spcPts val="0"/>
                        </a:spcBef>
                        <a:spcAft>
                          <a:spcPts val="0"/>
                        </a:spcAft>
                      </a:pPr>
                      <a:r>
                        <a:rPr lang="ne-NP" sz="1800">
                          <a:solidFill>
                            <a:schemeClr val="tx1"/>
                          </a:solidFill>
                          <a:effectLst/>
                          <a:latin typeface="Kalimati" pitchFamily="2" charset="0"/>
                          <a:cs typeface="Kalimati" pitchFamily="2" charset="0"/>
                        </a:rPr>
                        <a:t>ग्राह्य खर्च क्षेत्र</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dirty="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800">
                        <a:solidFill>
                          <a:schemeClr val="tx1"/>
                        </a:solidFill>
                        <a:latin typeface="Kalimati" pitchFamily="2" charset="0"/>
                        <a:cs typeface="Kalimati" pitchFamily="2" charset="0"/>
                      </a:endParaRPr>
                    </a:p>
                  </a:txBody>
                  <a:tcPr marL="82623" marR="82623" marT="41311" marB="413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674595"/>
                  </a:ext>
                </a:extLst>
              </a:tr>
              <a:tr h="362008">
                <a:tc>
                  <a:txBody>
                    <a:bodyPr/>
                    <a:lstStyle/>
                    <a:p>
                      <a:pPr marL="0" marR="0" algn="l">
                        <a:lnSpc>
                          <a:spcPct val="107000"/>
                        </a:lnSpc>
                        <a:spcBef>
                          <a:spcPts val="0"/>
                        </a:spcBef>
                        <a:spcAft>
                          <a:spcPts val="0"/>
                        </a:spcAft>
                      </a:pPr>
                      <a:r>
                        <a:rPr lang="ne-NP" sz="1800">
                          <a:solidFill>
                            <a:schemeClr val="tx1"/>
                          </a:solidFill>
                          <a:effectLst/>
                          <a:latin typeface="Kalimati" pitchFamily="2" charset="0"/>
                          <a:cs typeface="Kalimati" pitchFamily="2" charset="0"/>
                        </a:rPr>
                        <a:t>सि.नं.</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ne-NP" sz="1800">
                          <a:solidFill>
                            <a:schemeClr val="tx1"/>
                          </a:solidFill>
                          <a:effectLst/>
                          <a:latin typeface="Kalimati" pitchFamily="2" charset="0"/>
                          <a:cs typeface="Kalimati" pitchFamily="2" charset="0"/>
                        </a:rPr>
                        <a:t>विवरण</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इकाई</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लागत</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जम्मा</a:t>
                      </a:r>
                      <a:r>
                        <a:rPr lang="en-US" sz="1800" dirty="0">
                          <a:solidFill>
                            <a:schemeClr val="tx1"/>
                          </a:solidFill>
                          <a:effectLst/>
                          <a:latin typeface="Kalimati" pitchFamily="2" charset="0"/>
                          <a:cs typeface="Kalimati" pitchFamily="2" charset="0"/>
                        </a:rPr>
                        <a:t> </a:t>
                      </a:r>
                      <a:r>
                        <a:rPr lang="ne-NP" sz="1800" dirty="0">
                          <a:solidFill>
                            <a:schemeClr val="tx1"/>
                          </a:solidFill>
                          <a:effectLst/>
                          <a:latin typeface="Kalimati" pitchFamily="2" charset="0"/>
                          <a:cs typeface="Kalimati" pitchFamily="2" charset="0"/>
                        </a:rPr>
                        <a:t>रकम</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कैफियत</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0428342"/>
                  </a:ext>
                </a:extLst>
              </a:tr>
              <a:tr h="232856">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6259663"/>
                  </a:ext>
                </a:extLst>
              </a:tr>
              <a:tr h="232856">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a:solidFill>
                            <a:schemeClr val="tx1"/>
                          </a:solidFill>
                          <a:effectLst/>
                          <a:latin typeface="Kalimati" pitchFamily="2" charset="0"/>
                          <a:cs typeface="Kalimati" pitchFamily="2" charset="0"/>
                        </a:rPr>
                        <a:t> </a:t>
                      </a:r>
                      <a:endParaRPr lang="en-US" sz="180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304920"/>
                  </a:ext>
                </a:extLst>
              </a:tr>
              <a:tr h="234247">
                <a:tc gridSpan="5">
                  <a:txBody>
                    <a:bodyPr/>
                    <a:lstStyle/>
                    <a:p>
                      <a:pPr marL="0" marR="0" algn="l">
                        <a:lnSpc>
                          <a:spcPct val="107000"/>
                        </a:lnSpc>
                        <a:spcBef>
                          <a:spcPts val="0"/>
                        </a:spcBef>
                        <a:spcAft>
                          <a:spcPts val="0"/>
                        </a:spcAft>
                      </a:pPr>
                      <a:r>
                        <a:rPr lang="ne-NP" sz="1800" dirty="0">
                          <a:solidFill>
                            <a:schemeClr val="tx1"/>
                          </a:solidFill>
                          <a:effectLst/>
                          <a:latin typeface="Kalimati" pitchFamily="2" charset="0"/>
                          <a:cs typeface="Kalimati" pitchFamily="2" charset="0"/>
                        </a:rPr>
                        <a:t>कूल जम्मा</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a:lnSpc>
                          <a:spcPct val="107000"/>
                        </a:lnSpc>
                        <a:spcBef>
                          <a:spcPts val="0"/>
                        </a:spcBef>
                        <a:spcAft>
                          <a:spcPts val="0"/>
                        </a:spcAft>
                      </a:pPr>
                      <a:r>
                        <a:rPr lang="en-US" sz="1800" dirty="0">
                          <a:solidFill>
                            <a:schemeClr val="tx1"/>
                          </a:solidFill>
                          <a:effectLst/>
                          <a:latin typeface="Kalimati" pitchFamily="2" charset="0"/>
                          <a:cs typeface="Kalimati" pitchFamily="2" charset="0"/>
                        </a:rPr>
                        <a:t> </a:t>
                      </a:r>
                      <a:endParaRPr lang="en-US" sz="1800" dirty="0">
                        <a:solidFill>
                          <a:schemeClr val="tx1"/>
                        </a:solidFill>
                        <a:effectLst/>
                        <a:latin typeface="Kalimati" pitchFamily="2" charset="0"/>
                        <a:ea typeface="Calibri" panose="020F0502020204030204" pitchFamily="34" charset="0"/>
                        <a:cs typeface="Kalimati" pitchFamily="2" charset="0"/>
                      </a:endParaRPr>
                    </a:p>
                  </a:txBody>
                  <a:tcPr marL="61967" marR="619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074065"/>
                  </a:ext>
                </a:extLst>
              </a:tr>
            </a:tbl>
          </a:graphicData>
        </a:graphic>
      </p:graphicFrame>
      <p:sp>
        <p:nvSpPr>
          <p:cNvPr id="5" name="Rectangle 1">
            <a:extLst>
              <a:ext uri="{FF2B5EF4-FFF2-40B4-BE49-F238E27FC236}">
                <a16:creationId xmlns:a16="http://schemas.microsoft.com/office/drawing/2014/main" id="{D1E7FDD6-3BF8-4CDE-8B01-74E9FEFDB9F1}"/>
              </a:ext>
            </a:extLst>
          </p:cNvPr>
          <p:cNvSpPr>
            <a:spLocks noChangeArrowheads="1"/>
          </p:cNvSpPr>
          <p:nvPr/>
        </p:nvSpPr>
        <p:spPr bwMode="auto">
          <a:xfrm>
            <a:off x="3413125" y="1801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e-NP" altLang="en-US" sz="13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Kalimati" panose="00000400000000000000" pitchFamily="2"/>
              </a:rPr>
            </a:br>
            <a:endParaRPr kumimoji="0" lang="ne-NP"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3301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FC61-4DC7-914C-A58F-3D8C03704342}"/>
              </a:ext>
            </a:extLst>
          </p:cNvPr>
          <p:cNvSpPr>
            <a:spLocks noGrp="1"/>
          </p:cNvSpPr>
          <p:nvPr>
            <p:ph type="title"/>
          </p:nvPr>
        </p:nvSpPr>
        <p:spPr>
          <a:xfrm>
            <a:off x="1550275" y="22669"/>
            <a:ext cx="9442937" cy="900967"/>
          </a:xfrm>
        </p:spPr>
        <p:txBody>
          <a:bodyPr>
            <a:normAutofit/>
          </a:bodyPr>
          <a:lstStyle/>
          <a:p>
            <a:r>
              <a:rPr lang="en-GB" sz="4000" dirty="0" err="1">
                <a:solidFill>
                  <a:srgbClr val="00B050"/>
                </a:solidFill>
                <a:latin typeface="Kalimati" pitchFamily="2" charset="0"/>
                <a:cs typeface="Kalimati" pitchFamily="2" charset="0"/>
              </a:rPr>
              <a:t>अवधारणापत्र</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मूल्याङ्‍कनका</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आधारहरू</a:t>
            </a:r>
            <a:endParaRPr lang="en-GB" sz="4000" dirty="0">
              <a:solidFill>
                <a:srgbClr val="00B050"/>
              </a:solidFill>
              <a:latin typeface="Kalimati" pitchFamily="2" charset="0"/>
              <a:cs typeface="Kalimati"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74180574"/>
              </p:ext>
            </p:extLst>
          </p:nvPr>
        </p:nvGraphicFramePr>
        <p:xfrm>
          <a:off x="258618" y="1006024"/>
          <a:ext cx="11674763" cy="5236718"/>
        </p:xfrm>
        <a:graphic>
          <a:graphicData uri="http://schemas.openxmlformats.org/drawingml/2006/table">
            <a:tbl>
              <a:tblPr firstRow="1" firstCol="1" bandRow="1">
                <a:tableStyleId>{5C22544A-7EE6-4342-B048-85BDC9FD1C3A}</a:tableStyleId>
              </a:tblPr>
              <a:tblGrid>
                <a:gridCol w="3825702">
                  <a:extLst>
                    <a:ext uri="{9D8B030D-6E8A-4147-A177-3AD203B41FA5}">
                      <a16:colId xmlns:a16="http://schemas.microsoft.com/office/drawing/2014/main" val="1905725087"/>
                    </a:ext>
                  </a:extLst>
                </a:gridCol>
                <a:gridCol w="7849061">
                  <a:extLst>
                    <a:ext uri="{9D8B030D-6E8A-4147-A177-3AD203B41FA5}">
                      <a16:colId xmlns:a16="http://schemas.microsoft.com/office/drawing/2014/main" val="795290929"/>
                    </a:ext>
                  </a:extLst>
                </a:gridCol>
              </a:tblGrid>
              <a:tr h="0">
                <a:tc>
                  <a:txBody>
                    <a:bodyPr/>
                    <a:lstStyle/>
                    <a:p>
                      <a:pPr marL="457200" marR="0" lvl="1" algn="ctr">
                        <a:lnSpc>
                          <a:spcPct val="107000"/>
                        </a:lnSpc>
                        <a:spcBef>
                          <a:spcPts val="0"/>
                        </a:spcBef>
                        <a:spcAft>
                          <a:spcPts val="0"/>
                        </a:spcAft>
                      </a:pPr>
                      <a:r>
                        <a:rPr lang="ne-NP" sz="2600" dirty="0">
                          <a:solidFill>
                            <a:srgbClr val="FF0000"/>
                          </a:solidFill>
                          <a:effectLst/>
                          <a:cs typeface="Kalimati" panose="00000400000000000000" pitchFamily="2"/>
                        </a:rPr>
                        <a:t>विषय क्षेत्र</a:t>
                      </a:r>
                      <a:endParaRPr lang="en-US" sz="2600" dirty="0">
                        <a:solidFill>
                          <a:srgbClr val="FF0000"/>
                        </a:solidFill>
                        <a:effectLst/>
                        <a:latin typeface="Calibri" panose="020F0502020204030204" pitchFamily="34" charset="0"/>
                        <a:ea typeface="Calibri" panose="020F0502020204030204" pitchFamily="34" charset="0"/>
                        <a:cs typeface="Kalimati" panose="00000400000000000000" pitchFamily="2"/>
                      </a:endParaRPr>
                    </a:p>
                  </a:txBody>
                  <a:tcPr marL="35283" marR="35283" marT="0" marB="0">
                    <a:solidFill>
                      <a:schemeClr val="accent2">
                        <a:lumMod val="20000"/>
                        <a:lumOff val="80000"/>
                      </a:schemeClr>
                    </a:solidFill>
                  </a:tcPr>
                </a:tc>
                <a:tc>
                  <a:txBody>
                    <a:bodyPr/>
                    <a:lstStyle/>
                    <a:p>
                      <a:pPr marL="457200" marR="0" lvl="1" algn="ctr">
                        <a:lnSpc>
                          <a:spcPct val="107000"/>
                        </a:lnSpc>
                        <a:spcBef>
                          <a:spcPts val="0"/>
                        </a:spcBef>
                        <a:spcAft>
                          <a:spcPts val="0"/>
                        </a:spcAft>
                      </a:pPr>
                      <a:r>
                        <a:rPr lang="ne-NP" sz="2600" dirty="0">
                          <a:solidFill>
                            <a:srgbClr val="FF0000"/>
                          </a:solidFill>
                          <a:effectLst/>
                          <a:cs typeface="Kalimati" panose="00000400000000000000" pitchFamily="2"/>
                        </a:rPr>
                        <a:t>मूल्यांकनका आधारहरु </a:t>
                      </a:r>
                      <a:r>
                        <a:rPr lang="en-US" sz="2600" dirty="0">
                          <a:effectLst/>
                          <a:cs typeface="Kalimati" panose="00000400000000000000" pitchFamily="2"/>
                        </a:rPr>
                        <a:t> </a:t>
                      </a:r>
                      <a:endParaRPr lang="en-US" sz="2600" dirty="0">
                        <a:effectLst/>
                        <a:latin typeface="Calibri" panose="020F0502020204030204" pitchFamily="34" charset="0"/>
                        <a:ea typeface="Calibri" panose="020F0502020204030204" pitchFamily="34" charset="0"/>
                        <a:cs typeface="Kalimati" panose="00000400000000000000" pitchFamily="2"/>
                      </a:endParaRPr>
                    </a:p>
                  </a:txBody>
                  <a:tcPr marL="35283" marR="35283" marT="0" marB="0">
                    <a:solidFill>
                      <a:schemeClr val="accent2">
                        <a:lumMod val="20000"/>
                        <a:lumOff val="80000"/>
                      </a:schemeClr>
                    </a:solidFill>
                  </a:tcPr>
                </a:tc>
                <a:extLst>
                  <a:ext uri="{0D108BD9-81ED-4DB2-BD59-A6C34878D82A}">
                    <a16:rowId xmlns:a16="http://schemas.microsoft.com/office/drawing/2014/main" val="2882854177"/>
                  </a:ext>
                </a:extLst>
              </a:tr>
              <a:tr h="634793">
                <a:tc>
                  <a:txBody>
                    <a:bodyPr/>
                    <a:lstStyle/>
                    <a:p>
                      <a:pPr marL="0" marR="0" algn="l">
                        <a:lnSpc>
                          <a:spcPct val="150000"/>
                        </a:lnSpc>
                        <a:spcBef>
                          <a:spcPts val="0"/>
                        </a:spcBef>
                        <a:spcAft>
                          <a:spcPts val="0"/>
                        </a:spcAft>
                      </a:pPr>
                      <a:r>
                        <a:rPr lang="en-US" sz="2200" dirty="0">
                          <a:effectLst/>
                          <a:latin typeface="Kalimati" pitchFamily="2" charset="0"/>
                          <a:cs typeface="Kalimati" pitchFamily="2" charset="0"/>
                        </a:rPr>
                        <a:t>१. </a:t>
                      </a:r>
                      <a:r>
                        <a:rPr lang="ne-NP" sz="2200" dirty="0">
                          <a:effectLst/>
                          <a:latin typeface="Kalimati" pitchFamily="2" charset="0"/>
                          <a:cs typeface="Kalimati" pitchFamily="2" charset="0"/>
                        </a:rPr>
                        <a:t>नवप्रवर्तनमा योगदान</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50000"/>
                        </a:lnSpc>
                        <a:spcBef>
                          <a:spcPts val="0"/>
                        </a:spcBef>
                        <a:spcAft>
                          <a:spcPts val="0"/>
                        </a:spcAft>
                      </a:pPr>
                      <a:r>
                        <a:rPr lang="ne-NP" sz="2200" dirty="0">
                          <a:effectLst/>
                          <a:latin typeface="Kalimati" pitchFamily="2" charset="0"/>
                          <a:cs typeface="Kalimati" pitchFamily="2" charset="0"/>
                        </a:rPr>
                        <a:t>प्रस्तावमा</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नवप्रवर्तन साझेदारी कोष को उद्देश्यसँग मेल खाने गरी नवप्रवर्तनकारी कार्यक्रम समावेश गरिएको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1052256184"/>
                  </a:ext>
                </a:extLst>
              </a:tr>
              <a:tr h="634793">
                <a:tc>
                  <a:txBody>
                    <a:bodyPr/>
                    <a:lstStyle/>
                    <a:p>
                      <a:pPr marL="0" marR="0" algn="l">
                        <a:lnSpc>
                          <a:spcPct val="150000"/>
                        </a:lnSpc>
                        <a:spcBef>
                          <a:spcPts val="0"/>
                        </a:spcBef>
                        <a:spcAft>
                          <a:spcPts val="0"/>
                        </a:spcAft>
                      </a:pPr>
                      <a:r>
                        <a:rPr lang="en-US" sz="2200" dirty="0">
                          <a:effectLst/>
                          <a:latin typeface="Kalimati" pitchFamily="2" charset="0"/>
                          <a:cs typeface="Kalimati" pitchFamily="2" charset="0"/>
                        </a:rPr>
                        <a:t>२. </a:t>
                      </a:r>
                      <a:r>
                        <a:rPr lang="ne-NP" sz="2200" dirty="0">
                          <a:effectLst/>
                          <a:latin typeface="Kalimati" pitchFamily="2" charset="0"/>
                          <a:cs typeface="Kalimati" pitchFamily="2" charset="0"/>
                        </a:rPr>
                        <a:t>कार्यान्वयनको व्यवस्था</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50000"/>
                        </a:lnSpc>
                        <a:spcBef>
                          <a:spcPts val="0"/>
                        </a:spcBef>
                        <a:spcAft>
                          <a:spcPts val="0"/>
                        </a:spcAft>
                      </a:pPr>
                      <a:r>
                        <a:rPr lang="ne-NP" sz="2200" dirty="0">
                          <a:effectLst/>
                          <a:latin typeface="Kalimati" pitchFamily="2" charset="0"/>
                          <a:cs typeface="Kalimati" pitchFamily="2" charset="0"/>
                        </a:rPr>
                        <a:t>स्थानीय तहले प्रस्ताव कार्यान्वयनको लागि कार्यविधि अनुरुप कार्यान्वयन समिति गठन</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गरेको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4115475185"/>
                  </a:ext>
                </a:extLst>
              </a:tr>
              <a:tr h="965989">
                <a:tc>
                  <a:txBody>
                    <a:bodyPr/>
                    <a:lstStyle/>
                    <a:p>
                      <a:pPr marL="0" marR="0" algn="l">
                        <a:lnSpc>
                          <a:spcPct val="150000"/>
                        </a:lnSpc>
                        <a:spcBef>
                          <a:spcPts val="0"/>
                        </a:spcBef>
                        <a:spcAft>
                          <a:spcPts val="0"/>
                        </a:spcAft>
                      </a:pPr>
                      <a:r>
                        <a:rPr lang="en-US" sz="2200" dirty="0">
                          <a:effectLst/>
                          <a:latin typeface="Kalimati" pitchFamily="2" charset="0"/>
                          <a:cs typeface="Kalimati" pitchFamily="2" charset="0"/>
                        </a:rPr>
                        <a:t>३. </a:t>
                      </a:r>
                      <a:r>
                        <a:rPr lang="ne-NP" sz="2200" dirty="0">
                          <a:effectLst/>
                          <a:latin typeface="Kalimati" pitchFamily="2" charset="0"/>
                          <a:cs typeface="Kalimati" pitchFamily="2" charset="0"/>
                        </a:rPr>
                        <a:t>स्थानीय तहको उद्देश्यसँग मेल खाएको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50000"/>
                        </a:lnSpc>
                        <a:spcBef>
                          <a:spcPts val="0"/>
                        </a:spcBef>
                        <a:spcAft>
                          <a:spcPts val="0"/>
                        </a:spcAft>
                      </a:pPr>
                      <a:r>
                        <a:rPr lang="ne-NP" sz="2200" dirty="0">
                          <a:effectLst/>
                          <a:latin typeface="Kalimati" pitchFamily="2" charset="0"/>
                          <a:cs typeface="Kalimati" pitchFamily="2" charset="0"/>
                        </a:rPr>
                        <a:t>प्रस्तावित प्रस्तावका कार्यक्रमहरु स्थानीय सरकार सञ्चालन ऐन</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२०७४ परिच्छेद ३ र कार्यविधिको अनुसूची ५ मा उल्लेखित विषयसँग सम्बन्धित रहेको</a:t>
                      </a:r>
                      <a:endParaRPr lang="en-US" sz="2200" dirty="0">
                        <a:effectLst/>
                        <a:latin typeface="Kalimati" pitchFamily="2" charset="0"/>
                        <a:cs typeface="Kalimati" pitchFamily="2" charset="0"/>
                      </a:endParaRPr>
                    </a:p>
                  </a:txBody>
                  <a:tcPr marL="35283" marR="35283" marT="0" marB="0"/>
                </a:tc>
                <a:extLst>
                  <a:ext uri="{0D108BD9-81ED-4DB2-BD59-A6C34878D82A}">
                    <a16:rowId xmlns:a16="http://schemas.microsoft.com/office/drawing/2014/main" val="2185651016"/>
                  </a:ext>
                </a:extLst>
              </a:tr>
              <a:tr h="303597">
                <a:tc>
                  <a:txBody>
                    <a:bodyPr/>
                    <a:lstStyle/>
                    <a:p>
                      <a:pPr marL="0" marR="0" algn="l">
                        <a:lnSpc>
                          <a:spcPct val="150000"/>
                        </a:lnSpc>
                        <a:spcBef>
                          <a:spcPts val="0"/>
                        </a:spcBef>
                        <a:spcAft>
                          <a:spcPts val="0"/>
                        </a:spcAft>
                      </a:pPr>
                      <a:r>
                        <a:rPr lang="en-US" sz="2200" dirty="0">
                          <a:effectLst/>
                          <a:latin typeface="Kalimati" pitchFamily="2" charset="0"/>
                          <a:cs typeface="Kalimati" pitchFamily="2" charset="0"/>
                        </a:rPr>
                        <a:t>४. </a:t>
                      </a:r>
                      <a:r>
                        <a:rPr lang="ne-NP" sz="2200" dirty="0">
                          <a:effectLst/>
                          <a:latin typeface="Kalimati" pitchFamily="2" charset="0"/>
                          <a:cs typeface="Kalimati" pitchFamily="2" charset="0"/>
                        </a:rPr>
                        <a:t>प्रस्तावको निर्णय</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50000"/>
                        </a:lnSpc>
                        <a:spcBef>
                          <a:spcPts val="0"/>
                        </a:spcBef>
                        <a:spcAft>
                          <a:spcPts val="0"/>
                        </a:spcAft>
                      </a:pPr>
                      <a:r>
                        <a:rPr lang="ne-NP" sz="2200" dirty="0">
                          <a:effectLst/>
                          <a:latin typeface="Kalimati" pitchFamily="2" charset="0"/>
                          <a:cs typeface="Kalimati" pitchFamily="2" charset="0"/>
                        </a:rPr>
                        <a:t>प्रस्ताव पेश गर्ने निर्णय सम्बन्धित कार्यपालिकाको बैठकले गरेको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447408312"/>
                  </a:ext>
                </a:extLst>
              </a:tr>
              <a:tr h="634793">
                <a:tc>
                  <a:txBody>
                    <a:bodyPr/>
                    <a:lstStyle/>
                    <a:p>
                      <a:pPr marL="0" marR="0" algn="l">
                        <a:lnSpc>
                          <a:spcPct val="150000"/>
                        </a:lnSpc>
                        <a:spcBef>
                          <a:spcPts val="0"/>
                        </a:spcBef>
                        <a:spcAft>
                          <a:spcPts val="0"/>
                        </a:spcAft>
                      </a:pPr>
                      <a:r>
                        <a:rPr lang="en-US" sz="2200" dirty="0">
                          <a:effectLst/>
                          <a:latin typeface="Kalimati" pitchFamily="2" charset="0"/>
                          <a:cs typeface="Kalimati" pitchFamily="2" charset="0"/>
                        </a:rPr>
                        <a:t>५. </a:t>
                      </a:r>
                      <a:r>
                        <a:rPr lang="ne-NP" sz="2200" dirty="0">
                          <a:effectLst/>
                          <a:latin typeface="Kalimati" pitchFamily="2" charset="0"/>
                          <a:cs typeface="Kalimati" pitchFamily="2" charset="0"/>
                        </a:rPr>
                        <a:t>गाँउ</a:t>
                      </a:r>
                      <a:r>
                        <a:rPr lang="en-US" sz="2200" dirty="0">
                          <a:effectLst/>
                          <a:latin typeface="Kalimati" pitchFamily="2" charset="0"/>
                          <a:cs typeface="Kalimati" pitchFamily="2" charset="0"/>
                        </a:rPr>
                        <a:t>/</a:t>
                      </a:r>
                      <a:r>
                        <a:rPr lang="ne-NP" sz="2200" dirty="0">
                          <a:effectLst/>
                          <a:latin typeface="Kalimati" pitchFamily="2" charset="0"/>
                          <a:cs typeface="Kalimati" pitchFamily="2" charset="0"/>
                        </a:rPr>
                        <a:t>नगर</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सभाबाट बार्षिक कार्यक्रम तथा बजेट पास भएको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50000"/>
                        </a:lnSpc>
                        <a:spcBef>
                          <a:spcPts val="0"/>
                        </a:spcBef>
                        <a:spcAft>
                          <a:spcPts val="0"/>
                        </a:spcAft>
                      </a:pPr>
                      <a:r>
                        <a:rPr lang="ne-NP" sz="2200" dirty="0">
                          <a:effectLst/>
                          <a:latin typeface="Kalimati" pitchFamily="2" charset="0"/>
                          <a:cs typeface="Kalimati" pitchFamily="2" charset="0"/>
                        </a:rPr>
                        <a:t>चालु आ</a:t>
                      </a:r>
                      <a:r>
                        <a:rPr lang="en-US" sz="2200" dirty="0">
                          <a:effectLst/>
                          <a:latin typeface="Kalimati" pitchFamily="2" charset="0"/>
                          <a:cs typeface="Kalimati" pitchFamily="2" charset="0"/>
                        </a:rPr>
                        <a:t>.</a:t>
                      </a:r>
                      <a:r>
                        <a:rPr lang="ne-NP" sz="2200" dirty="0">
                          <a:effectLst/>
                          <a:latin typeface="Kalimati" pitchFamily="2" charset="0"/>
                          <a:cs typeface="Kalimati" pitchFamily="2" charset="0"/>
                        </a:rPr>
                        <a:t>व को बजेट तथा कार्यक्रमलाई गत आ</a:t>
                      </a:r>
                      <a:r>
                        <a:rPr lang="en-US" sz="2200" dirty="0">
                          <a:effectLst/>
                          <a:latin typeface="Kalimati" pitchFamily="2" charset="0"/>
                          <a:cs typeface="Kalimati" pitchFamily="2" charset="0"/>
                        </a:rPr>
                        <a:t>.</a:t>
                      </a:r>
                      <a:r>
                        <a:rPr lang="ne-NP" sz="2200" dirty="0">
                          <a:effectLst/>
                          <a:latin typeface="Kalimati" pitchFamily="2" charset="0"/>
                          <a:cs typeface="Kalimati" pitchFamily="2" charset="0"/>
                        </a:rPr>
                        <a:t>ब को असार १० गते भित्र सभामा पेश गरी असार मसान्तभित्र पारित भएको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2661297377"/>
                  </a:ext>
                </a:extLst>
              </a:tr>
            </a:tbl>
          </a:graphicData>
        </a:graphic>
      </p:graphicFrame>
      <p:sp>
        <p:nvSpPr>
          <p:cNvPr id="4" name="Date Placeholder 3"/>
          <p:cNvSpPr>
            <a:spLocks noGrp="1"/>
          </p:cNvSpPr>
          <p:nvPr>
            <p:ph type="dt" sz="half" idx="10"/>
          </p:nvPr>
        </p:nvSpPr>
        <p:spPr>
          <a:xfrm>
            <a:off x="838200" y="6512984"/>
            <a:ext cx="2743200" cy="365125"/>
          </a:xfrm>
        </p:spPr>
        <p:txBody>
          <a:bodyPr/>
          <a:lstStyle/>
          <a:p>
            <a:fld id="{3300BD35-087E-4EDF-B3E0-C485A005E790}" type="datetime1">
              <a:rPr lang="en-GB" smtClean="0"/>
              <a:pPr/>
              <a:t>25/03/2025</a:t>
            </a:fld>
            <a:endParaRPr lang="en-GB" dirty="0"/>
          </a:p>
        </p:txBody>
      </p:sp>
      <p:sp>
        <p:nvSpPr>
          <p:cNvPr id="6" name="Slide Number Placeholder 5"/>
          <p:cNvSpPr>
            <a:spLocks noGrp="1"/>
          </p:cNvSpPr>
          <p:nvPr>
            <p:ph type="sldNum" sz="quarter" idx="12"/>
          </p:nvPr>
        </p:nvSpPr>
        <p:spPr>
          <a:xfrm>
            <a:off x="8610602" y="6470206"/>
            <a:ext cx="2743200" cy="365125"/>
          </a:xfrm>
        </p:spPr>
        <p:txBody>
          <a:bodyPr/>
          <a:lstStyle/>
          <a:p>
            <a:fld id="{DB7F5CA5-8403-544B-B4B6-43F39E7F16E2}" type="slidenum">
              <a:rPr lang="en-GB" smtClean="0"/>
              <a:pPr/>
              <a:t>15</a:t>
            </a:fld>
            <a:endParaRPr lang="en-GB" dirty="0"/>
          </a:p>
        </p:txBody>
      </p:sp>
      <p:pic>
        <p:nvPicPr>
          <p:cNvPr id="3" name="Picture 2">
            <a:extLst>
              <a:ext uri="{FF2B5EF4-FFF2-40B4-BE49-F238E27FC236}">
                <a16:creationId xmlns:a16="http://schemas.microsoft.com/office/drawing/2014/main" id="{4570C64A-59B7-1136-F7F2-365494339894}"/>
              </a:ext>
            </a:extLst>
          </p:cNvPr>
          <p:cNvPicPr>
            <a:picLocks noChangeAspect="1"/>
          </p:cNvPicPr>
          <p:nvPr/>
        </p:nvPicPr>
        <p:blipFill>
          <a:blip r:embed="rId2"/>
          <a:stretch>
            <a:fillRect/>
          </a:stretch>
        </p:blipFill>
        <p:spPr>
          <a:xfrm>
            <a:off x="5934456" y="6170428"/>
            <a:ext cx="4047746" cy="664903"/>
          </a:xfrm>
          <a:prstGeom prst="rect">
            <a:avLst/>
          </a:prstGeom>
        </p:spPr>
      </p:pic>
    </p:spTree>
    <p:extLst>
      <p:ext uri="{BB962C8B-B14F-4D97-AF65-F5344CB8AC3E}">
        <p14:creationId xmlns:p14="http://schemas.microsoft.com/office/powerpoint/2010/main" val="3682803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FC61-4DC7-914C-A58F-3D8C03704342}"/>
              </a:ext>
            </a:extLst>
          </p:cNvPr>
          <p:cNvSpPr>
            <a:spLocks noGrp="1"/>
          </p:cNvSpPr>
          <p:nvPr>
            <p:ph type="title"/>
          </p:nvPr>
        </p:nvSpPr>
        <p:spPr>
          <a:xfrm>
            <a:off x="1618254" y="136525"/>
            <a:ext cx="9442937" cy="500282"/>
          </a:xfrm>
        </p:spPr>
        <p:txBody>
          <a:bodyPr>
            <a:noAutofit/>
          </a:bodyPr>
          <a:lstStyle/>
          <a:p>
            <a:r>
              <a:rPr lang="en-GB" sz="4000" dirty="0" err="1">
                <a:solidFill>
                  <a:srgbClr val="00B050"/>
                </a:solidFill>
                <a:latin typeface="Kalimati" pitchFamily="2" charset="0"/>
                <a:cs typeface="Kalimati" pitchFamily="2" charset="0"/>
              </a:rPr>
              <a:t>अवधारणापत्र</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मूल्याङ्‍कनका</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आधारहरू</a:t>
            </a:r>
            <a:endParaRPr lang="en-GB" sz="4000" dirty="0">
              <a:solidFill>
                <a:srgbClr val="00B050"/>
              </a:solidFill>
              <a:latin typeface="Kalimati" pitchFamily="2" charset="0"/>
              <a:cs typeface="Kalimati"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1614868"/>
              </p:ext>
            </p:extLst>
          </p:nvPr>
        </p:nvGraphicFramePr>
        <p:xfrm>
          <a:off x="300182" y="860949"/>
          <a:ext cx="11591636" cy="5223175"/>
        </p:xfrm>
        <a:graphic>
          <a:graphicData uri="http://schemas.openxmlformats.org/drawingml/2006/table">
            <a:tbl>
              <a:tblPr firstRow="1" firstCol="1" bandRow="1">
                <a:tableStyleId>{5C22544A-7EE6-4342-B048-85BDC9FD1C3A}</a:tableStyleId>
              </a:tblPr>
              <a:tblGrid>
                <a:gridCol w="3881550">
                  <a:extLst>
                    <a:ext uri="{9D8B030D-6E8A-4147-A177-3AD203B41FA5}">
                      <a16:colId xmlns:a16="http://schemas.microsoft.com/office/drawing/2014/main" val="1905725087"/>
                    </a:ext>
                  </a:extLst>
                </a:gridCol>
                <a:gridCol w="7710086">
                  <a:extLst>
                    <a:ext uri="{9D8B030D-6E8A-4147-A177-3AD203B41FA5}">
                      <a16:colId xmlns:a16="http://schemas.microsoft.com/office/drawing/2014/main" val="795290929"/>
                    </a:ext>
                  </a:extLst>
                </a:gridCol>
              </a:tblGrid>
              <a:tr h="0">
                <a:tc>
                  <a:txBody>
                    <a:bodyPr/>
                    <a:lstStyle/>
                    <a:p>
                      <a:pPr marL="0" marR="0" algn="ctr">
                        <a:lnSpc>
                          <a:spcPct val="107000"/>
                        </a:lnSpc>
                        <a:spcBef>
                          <a:spcPts val="0"/>
                        </a:spcBef>
                        <a:spcAft>
                          <a:spcPts val="0"/>
                        </a:spcAft>
                      </a:pPr>
                      <a:r>
                        <a:rPr lang="ne-NP" sz="2200" dirty="0">
                          <a:solidFill>
                            <a:srgbClr val="FF0000"/>
                          </a:solidFill>
                          <a:effectLst/>
                          <a:latin typeface="Kalimati" pitchFamily="2" charset="0"/>
                          <a:cs typeface="Kalimati" pitchFamily="2" charset="0"/>
                        </a:rPr>
                        <a:t>विषय क्षेत्र</a:t>
                      </a:r>
                      <a:endParaRPr lang="en-US" sz="2200" dirty="0">
                        <a:solidFill>
                          <a:srgbClr val="FF0000"/>
                        </a:solidFill>
                        <a:effectLst/>
                        <a:latin typeface="Kalimati" pitchFamily="2" charset="0"/>
                        <a:ea typeface="Calibri" panose="020F0502020204030204" pitchFamily="34" charset="0"/>
                        <a:cs typeface="Kalimati" pitchFamily="2" charset="0"/>
                      </a:endParaRPr>
                    </a:p>
                  </a:txBody>
                  <a:tcPr marL="35283" marR="35283" marT="0" marB="0">
                    <a:solidFill>
                      <a:schemeClr val="accent2">
                        <a:lumMod val="20000"/>
                        <a:lumOff val="80000"/>
                      </a:schemeClr>
                    </a:solidFill>
                  </a:tcPr>
                </a:tc>
                <a:tc>
                  <a:txBody>
                    <a:bodyPr/>
                    <a:lstStyle/>
                    <a:p>
                      <a:pPr marL="0" marR="0" algn="ctr">
                        <a:lnSpc>
                          <a:spcPct val="107000"/>
                        </a:lnSpc>
                        <a:spcBef>
                          <a:spcPts val="0"/>
                        </a:spcBef>
                        <a:spcAft>
                          <a:spcPts val="0"/>
                        </a:spcAft>
                      </a:pPr>
                      <a:r>
                        <a:rPr lang="ne-NP" sz="2200" dirty="0">
                          <a:solidFill>
                            <a:srgbClr val="FF0000"/>
                          </a:solidFill>
                          <a:effectLst/>
                          <a:latin typeface="Kalimati" pitchFamily="2" charset="0"/>
                          <a:cs typeface="Kalimati" pitchFamily="2" charset="0"/>
                        </a:rPr>
                        <a:t>मूल्याङ्कनका आधारहरु</a:t>
                      </a:r>
                      <a:r>
                        <a:rPr lang="en-US" sz="2200" dirty="0">
                          <a:effectLst/>
                          <a:latin typeface="Kalimati" pitchFamily="2" charset="0"/>
                          <a:cs typeface="Kalimati" pitchFamily="2" charset="0"/>
                        </a:rPr>
                        <a:t> </a:t>
                      </a:r>
                      <a:endParaRPr lang="en-US" sz="2200" dirty="0">
                        <a:effectLst/>
                        <a:latin typeface="Kalimati" pitchFamily="2" charset="0"/>
                        <a:ea typeface="Calibri" panose="020F0502020204030204" pitchFamily="34" charset="0"/>
                        <a:cs typeface="Kalimati" pitchFamily="2" charset="0"/>
                      </a:endParaRPr>
                    </a:p>
                  </a:txBody>
                  <a:tcPr marL="35283" marR="35283" marT="0" marB="0" anchor="ctr">
                    <a:solidFill>
                      <a:schemeClr val="accent2">
                        <a:lumMod val="20000"/>
                        <a:lumOff val="80000"/>
                      </a:schemeClr>
                    </a:solidFill>
                  </a:tcPr>
                </a:tc>
                <a:extLst>
                  <a:ext uri="{0D108BD9-81ED-4DB2-BD59-A6C34878D82A}">
                    <a16:rowId xmlns:a16="http://schemas.microsoft.com/office/drawing/2014/main" val="2882854177"/>
                  </a:ext>
                </a:extLst>
              </a:tr>
              <a:tr h="1803678">
                <a:tc>
                  <a:txBody>
                    <a:bodyPr/>
                    <a:lstStyle/>
                    <a:p>
                      <a:pPr marL="0" marR="0" algn="l">
                        <a:lnSpc>
                          <a:spcPct val="150000"/>
                        </a:lnSpc>
                        <a:spcBef>
                          <a:spcPts val="0"/>
                        </a:spcBef>
                        <a:spcAft>
                          <a:spcPts val="0"/>
                        </a:spcAft>
                      </a:pPr>
                      <a:r>
                        <a:rPr lang="en-US" sz="2200" dirty="0">
                          <a:effectLst/>
                          <a:latin typeface="Kalimati" pitchFamily="2" charset="0"/>
                          <a:cs typeface="Kalimati" pitchFamily="2" charset="0"/>
                        </a:rPr>
                        <a:t>६. </a:t>
                      </a:r>
                      <a:r>
                        <a:rPr lang="ne-NP" sz="2200" dirty="0">
                          <a:effectLst/>
                          <a:latin typeface="Kalimati" pitchFamily="2" charset="0"/>
                          <a:cs typeface="Kalimati" pitchFamily="2" charset="0"/>
                        </a:rPr>
                        <a:t>स्थानीय तह सस्थागत स्वमूल्याङ्कनको नतिजा यसको पोर्टलमा प्रविष्टि गरिएको</a:t>
                      </a:r>
                      <a:r>
                        <a:rPr lang="en-US" sz="2200" dirty="0">
                          <a:effectLst/>
                          <a:latin typeface="Kalimati" pitchFamily="2" charset="0"/>
                          <a:cs typeface="Kalimati" pitchFamily="2" charset="0"/>
                        </a:rPr>
                        <a:t>  </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50000"/>
                        </a:lnSpc>
                        <a:spcBef>
                          <a:spcPts val="0"/>
                        </a:spcBef>
                        <a:spcAft>
                          <a:spcPts val="0"/>
                        </a:spcAft>
                      </a:pPr>
                      <a:r>
                        <a:rPr lang="ne-NP" sz="2200" dirty="0">
                          <a:effectLst/>
                          <a:latin typeface="Kalimati" pitchFamily="2" charset="0"/>
                          <a:cs typeface="Kalimati" pitchFamily="2" charset="0"/>
                        </a:rPr>
                        <a:t>स्थानीय तह</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सस्थागत स्वमूल्याङ्कनको नतिजालाई कार्यपालिकाको बैठकमा छलफल गरी वेबसाइट मार्फत पोर्टलमा प्रविष्टि गरी सार्वजनिक गरेको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3595993193"/>
                  </a:ext>
                </a:extLst>
              </a:tr>
              <a:tr h="1316294">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७. </a:t>
                      </a:r>
                      <a:r>
                        <a:rPr lang="ne-NP" sz="2200" dirty="0">
                          <a:effectLst/>
                          <a:latin typeface="Kalimati" pitchFamily="2" charset="0"/>
                          <a:cs typeface="Kalimati" pitchFamily="2" charset="0"/>
                        </a:rPr>
                        <a:t>स्थानीय तह वित्तीय सुशासन मूल्याङ्कनको नतिजा यसको पोर्टलमा प्रविष्टि गरिएको</a:t>
                      </a:r>
                      <a:r>
                        <a:rPr lang="en-US" sz="2200" dirty="0">
                          <a:effectLst/>
                          <a:latin typeface="Kalimati" pitchFamily="2" charset="0"/>
                          <a:cs typeface="Kalimati" pitchFamily="2" charset="0"/>
                        </a:rPr>
                        <a:t>  </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07000"/>
                        </a:lnSpc>
                        <a:spcBef>
                          <a:spcPts val="0"/>
                        </a:spcBef>
                        <a:spcAft>
                          <a:spcPts val="0"/>
                        </a:spcAft>
                      </a:pPr>
                      <a:r>
                        <a:rPr lang="ne-NP" sz="2200" dirty="0">
                          <a:effectLst/>
                          <a:latin typeface="Kalimati" pitchFamily="2" charset="0"/>
                          <a:cs typeface="Kalimati" pitchFamily="2" charset="0"/>
                        </a:rPr>
                        <a:t>स्थानीय तह</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वित्तीय सुशासन मूल्याङ्कनको नतिजालाई कार्यपालिकाको बैठकमा छलफल गरी वेबसाइट मार्फत पोर्टलमा प्रविष्टि गरीसार्वजनिक गरेको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32617965"/>
                  </a:ext>
                </a:extLst>
              </a:tr>
              <a:tr h="875135">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८. </a:t>
                      </a:r>
                      <a:r>
                        <a:rPr lang="ne-NP" sz="2200" dirty="0">
                          <a:effectLst/>
                          <a:latin typeface="Kalimati" pitchFamily="2" charset="0"/>
                          <a:cs typeface="Kalimati" pitchFamily="2" charset="0"/>
                        </a:rPr>
                        <a:t>स्थानीय तह सस्थागत स्वमूल्याङ्कन को नतिजा</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07000"/>
                        </a:lnSpc>
                        <a:spcBef>
                          <a:spcPts val="0"/>
                        </a:spcBef>
                        <a:spcAft>
                          <a:spcPts val="0"/>
                        </a:spcAft>
                      </a:pPr>
                      <a:r>
                        <a:rPr lang="ne-NP" sz="2200" dirty="0">
                          <a:effectLst/>
                          <a:latin typeface="Kalimati" pitchFamily="2" charset="0"/>
                          <a:cs typeface="Kalimati" pitchFamily="2" charset="0"/>
                        </a:rPr>
                        <a:t>स्थानीय तह सस्थागत स्वमूल्याङ्कन को नतिजाको मूल्याङ्कनमा ५० प्रतिशत भन्दा बढी अङ्क प्राप्‍त गरेको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404816272"/>
                  </a:ext>
                </a:extLst>
              </a:tr>
              <a:tr h="875135">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९. </a:t>
                      </a:r>
                      <a:r>
                        <a:rPr lang="ne-NP" sz="2200" dirty="0">
                          <a:effectLst/>
                          <a:latin typeface="Kalimati" pitchFamily="2" charset="0"/>
                          <a:cs typeface="Kalimati" pitchFamily="2" charset="0"/>
                        </a:rPr>
                        <a:t>स्थानीय तह वित्तीय सुशासन मूल्याङ्कन को नतिजा</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just">
                        <a:lnSpc>
                          <a:spcPct val="107000"/>
                        </a:lnSpc>
                        <a:spcBef>
                          <a:spcPts val="0"/>
                        </a:spcBef>
                        <a:spcAft>
                          <a:spcPts val="0"/>
                        </a:spcAft>
                      </a:pPr>
                      <a:r>
                        <a:rPr lang="ne-NP" sz="2200" dirty="0">
                          <a:effectLst/>
                          <a:latin typeface="Kalimati" pitchFamily="2" charset="0"/>
                          <a:cs typeface="Kalimati" pitchFamily="2" charset="0"/>
                        </a:rPr>
                        <a:t>स्थानीय तह वित्तीय सुशासन मूल्याङ्कन को नतिजाको मूल्याङ्कनमा ५० प्रतिशत भन्दा बढी अङ्क प्राप्‍त गरेको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1172040983"/>
                  </a:ext>
                </a:extLst>
              </a:tr>
            </a:tbl>
          </a:graphicData>
        </a:graphic>
      </p:graphicFrame>
      <p:sp>
        <p:nvSpPr>
          <p:cNvPr id="4" name="Date Placeholder 3"/>
          <p:cNvSpPr>
            <a:spLocks noGrp="1"/>
          </p:cNvSpPr>
          <p:nvPr>
            <p:ph type="dt" sz="half" idx="10"/>
          </p:nvPr>
        </p:nvSpPr>
        <p:spPr/>
        <p:txBody>
          <a:bodyPr/>
          <a:lstStyle/>
          <a:p>
            <a:fld id="{178D56A2-423D-4B65-AA13-657D8BAF6E55}" type="datetime1">
              <a:rPr lang="en-GB" smtClean="0"/>
              <a:pPr/>
              <a:t>25/03/2025</a:t>
            </a:fld>
            <a:endParaRPr lang="en-GB"/>
          </a:p>
        </p:txBody>
      </p:sp>
      <p:sp>
        <p:nvSpPr>
          <p:cNvPr id="6" name="Slide Number Placeholder 5"/>
          <p:cNvSpPr>
            <a:spLocks noGrp="1"/>
          </p:cNvSpPr>
          <p:nvPr>
            <p:ph type="sldNum" sz="quarter" idx="12"/>
          </p:nvPr>
        </p:nvSpPr>
        <p:spPr/>
        <p:txBody>
          <a:bodyPr/>
          <a:lstStyle/>
          <a:p>
            <a:fld id="{DB7F5CA5-8403-544B-B4B6-43F39E7F16E2}" type="slidenum">
              <a:rPr lang="en-GB" smtClean="0"/>
              <a:pPr/>
              <a:t>16</a:t>
            </a:fld>
            <a:endParaRPr lang="en-GB"/>
          </a:p>
        </p:txBody>
      </p:sp>
    </p:spTree>
    <p:extLst>
      <p:ext uri="{BB962C8B-B14F-4D97-AF65-F5344CB8AC3E}">
        <p14:creationId xmlns:p14="http://schemas.microsoft.com/office/powerpoint/2010/main" val="1451296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FC61-4DC7-914C-A58F-3D8C03704342}"/>
              </a:ext>
            </a:extLst>
          </p:cNvPr>
          <p:cNvSpPr>
            <a:spLocks noGrp="1"/>
          </p:cNvSpPr>
          <p:nvPr>
            <p:ph type="title"/>
          </p:nvPr>
        </p:nvSpPr>
        <p:spPr>
          <a:xfrm>
            <a:off x="1264686" y="62375"/>
            <a:ext cx="9442937" cy="494335"/>
          </a:xfrm>
        </p:spPr>
        <p:txBody>
          <a:bodyPr>
            <a:noAutofit/>
          </a:bodyPr>
          <a:lstStyle/>
          <a:p>
            <a:pPr algn="ctr"/>
            <a:r>
              <a:rPr lang="en-GB" sz="4000" dirty="0" err="1">
                <a:solidFill>
                  <a:srgbClr val="00B050"/>
                </a:solidFill>
                <a:latin typeface="Kalimati" pitchFamily="2" charset="0"/>
                <a:cs typeface="Kalimati" pitchFamily="2" charset="0"/>
              </a:rPr>
              <a:t>अवधारणापत्र</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मूल्याङ्‍कनका</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आधारहरू</a:t>
            </a:r>
            <a:endParaRPr lang="en-GB" sz="4000" dirty="0">
              <a:solidFill>
                <a:srgbClr val="00B050"/>
              </a:solidFill>
              <a:latin typeface="Kalimati" pitchFamily="2" charset="0"/>
              <a:cs typeface="Kalimati"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16022532"/>
              </p:ext>
            </p:extLst>
          </p:nvPr>
        </p:nvGraphicFramePr>
        <p:xfrm>
          <a:off x="171189" y="556710"/>
          <a:ext cx="12020811" cy="6038394"/>
        </p:xfrm>
        <a:graphic>
          <a:graphicData uri="http://schemas.openxmlformats.org/drawingml/2006/table">
            <a:tbl>
              <a:tblPr firstRow="1" firstCol="1" bandRow="1">
                <a:tableStyleId>{5C22544A-7EE6-4342-B048-85BDC9FD1C3A}</a:tableStyleId>
              </a:tblPr>
              <a:tblGrid>
                <a:gridCol w="2845115">
                  <a:extLst>
                    <a:ext uri="{9D8B030D-6E8A-4147-A177-3AD203B41FA5}">
                      <a16:colId xmlns:a16="http://schemas.microsoft.com/office/drawing/2014/main" val="1905725087"/>
                    </a:ext>
                  </a:extLst>
                </a:gridCol>
                <a:gridCol w="9175696">
                  <a:extLst>
                    <a:ext uri="{9D8B030D-6E8A-4147-A177-3AD203B41FA5}">
                      <a16:colId xmlns:a16="http://schemas.microsoft.com/office/drawing/2014/main" val="795290929"/>
                    </a:ext>
                  </a:extLst>
                </a:gridCol>
              </a:tblGrid>
              <a:tr h="202470">
                <a:tc>
                  <a:txBody>
                    <a:bodyPr/>
                    <a:lstStyle/>
                    <a:p>
                      <a:pPr marL="0" marR="0" algn="ctr">
                        <a:lnSpc>
                          <a:spcPct val="107000"/>
                        </a:lnSpc>
                        <a:spcBef>
                          <a:spcPts val="0"/>
                        </a:spcBef>
                        <a:spcAft>
                          <a:spcPts val="0"/>
                        </a:spcAft>
                      </a:pPr>
                      <a:r>
                        <a:rPr lang="ne-NP" sz="2200" dirty="0">
                          <a:solidFill>
                            <a:srgbClr val="FF0000"/>
                          </a:solidFill>
                          <a:effectLst/>
                          <a:cs typeface="Kalimati" panose="00000400000000000000" pitchFamily="2"/>
                        </a:rPr>
                        <a:t>विषय क्षेत्र</a:t>
                      </a:r>
                      <a:endParaRPr lang="en-US" sz="2200" dirty="0">
                        <a:solidFill>
                          <a:srgbClr val="FF0000"/>
                        </a:solidFill>
                        <a:effectLst/>
                        <a:latin typeface="Calibri" panose="020F0502020204030204" pitchFamily="34" charset="0"/>
                        <a:ea typeface="Calibri" panose="020F0502020204030204" pitchFamily="34" charset="0"/>
                        <a:cs typeface="Kalimati" panose="00000400000000000000" pitchFamily="2"/>
                      </a:endParaRPr>
                    </a:p>
                  </a:txBody>
                  <a:tcPr marL="35283" marR="35283" marT="0" marB="0">
                    <a:solidFill>
                      <a:schemeClr val="accent2">
                        <a:lumMod val="20000"/>
                        <a:lumOff val="80000"/>
                      </a:schemeClr>
                    </a:solidFill>
                  </a:tcPr>
                </a:tc>
                <a:tc>
                  <a:txBody>
                    <a:bodyPr/>
                    <a:lstStyle/>
                    <a:p>
                      <a:pPr marL="0" marR="0" algn="ctr">
                        <a:lnSpc>
                          <a:spcPct val="107000"/>
                        </a:lnSpc>
                        <a:spcBef>
                          <a:spcPts val="0"/>
                        </a:spcBef>
                        <a:spcAft>
                          <a:spcPts val="0"/>
                        </a:spcAft>
                      </a:pPr>
                      <a:r>
                        <a:rPr lang="ne-NP" sz="2200" dirty="0">
                          <a:solidFill>
                            <a:srgbClr val="FF0000"/>
                          </a:solidFill>
                          <a:effectLst/>
                          <a:cs typeface="Kalimati" panose="00000400000000000000" pitchFamily="2"/>
                        </a:rPr>
                        <a:t>मूल्याङ्कनका आधारहरु</a:t>
                      </a:r>
                      <a:r>
                        <a:rPr lang="en-US" sz="2200" dirty="0">
                          <a:effectLst/>
                          <a:cs typeface="Kalimati" panose="00000400000000000000" pitchFamily="2"/>
                        </a:rPr>
                        <a:t> </a:t>
                      </a:r>
                      <a:endParaRPr lang="en-US" sz="2200" dirty="0">
                        <a:effectLst/>
                        <a:latin typeface="Calibri" panose="020F0502020204030204" pitchFamily="34" charset="0"/>
                        <a:ea typeface="Calibri" panose="020F0502020204030204" pitchFamily="34" charset="0"/>
                        <a:cs typeface="Kalimati" panose="00000400000000000000" pitchFamily="2"/>
                      </a:endParaRPr>
                    </a:p>
                  </a:txBody>
                  <a:tcPr marL="35283" marR="35283" marT="0" marB="0">
                    <a:solidFill>
                      <a:schemeClr val="accent2">
                        <a:lumMod val="20000"/>
                        <a:lumOff val="80000"/>
                      </a:schemeClr>
                    </a:solidFill>
                  </a:tcPr>
                </a:tc>
                <a:extLst>
                  <a:ext uri="{0D108BD9-81ED-4DB2-BD59-A6C34878D82A}">
                    <a16:rowId xmlns:a16="http://schemas.microsoft.com/office/drawing/2014/main" val="2882854177"/>
                  </a:ext>
                </a:extLst>
              </a:tr>
              <a:tr h="887261">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१०. </a:t>
                      </a:r>
                      <a:r>
                        <a:rPr lang="ne-NP" sz="2200" dirty="0">
                          <a:effectLst/>
                          <a:latin typeface="Kalimati" pitchFamily="2" charset="0"/>
                          <a:cs typeface="Kalimati" pitchFamily="2" charset="0"/>
                        </a:rPr>
                        <a:t>प्रस्तावित प्रस्तावको समावेशी</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विकासमा योगदान</a:t>
                      </a:r>
                      <a:r>
                        <a:rPr lang="en-US" sz="2200" dirty="0">
                          <a:effectLst/>
                          <a:latin typeface="Kalimati" pitchFamily="2" charset="0"/>
                          <a:cs typeface="Kalimati" pitchFamily="2" charset="0"/>
                        </a:rPr>
                        <a:t>  </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l">
                        <a:lnSpc>
                          <a:spcPct val="107000"/>
                        </a:lnSpc>
                        <a:spcBef>
                          <a:spcPts val="0"/>
                        </a:spcBef>
                        <a:spcAft>
                          <a:spcPts val="0"/>
                        </a:spcAft>
                      </a:pPr>
                      <a:r>
                        <a:rPr lang="ne-NP" sz="2200" dirty="0">
                          <a:effectLst/>
                          <a:latin typeface="Kalimati" pitchFamily="2" charset="0"/>
                          <a:cs typeface="Kalimati" pitchFamily="2" charset="0"/>
                        </a:rPr>
                        <a:t>प्रस्तावले आर्थिक सामजिक रुपमा पछि परेका महिला</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दलित तथा अन्य सीमान्तीकृत वर्गको आर्थिक सामाजिक विकासमा योगदान</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दिने गरी प्रस्ताव</a:t>
                      </a:r>
                      <a:r>
                        <a:rPr lang="ne-NP" sz="2200" baseline="0" dirty="0">
                          <a:effectLst/>
                          <a:latin typeface="Kalimati" pitchFamily="2" charset="0"/>
                          <a:cs typeface="Kalimati" pitchFamily="2" charset="0"/>
                        </a:rPr>
                        <a:t> भएको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248782963"/>
                  </a:ext>
                </a:extLst>
              </a:tr>
              <a:tr h="887261">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११. </a:t>
                      </a:r>
                      <a:r>
                        <a:rPr lang="ne-NP" sz="2200" dirty="0">
                          <a:effectLst/>
                          <a:latin typeface="Kalimati" pitchFamily="2" charset="0"/>
                          <a:cs typeface="Kalimati" pitchFamily="2" charset="0"/>
                        </a:rPr>
                        <a:t>प्रस्तावको लागत </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l">
                        <a:lnSpc>
                          <a:spcPct val="107000"/>
                        </a:lnSpc>
                        <a:spcBef>
                          <a:spcPts val="0"/>
                        </a:spcBef>
                        <a:spcAft>
                          <a:spcPts val="0"/>
                        </a:spcAft>
                      </a:pPr>
                      <a:r>
                        <a:rPr lang="ne-NP" sz="2200" dirty="0">
                          <a:effectLst/>
                          <a:latin typeface="Kalimati" pitchFamily="2" charset="0"/>
                          <a:cs typeface="Kalimati" pitchFamily="2" charset="0"/>
                        </a:rPr>
                        <a:t>प्रस्तावको लागत र स्थानीय तहको लागत सहभागिता कार्यविधिले निर्धारण गरे बमोजिम भएको</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3599274165"/>
                  </a:ext>
                </a:extLst>
              </a:tr>
              <a:tr h="887261">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१२. </a:t>
                      </a:r>
                      <a:r>
                        <a:rPr lang="ne-NP" sz="2200" dirty="0">
                          <a:effectLst/>
                          <a:latin typeface="Kalimati" pitchFamily="2" charset="0"/>
                          <a:cs typeface="Kalimati" pitchFamily="2" charset="0"/>
                        </a:rPr>
                        <a:t>संयुक्त प्रस्तावमा सहमति पत्र</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l">
                        <a:lnSpc>
                          <a:spcPct val="107000"/>
                        </a:lnSpc>
                        <a:spcBef>
                          <a:spcPts val="0"/>
                        </a:spcBef>
                        <a:spcAft>
                          <a:spcPts val="0"/>
                        </a:spcAft>
                      </a:pPr>
                      <a:r>
                        <a:rPr lang="ne-NP" sz="2200" dirty="0">
                          <a:effectLst/>
                          <a:latin typeface="Kalimati" pitchFamily="2" charset="0"/>
                          <a:cs typeface="Kalimati" pitchFamily="2" charset="0"/>
                        </a:rPr>
                        <a:t>दुई वा सो भन्दा बढी स्थानीय तहहरुले संयुक्त रुपमा प्रस्ताव पेश गरेमा साझेदारको लागत सहभागिताको प्रतिबद्धता सहित समझदारी पत्रमा हस्ताक्षर भएको हुनुपर्ने ।</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3896664667"/>
                  </a:ext>
                </a:extLst>
              </a:tr>
              <a:tr h="1330891">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१३. </a:t>
                      </a:r>
                      <a:r>
                        <a:rPr lang="ne-NP" sz="2200" dirty="0">
                          <a:effectLst/>
                          <a:latin typeface="Kalimati" pitchFamily="2" charset="0"/>
                          <a:cs typeface="Kalimati" pitchFamily="2" charset="0"/>
                        </a:rPr>
                        <a:t>सार्वजनिक निजी प्रस्ताव</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l">
                        <a:lnSpc>
                          <a:spcPct val="107000"/>
                        </a:lnSpc>
                        <a:spcBef>
                          <a:spcPts val="0"/>
                        </a:spcBef>
                        <a:spcAft>
                          <a:spcPts val="0"/>
                        </a:spcAft>
                      </a:pPr>
                      <a:r>
                        <a:rPr lang="ne-NP" sz="2200" dirty="0">
                          <a:effectLst/>
                          <a:latin typeface="Kalimati" pitchFamily="2" charset="0"/>
                          <a:cs typeface="Kalimati" pitchFamily="2" charset="0"/>
                        </a:rPr>
                        <a:t>गैर सरकारी सस्था वा सामुदायिक सस्था वा सहकारी सस्था वा निजी क्षेत्रसँग लागत साझेदारीमा प्रस्ताव पेश भएमा लागत सहभागिताको विवरण सहित सम्झौता भएको हुनुपर्ने</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2783830732"/>
                  </a:ext>
                </a:extLst>
              </a:tr>
              <a:tr h="887261">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१४. </a:t>
                      </a:r>
                      <a:r>
                        <a:rPr lang="ne-NP" sz="2200" dirty="0">
                          <a:effectLst/>
                          <a:latin typeface="Kalimati" pitchFamily="2" charset="0"/>
                          <a:cs typeface="Kalimati" pitchFamily="2" charset="0"/>
                        </a:rPr>
                        <a:t>अन्तिम लेखा परीक्षण</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l">
                        <a:lnSpc>
                          <a:spcPct val="107000"/>
                        </a:lnSpc>
                        <a:spcBef>
                          <a:spcPts val="0"/>
                        </a:spcBef>
                        <a:spcAft>
                          <a:spcPts val="0"/>
                        </a:spcAft>
                      </a:pPr>
                      <a:r>
                        <a:rPr lang="ne-NP" sz="2200" dirty="0">
                          <a:effectLst/>
                          <a:latin typeface="Kalimati" pitchFamily="2" charset="0"/>
                          <a:cs typeface="Kalimati" pitchFamily="2" charset="0"/>
                        </a:rPr>
                        <a:t>गत आ</a:t>
                      </a:r>
                      <a:r>
                        <a:rPr lang="en-US" sz="2200" dirty="0">
                          <a:effectLst/>
                          <a:latin typeface="Kalimati" pitchFamily="2" charset="0"/>
                          <a:cs typeface="Kalimati" pitchFamily="2" charset="0"/>
                        </a:rPr>
                        <a:t>.</a:t>
                      </a:r>
                      <a:r>
                        <a:rPr lang="ne-NP" sz="2200" dirty="0">
                          <a:effectLst/>
                          <a:latin typeface="Kalimati" pitchFamily="2" charset="0"/>
                          <a:cs typeface="Kalimati" pitchFamily="2" charset="0"/>
                        </a:rPr>
                        <a:t>व भन्दा अघिल्लो आ</a:t>
                      </a:r>
                      <a:r>
                        <a:rPr lang="en-US" sz="2200" dirty="0">
                          <a:effectLst/>
                          <a:latin typeface="Kalimati" pitchFamily="2" charset="0"/>
                          <a:cs typeface="Kalimati" pitchFamily="2" charset="0"/>
                        </a:rPr>
                        <a:t>.</a:t>
                      </a:r>
                      <a:r>
                        <a:rPr lang="ne-NP" sz="2200" dirty="0">
                          <a:effectLst/>
                          <a:latin typeface="Kalimati" pitchFamily="2" charset="0"/>
                          <a:cs typeface="Kalimati" pitchFamily="2" charset="0"/>
                        </a:rPr>
                        <a:t>व को लेखा परीक्षण हुनुपर्नेर लेखा परीक्षण प्रतिवेदनमा गम्भिर किसिमका अनियमितता नदेखिएको </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375067629"/>
                  </a:ext>
                </a:extLst>
              </a:tr>
              <a:tr h="439082">
                <a:tc>
                  <a:txBody>
                    <a:bodyPr/>
                    <a:lstStyle/>
                    <a:p>
                      <a:pPr marL="0" marR="0" algn="l">
                        <a:lnSpc>
                          <a:spcPct val="107000"/>
                        </a:lnSpc>
                        <a:spcBef>
                          <a:spcPts val="0"/>
                        </a:spcBef>
                        <a:spcAft>
                          <a:spcPts val="0"/>
                        </a:spcAft>
                      </a:pPr>
                      <a:r>
                        <a:rPr lang="en-US" sz="2200" dirty="0">
                          <a:effectLst/>
                          <a:latin typeface="Kalimati" pitchFamily="2" charset="0"/>
                          <a:cs typeface="Kalimati" pitchFamily="2" charset="0"/>
                        </a:rPr>
                        <a:t>१५. </a:t>
                      </a:r>
                      <a:r>
                        <a:rPr lang="ne-NP" sz="2200" dirty="0">
                          <a:effectLst/>
                          <a:latin typeface="Kalimati" pitchFamily="2" charset="0"/>
                          <a:cs typeface="Kalimati" pitchFamily="2" charset="0"/>
                        </a:rPr>
                        <a:t>ग्राह्य खर्च</a:t>
                      </a:r>
                      <a:endParaRPr lang="en-US" sz="2200" dirty="0">
                        <a:effectLst/>
                        <a:latin typeface="Kalimati" pitchFamily="2" charset="0"/>
                        <a:ea typeface="Calibri" panose="020F0502020204030204" pitchFamily="34" charset="0"/>
                        <a:cs typeface="Kalimati" pitchFamily="2" charset="0"/>
                      </a:endParaRPr>
                    </a:p>
                  </a:txBody>
                  <a:tcPr marL="35283" marR="35283" marT="0" marB="0"/>
                </a:tc>
                <a:tc>
                  <a:txBody>
                    <a:bodyPr/>
                    <a:lstStyle/>
                    <a:p>
                      <a:pPr marL="0" marR="0" algn="l">
                        <a:lnSpc>
                          <a:spcPct val="107000"/>
                        </a:lnSpc>
                        <a:spcBef>
                          <a:spcPts val="0"/>
                        </a:spcBef>
                        <a:spcAft>
                          <a:spcPts val="0"/>
                        </a:spcAft>
                      </a:pPr>
                      <a:r>
                        <a:rPr lang="ne-NP" sz="2200" dirty="0">
                          <a:effectLst/>
                          <a:latin typeface="Kalimati" pitchFamily="2" charset="0"/>
                          <a:cs typeface="Kalimati" pitchFamily="2" charset="0"/>
                        </a:rPr>
                        <a:t>प्रस्तावमा प्रस्तावित खर्च क्षेत्रहरु कार्यविधिसँग बाझिएको</a:t>
                      </a:r>
                      <a:r>
                        <a:rPr lang="en-US" sz="2200" dirty="0">
                          <a:effectLst/>
                          <a:latin typeface="Kalimati" pitchFamily="2" charset="0"/>
                          <a:cs typeface="Kalimati" pitchFamily="2" charset="0"/>
                        </a:rPr>
                        <a:t>  </a:t>
                      </a:r>
                      <a:r>
                        <a:rPr lang="ne-NP" sz="2200" dirty="0">
                          <a:effectLst/>
                          <a:latin typeface="Kalimati" pitchFamily="2" charset="0"/>
                          <a:cs typeface="Kalimati" pitchFamily="2" charset="0"/>
                        </a:rPr>
                        <a:t>हुन नहुने</a:t>
                      </a:r>
                      <a:endParaRPr lang="en-US" sz="2200" dirty="0">
                        <a:effectLst/>
                        <a:latin typeface="Kalimati" pitchFamily="2" charset="0"/>
                        <a:ea typeface="Calibri" panose="020F0502020204030204" pitchFamily="34" charset="0"/>
                        <a:cs typeface="Kalimati" pitchFamily="2" charset="0"/>
                      </a:endParaRPr>
                    </a:p>
                  </a:txBody>
                  <a:tcPr marL="35283" marR="35283" marT="0" marB="0"/>
                </a:tc>
                <a:extLst>
                  <a:ext uri="{0D108BD9-81ED-4DB2-BD59-A6C34878D82A}">
                    <a16:rowId xmlns:a16="http://schemas.microsoft.com/office/drawing/2014/main" val="1329026783"/>
                  </a:ext>
                </a:extLst>
              </a:tr>
            </a:tbl>
          </a:graphicData>
        </a:graphic>
      </p:graphicFrame>
      <p:sp>
        <p:nvSpPr>
          <p:cNvPr id="4" name="Date Placeholder 3"/>
          <p:cNvSpPr>
            <a:spLocks noGrp="1"/>
          </p:cNvSpPr>
          <p:nvPr>
            <p:ph type="dt" sz="half" idx="10"/>
          </p:nvPr>
        </p:nvSpPr>
        <p:spPr>
          <a:xfrm>
            <a:off x="838201" y="6538912"/>
            <a:ext cx="2743200" cy="365125"/>
          </a:xfrm>
        </p:spPr>
        <p:txBody>
          <a:bodyPr/>
          <a:lstStyle/>
          <a:p>
            <a:fld id="{5910F9DA-8E33-4BDC-95C3-CF225EC1AB35}" type="datetime1">
              <a:rPr lang="en-GB" smtClean="0"/>
              <a:pPr/>
              <a:t>25/03/2025</a:t>
            </a:fld>
            <a:endParaRPr lang="en-GB" dirty="0"/>
          </a:p>
        </p:txBody>
      </p:sp>
      <p:sp>
        <p:nvSpPr>
          <p:cNvPr id="6" name="Slide Number Placeholder 5"/>
          <p:cNvSpPr>
            <a:spLocks noGrp="1"/>
          </p:cNvSpPr>
          <p:nvPr>
            <p:ph type="sldNum" sz="quarter" idx="12"/>
          </p:nvPr>
        </p:nvSpPr>
        <p:spPr>
          <a:xfrm>
            <a:off x="8708136" y="6538912"/>
            <a:ext cx="2743200" cy="365125"/>
          </a:xfrm>
        </p:spPr>
        <p:txBody>
          <a:bodyPr/>
          <a:lstStyle/>
          <a:p>
            <a:fld id="{DB7F5CA5-8403-544B-B4B6-43F39E7F16E2}" type="slidenum">
              <a:rPr lang="en-GB" smtClean="0"/>
              <a:pPr/>
              <a:t>17</a:t>
            </a:fld>
            <a:endParaRPr lang="en-GB" dirty="0"/>
          </a:p>
        </p:txBody>
      </p:sp>
    </p:spTree>
    <p:extLst>
      <p:ext uri="{BB962C8B-B14F-4D97-AF65-F5344CB8AC3E}">
        <p14:creationId xmlns:p14="http://schemas.microsoft.com/office/powerpoint/2010/main" val="2589355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652C-121A-B14F-A267-8BF43AA6692C}"/>
              </a:ext>
            </a:extLst>
          </p:cNvPr>
          <p:cNvSpPr>
            <a:spLocks noGrp="1"/>
          </p:cNvSpPr>
          <p:nvPr>
            <p:ph type="title"/>
          </p:nvPr>
        </p:nvSpPr>
        <p:spPr/>
        <p:txBody>
          <a:bodyPr>
            <a:normAutofit/>
          </a:bodyPr>
          <a:lstStyle/>
          <a:p>
            <a:pPr algn="ctr"/>
            <a:r>
              <a:rPr lang="ne-NP" sz="3200" dirty="0">
                <a:solidFill>
                  <a:srgbClr val="00B050"/>
                </a:solidFill>
                <a:latin typeface="Kalimati" pitchFamily="2" charset="0"/>
                <a:cs typeface="Kalimati" pitchFamily="2" charset="0"/>
              </a:rPr>
              <a:t>अवधारणा पत्र मूल्याङ्कन</a:t>
            </a:r>
            <a:endParaRPr lang="en-GB" sz="32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8443FBE4-E293-2B4C-AB97-9CC3CA0D5874}"/>
              </a:ext>
            </a:extLst>
          </p:cNvPr>
          <p:cNvSpPr>
            <a:spLocks noGrp="1"/>
          </p:cNvSpPr>
          <p:nvPr>
            <p:ph idx="1"/>
          </p:nvPr>
        </p:nvSpPr>
        <p:spPr>
          <a:xfrm>
            <a:off x="838200" y="1652784"/>
            <a:ext cx="10515600" cy="4351338"/>
          </a:xfrm>
        </p:spPr>
        <p:txBody>
          <a:bodyPr/>
          <a:lstStyle/>
          <a:p>
            <a:pPr algn="just">
              <a:lnSpc>
                <a:spcPct val="150000"/>
              </a:lnSpc>
            </a:pPr>
            <a:r>
              <a:rPr lang="x-none" dirty="0">
                <a:latin typeface="Kalimati" pitchFamily="2" charset="0"/>
                <a:cs typeface="Kalimati" pitchFamily="2" charset="0"/>
              </a:rPr>
              <a:t>स्थानीय तहबाट </a:t>
            </a:r>
            <a:r>
              <a:rPr lang="ne-NP" dirty="0">
                <a:latin typeface="Kalimati" pitchFamily="2" charset="0"/>
                <a:cs typeface="Kalimati" pitchFamily="2" charset="0"/>
              </a:rPr>
              <a:t>प्राप्त अवधारणापत्रहरू नवप्रवर्तन साझेदारी कोष प्राविधिक समितले ७ दिन भित्र मूल्याङ्कन गर्ने</a:t>
            </a:r>
            <a:endParaRPr lang="en-US" dirty="0">
              <a:latin typeface="Kalimati" pitchFamily="2" charset="0"/>
              <a:cs typeface="Kalimati" pitchFamily="2" charset="0"/>
            </a:endParaRPr>
          </a:p>
          <a:p>
            <a:pPr marL="0" indent="0" algn="just">
              <a:lnSpc>
                <a:spcPct val="150000"/>
              </a:lnSpc>
              <a:buNone/>
            </a:pPr>
            <a:endParaRPr lang="ne-NP" dirty="0">
              <a:latin typeface="Kalimati" pitchFamily="2" charset="0"/>
              <a:cs typeface="Kalimati" pitchFamily="2" charset="0"/>
            </a:endParaRPr>
          </a:p>
          <a:p>
            <a:pPr algn="just">
              <a:lnSpc>
                <a:spcPct val="150000"/>
              </a:lnSpc>
            </a:pPr>
            <a:r>
              <a:rPr lang="ne-NP" dirty="0">
                <a:latin typeface="Kalimati" pitchFamily="2" charset="0"/>
                <a:cs typeface="Kalimati" pitchFamily="2" charset="0"/>
              </a:rPr>
              <a:t>ग्राह्य प्रस्तावहरु प्रमुख सचिवबाट स्वीकृत गर्ने</a:t>
            </a:r>
          </a:p>
        </p:txBody>
      </p:sp>
      <p:sp>
        <p:nvSpPr>
          <p:cNvPr id="4" name="Date Placeholder 3"/>
          <p:cNvSpPr>
            <a:spLocks noGrp="1"/>
          </p:cNvSpPr>
          <p:nvPr>
            <p:ph type="dt" sz="half" idx="10"/>
          </p:nvPr>
        </p:nvSpPr>
        <p:spPr/>
        <p:txBody>
          <a:bodyPr/>
          <a:lstStyle/>
          <a:p>
            <a:fld id="{2E440A49-641C-4255-A99E-6410E431125E}"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18</a:t>
            </a:fld>
            <a:endParaRPr lang="en-GB"/>
          </a:p>
        </p:txBody>
      </p:sp>
    </p:spTree>
    <p:extLst>
      <p:ext uri="{BB962C8B-B14F-4D97-AF65-F5344CB8AC3E}">
        <p14:creationId xmlns:p14="http://schemas.microsoft.com/office/powerpoint/2010/main" val="101682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652C-121A-B14F-A267-8BF43AA6692C}"/>
              </a:ext>
            </a:extLst>
          </p:cNvPr>
          <p:cNvSpPr>
            <a:spLocks noGrp="1"/>
          </p:cNvSpPr>
          <p:nvPr>
            <p:ph type="title"/>
          </p:nvPr>
        </p:nvSpPr>
        <p:spPr/>
        <p:txBody>
          <a:bodyPr/>
          <a:lstStyle/>
          <a:p>
            <a:pPr algn="ctr"/>
            <a:r>
              <a:rPr lang="ne-NP" dirty="0">
                <a:solidFill>
                  <a:srgbClr val="00B050"/>
                </a:solidFill>
                <a:latin typeface="Kalimati" pitchFamily="2" charset="0"/>
                <a:cs typeface="Kalimati" pitchFamily="2" charset="0"/>
              </a:rPr>
              <a:t>पूर्ण प्रस्ताव</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8443FBE4-E293-2B4C-AB97-9CC3CA0D5874}"/>
              </a:ext>
            </a:extLst>
          </p:cNvPr>
          <p:cNvSpPr>
            <a:spLocks noGrp="1"/>
          </p:cNvSpPr>
          <p:nvPr>
            <p:ph idx="1"/>
          </p:nvPr>
        </p:nvSpPr>
        <p:spPr/>
        <p:txBody>
          <a:bodyPr>
            <a:normAutofit/>
          </a:bodyPr>
          <a:lstStyle/>
          <a:p>
            <a:pPr algn="just">
              <a:lnSpc>
                <a:spcPct val="150000"/>
              </a:lnSpc>
            </a:pPr>
            <a:endParaRPr lang="ne-NP" dirty="0">
              <a:latin typeface="Kalimati" pitchFamily="2" charset="0"/>
              <a:cs typeface="Kalimati" pitchFamily="2" charset="0"/>
            </a:endParaRPr>
          </a:p>
          <a:p>
            <a:pPr algn="just">
              <a:lnSpc>
                <a:spcPct val="150000"/>
              </a:lnSpc>
            </a:pPr>
            <a:r>
              <a:rPr lang="ne-NP" dirty="0">
                <a:latin typeface="Kalimati" pitchFamily="2" charset="0"/>
                <a:cs typeface="Kalimati" pitchFamily="2" charset="0"/>
              </a:rPr>
              <a:t>स्वीकृत ग्राह्य आवेदकलाई वेबसाईट तथा प्रदेश तथा पत्रपत्रिका मार्फत १५ दिनको समय दिई अनुसूची </a:t>
            </a:r>
            <a:r>
              <a:rPr lang="en-US" dirty="0">
                <a:latin typeface="Kalimati" pitchFamily="2" charset="0"/>
                <a:cs typeface="Kalimati" pitchFamily="2" charset="0"/>
              </a:rPr>
              <a:t>३ </a:t>
            </a:r>
            <a:r>
              <a:rPr lang="ne-NP" dirty="0">
                <a:latin typeface="Kalimati" pitchFamily="2" charset="0"/>
                <a:cs typeface="Kalimati" pitchFamily="2" charset="0"/>
              </a:rPr>
              <a:t>बमोजिमको</a:t>
            </a:r>
            <a:r>
              <a:rPr lang="x-none" dirty="0">
                <a:latin typeface="Kalimati" pitchFamily="2" charset="0"/>
                <a:cs typeface="Kalimati" pitchFamily="2" charset="0"/>
              </a:rPr>
              <a:t> </a:t>
            </a:r>
            <a:r>
              <a:rPr lang="ne-NP" dirty="0">
                <a:latin typeface="Kalimati" pitchFamily="2" charset="0"/>
                <a:cs typeface="Kalimati" pitchFamily="2" charset="0"/>
              </a:rPr>
              <a:t>ढाँ</a:t>
            </a:r>
            <a:r>
              <a:rPr lang="x-none" dirty="0">
                <a:latin typeface="Kalimati" pitchFamily="2" charset="0"/>
                <a:cs typeface="Kalimati" pitchFamily="2" charset="0"/>
              </a:rPr>
              <a:t>चामा</a:t>
            </a:r>
            <a:r>
              <a:rPr lang="ne-NP" dirty="0">
                <a:latin typeface="Kalimati" pitchFamily="2" charset="0"/>
                <a:cs typeface="Kalimati" pitchFamily="2" charset="0"/>
              </a:rPr>
              <a:t> पूर्ण प्रस्ताव पेश गर्न सार्वजनिक सूचना आव्हान गर्ने</a:t>
            </a:r>
            <a:endParaRPr lang="en-GB" dirty="0"/>
          </a:p>
        </p:txBody>
      </p:sp>
      <p:sp>
        <p:nvSpPr>
          <p:cNvPr id="4" name="Date Placeholder 3"/>
          <p:cNvSpPr>
            <a:spLocks noGrp="1"/>
          </p:cNvSpPr>
          <p:nvPr>
            <p:ph type="dt" sz="half" idx="10"/>
          </p:nvPr>
        </p:nvSpPr>
        <p:spPr/>
        <p:txBody>
          <a:bodyPr/>
          <a:lstStyle/>
          <a:p>
            <a:fld id="{EF5121B2-FF9B-4E35-9707-85367FAAC18F}"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19</a:t>
            </a:fld>
            <a:endParaRPr lang="en-GB"/>
          </a:p>
        </p:txBody>
      </p:sp>
    </p:spTree>
    <p:extLst>
      <p:ext uri="{BB962C8B-B14F-4D97-AF65-F5344CB8AC3E}">
        <p14:creationId xmlns:p14="http://schemas.microsoft.com/office/powerpoint/2010/main" val="1073441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526F-16F9-0042-8878-34395716E116}"/>
              </a:ext>
            </a:extLst>
          </p:cNvPr>
          <p:cNvSpPr>
            <a:spLocks noGrp="1"/>
          </p:cNvSpPr>
          <p:nvPr>
            <p:ph type="title"/>
          </p:nvPr>
        </p:nvSpPr>
        <p:spPr>
          <a:xfrm>
            <a:off x="6742544" y="3165475"/>
            <a:ext cx="4611255" cy="1325563"/>
          </a:xfrm>
        </p:spPr>
        <p:txBody>
          <a:bodyPr/>
          <a:lstStyle/>
          <a:p>
            <a:pPr algn="ctr"/>
            <a:r>
              <a:rPr lang="en-GB" dirty="0" err="1">
                <a:latin typeface="Kalimati" pitchFamily="2" charset="0"/>
                <a:cs typeface="Kalimati" pitchFamily="2" charset="0"/>
              </a:rPr>
              <a:t>प्रारम्भिक</a:t>
            </a:r>
            <a:endParaRPr lang="en-GB" dirty="0">
              <a:latin typeface="Kalimati" pitchFamily="2" charset="0"/>
              <a:cs typeface="Kalimati" pitchFamily="2" charset="0"/>
            </a:endParaRPr>
          </a:p>
        </p:txBody>
      </p:sp>
      <p:pic>
        <p:nvPicPr>
          <p:cNvPr id="3" name="Picture 2" descr="guideline cover.jpg"/>
          <p:cNvPicPr>
            <a:picLocks noChangeAspect="1"/>
          </p:cNvPicPr>
          <p:nvPr/>
        </p:nvPicPr>
        <p:blipFill>
          <a:blip r:embed="rId2"/>
          <a:stretch>
            <a:fillRect/>
          </a:stretch>
        </p:blipFill>
        <p:spPr>
          <a:xfrm rot="16200000">
            <a:off x="479178" y="924251"/>
            <a:ext cx="6079758" cy="4784439"/>
          </a:xfrm>
          <a:prstGeom prst="rect">
            <a:avLst/>
          </a:prstGeom>
        </p:spPr>
      </p:pic>
      <p:sp>
        <p:nvSpPr>
          <p:cNvPr id="5" name="Date Placeholder 4"/>
          <p:cNvSpPr>
            <a:spLocks noGrp="1"/>
          </p:cNvSpPr>
          <p:nvPr>
            <p:ph type="dt" sz="half" idx="10"/>
          </p:nvPr>
        </p:nvSpPr>
        <p:spPr/>
        <p:txBody>
          <a:bodyPr/>
          <a:lstStyle/>
          <a:p>
            <a:fld id="{B678FC59-43B4-4418-B5B2-8DB4C1221226}" type="datetime1">
              <a:rPr lang="en-GB" smtClean="0"/>
              <a:pPr/>
              <a:t>25/03/2025</a:t>
            </a:fld>
            <a:endParaRPr lang="en-GB" dirty="0"/>
          </a:p>
        </p:txBody>
      </p:sp>
      <p:sp>
        <p:nvSpPr>
          <p:cNvPr id="6" name="Slide Number Placeholder 5"/>
          <p:cNvSpPr>
            <a:spLocks noGrp="1"/>
          </p:cNvSpPr>
          <p:nvPr>
            <p:ph type="sldNum" sz="quarter" idx="12"/>
          </p:nvPr>
        </p:nvSpPr>
        <p:spPr/>
        <p:txBody>
          <a:bodyPr/>
          <a:lstStyle/>
          <a:p>
            <a:fld id="{DB7F5CA5-8403-544B-B4B6-43F39E7F16E2}" type="slidenum">
              <a:rPr lang="en-GB" smtClean="0"/>
              <a:pPr/>
              <a:t>2</a:t>
            </a:fld>
            <a:endParaRPr lang="en-GB"/>
          </a:p>
        </p:txBody>
      </p:sp>
    </p:spTree>
    <p:extLst>
      <p:ext uri="{BB962C8B-B14F-4D97-AF65-F5344CB8AC3E}">
        <p14:creationId xmlns:p14="http://schemas.microsoft.com/office/powerpoint/2010/main" val="167259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AFC8-8FA8-4D4C-96F8-3B2AD2FB4DCE}"/>
              </a:ext>
            </a:extLst>
          </p:cNvPr>
          <p:cNvSpPr>
            <a:spLocks noGrp="1"/>
          </p:cNvSpPr>
          <p:nvPr>
            <p:ph type="title"/>
          </p:nvPr>
        </p:nvSpPr>
        <p:spPr>
          <a:xfrm>
            <a:off x="1400175" y="0"/>
            <a:ext cx="9953625" cy="792796"/>
          </a:xfrm>
        </p:spPr>
        <p:txBody>
          <a:bodyPr>
            <a:normAutofit/>
          </a:bodyPr>
          <a:lstStyle/>
          <a:p>
            <a:pPr algn="ctr"/>
            <a:r>
              <a:rPr lang="en-GB" dirty="0" err="1">
                <a:solidFill>
                  <a:srgbClr val="00B050"/>
                </a:solidFill>
                <a:latin typeface="Kalimati" pitchFamily="2" charset="0"/>
              </a:rPr>
              <a:t>पूर्ण</a:t>
            </a:r>
            <a:r>
              <a:rPr lang="en-GB" dirty="0">
                <a:solidFill>
                  <a:srgbClr val="00B050"/>
                </a:solidFill>
                <a:latin typeface="Kalimati" pitchFamily="2" charset="0"/>
              </a:rPr>
              <a:t> </a:t>
            </a:r>
            <a:r>
              <a:rPr lang="en-GB" dirty="0" err="1">
                <a:solidFill>
                  <a:srgbClr val="00B050"/>
                </a:solidFill>
                <a:latin typeface="Kalimati" pitchFamily="2" charset="0"/>
              </a:rPr>
              <a:t>प्रस्तावको</a:t>
            </a:r>
            <a:r>
              <a:rPr lang="en-GB" dirty="0">
                <a:solidFill>
                  <a:srgbClr val="00B050"/>
                </a:solidFill>
                <a:latin typeface="Kalimati" pitchFamily="2" charset="0"/>
              </a:rPr>
              <a:t> </a:t>
            </a:r>
            <a:r>
              <a:rPr lang="en-GB" dirty="0" err="1">
                <a:solidFill>
                  <a:srgbClr val="00B050"/>
                </a:solidFill>
                <a:latin typeface="Kalimati" pitchFamily="2" charset="0"/>
              </a:rPr>
              <a:t>मूल्याङ्‍कन</a:t>
            </a:r>
            <a:endParaRPr lang="en-GB" dirty="0">
              <a:solidFill>
                <a:srgbClr val="00B050"/>
              </a:solidFill>
              <a:latin typeface="Kalimati" pitchFamily="2" charset="0"/>
            </a:endParaRPr>
          </a:p>
        </p:txBody>
      </p:sp>
      <p:sp>
        <p:nvSpPr>
          <p:cNvPr id="3" name="Content Placeholder 2">
            <a:extLst>
              <a:ext uri="{FF2B5EF4-FFF2-40B4-BE49-F238E27FC236}">
                <a16:creationId xmlns:a16="http://schemas.microsoft.com/office/drawing/2014/main" id="{434DF91A-4D66-8246-9178-F18491B39CB1}"/>
              </a:ext>
            </a:extLst>
          </p:cNvPr>
          <p:cNvSpPr>
            <a:spLocks noGrp="1"/>
          </p:cNvSpPr>
          <p:nvPr>
            <p:ph idx="1"/>
          </p:nvPr>
        </p:nvSpPr>
        <p:spPr>
          <a:xfrm>
            <a:off x="341376" y="792796"/>
            <a:ext cx="11716512" cy="4970793"/>
          </a:xfrm>
        </p:spPr>
        <p:txBody>
          <a:bodyPr>
            <a:noAutofit/>
          </a:bodyPr>
          <a:lstStyle/>
          <a:p>
            <a:pPr algn="just">
              <a:lnSpc>
                <a:spcPct val="170000"/>
              </a:lnSpc>
            </a:pPr>
            <a:r>
              <a:rPr lang="ne-NP" sz="2200" dirty="0">
                <a:latin typeface="Kalimati" pitchFamily="2" charset="0"/>
                <a:cs typeface="Kalimati" pitchFamily="2" charset="0"/>
              </a:rPr>
              <a:t>प्राप्त पूर्ण प्रस्तावहरू नवप्रवर्तन साझेदारी कोष प्राविधिक समितिले अनुसूची </a:t>
            </a:r>
            <a:r>
              <a:rPr lang="en-US" sz="2200" dirty="0">
                <a:latin typeface="Kalimati" pitchFamily="2" charset="0"/>
                <a:cs typeface="Kalimati" pitchFamily="2" charset="0"/>
              </a:rPr>
              <a:t>४ </a:t>
            </a:r>
            <a:r>
              <a:rPr lang="ne-NP" sz="2200" dirty="0">
                <a:latin typeface="Kalimati" pitchFamily="2" charset="0"/>
                <a:cs typeface="Kalimati" pitchFamily="2" charset="0"/>
              </a:rPr>
              <a:t>मा उल्लिखित मूल्याङ्कनका आधार बमोजिम ७ दिनभित्र मूल्याङ्कन गरी प्रदेश तथा स्थानीय शासन कार्यक्रमको प्रदेश समन्वय समितिमा स्वीकृतिको निमित्त पेश गर्ने</a:t>
            </a:r>
            <a:endParaRPr lang="x-none" sz="2200" dirty="0">
              <a:latin typeface="Kalimati" pitchFamily="2" charset="0"/>
              <a:cs typeface="Kalimati" pitchFamily="2" charset="0"/>
            </a:endParaRPr>
          </a:p>
          <a:p>
            <a:pPr algn="just">
              <a:lnSpc>
                <a:spcPct val="170000"/>
              </a:lnSpc>
            </a:pPr>
            <a:r>
              <a:rPr lang="ne-NP" sz="2200" dirty="0">
                <a:latin typeface="Kalimati" pitchFamily="2" charset="0"/>
                <a:cs typeface="Kalimati" pitchFamily="2" charset="0"/>
              </a:rPr>
              <a:t>नवप्रवर्तन साझेदारी कोष प्राविधिक समितिबाट</a:t>
            </a:r>
            <a:r>
              <a:rPr lang="x-none" sz="2200" dirty="0">
                <a:latin typeface="Kalimati" pitchFamily="2" charset="0"/>
                <a:cs typeface="Kalimati" pitchFamily="2" charset="0"/>
              </a:rPr>
              <a:t> मूल्याङ्‍कन भ</a:t>
            </a:r>
            <a:r>
              <a:rPr lang="ne-NP" sz="2200" dirty="0">
                <a:latin typeface="Kalimati" pitchFamily="2" charset="0"/>
                <a:cs typeface="Kalimati" pitchFamily="2" charset="0"/>
              </a:rPr>
              <a:t>एका प्रस्तावहरूलाई प्रदेश समन्वय समितिले ७ दिन भित्र स्वीकृत गर्ने </a:t>
            </a:r>
            <a:endParaRPr lang="x-none" sz="2200" dirty="0">
              <a:latin typeface="Kalimati" pitchFamily="2" charset="0"/>
              <a:cs typeface="Kalimati" pitchFamily="2" charset="0"/>
            </a:endParaRPr>
          </a:p>
          <a:p>
            <a:pPr algn="just">
              <a:lnSpc>
                <a:spcPct val="170000"/>
              </a:lnSpc>
            </a:pPr>
            <a:r>
              <a:rPr lang="ne-NP" sz="2200" dirty="0">
                <a:latin typeface="Kalimati" pitchFamily="2" charset="0"/>
                <a:cs typeface="Kalimati" pitchFamily="2" charset="0"/>
              </a:rPr>
              <a:t>प्रदेश समन्वय समितिबाट स्वीकृत प्रस्तावको जानकारी प्रादेशिक कार्यक्रम कार्यान्वयन ईकाईले आफ्नो वेबसाईट, लिखित पत्र  र अन्य सञ्‍चार माध्यमबाट आवेदकहरुलाई जानकारी गराउने</a:t>
            </a:r>
            <a:endParaRPr lang="en-US" sz="2200" dirty="0">
              <a:latin typeface="Kalimati" pitchFamily="2" charset="0"/>
              <a:cs typeface="Kalimati" pitchFamily="2" charset="0"/>
            </a:endParaRPr>
          </a:p>
          <a:p>
            <a:pPr algn="just">
              <a:lnSpc>
                <a:spcPct val="170000"/>
              </a:lnSpc>
            </a:pPr>
            <a:r>
              <a:rPr lang="ne-NP" sz="2200" dirty="0">
                <a:latin typeface="Kalimati" pitchFamily="2" charset="0"/>
                <a:cs typeface="Kalimati" pitchFamily="2" charset="0"/>
              </a:rPr>
              <a:t>प्रस्ताव स्वीकृत भएको जानकारी पाएको  ७ दिनभित्र सम्बन्धित आवेदकले प्रादेशिक कार्यक्रम कार्यान्वयन समन्वय ईकाईमा परियोजना कार्यान्वयनको सम्झौता गर्नुपर्नेछ।</a:t>
            </a:r>
            <a:endParaRPr lang="x-none" sz="2200" dirty="0">
              <a:latin typeface="Kalimati" pitchFamily="2" charset="0"/>
              <a:cs typeface="Kalimati" pitchFamily="2" charset="0"/>
            </a:endParaRPr>
          </a:p>
        </p:txBody>
      </p:sp>
      <p:sp>
        <p:nvSpPr>
          <p:cNvPr id="4" name="Date Placeholder 3"/>
          <p:cNvSpPr>
            <a:spLocks noGrp="1"/>
          </p:cNvSpPr>
          <p:nvPr>
            <p:ph type="dt" sz="half" idx="10"/>
          </p:nvPr>
        </p:nvSpPr>
        <p:spPr>
          <a:xfrm>
            <a:off x="838200" y="6492875"/>
            <a:ext cx="2743200" cy="365125"/>
          </a:xfrm>
        </p:spPr>
        <p:txBody>
          <a:bodyPr/>
          <a:lstStyle/>
          <a:p>
            <a:fld id="{DB340AE3-F876-418B-A34B-3BDDC29748A7}" type="datetime1">
              <a:rPr lang="en-GB" smtClean="0"/>
              <a:pPr/>
              <a:t>25/03/2025</a:t>
            </a:fld>
            <a:endParaRPr lang="en-GB" dirty="0"/>
          </a:p>
        </p:txBody>
      </p:sp>
      <p:sp>
        <p:nvSpPr>
          <p:cNvPr id="5" name="Slide Number Placeholder 4"/>
          <p:cNvSpPr>
            <a:spLocks noGrp="1"/>
          </p:cNvSpPr>
          <p:nvPr>
            <p:ph type="sldNum" sz="quarter" idx="12"/>
          </p:nvPr>
        </p:nvSpPr>
        <p:spPr/>
        <p:txBody>
          <a:bodyPr/>
          <a:lstStyle/>
          <a:p>
            <a:fld id="{DB7F5CA5-8403-544B-B4B6-43F39E7F16E2}" type="slidenum">
              <a:rPr lang="en-GB" smtClean="0"/>
              <a:pPr/>
              <a:t>20</a:t>
            </a:fld>
            <a:endParaRPr lang="en-GB"/>
          </a:p>
        </p:txBody>
      </p:sp>
    </p:spTree>
    <p:extLst>
      <p:ext uri="{BB962C8B-B14F-4D97-AF65-F5344CB8AC3E}">
        <p14:creationId xmlns:p14="http://schemas.microsoft.com/office/powerpoint/2010/main" val="1007291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F6CB-ECA8-EF42-A81C-BA854B02472F}"/>
              </a:ext>
            </a:extLst>
          </p:cNvPr>
          <p:cNvSpPr>
            <a:spLocks noGrp="1"/>
          </p:cNvSpPr>
          <p:nvPr>
            <p:ph type="title"/>
          </p:nvPr>
        </p:nvSpPr>
        <p:spPr>
          <a:xfrm>
            <a:off x="838200" y="337873"/>
            <a:ext cx="10515600" cy="646546"/>
          </a:xfrm>
        </p:spPr>
        <p:txBody>
          <a:bodyPr>
            <a:normAutofit fontScale="90000"/>
          </a:bodyPr>
          <a:lstStyle/>
          <a:p>
            <a:pPr algn="ctr"/>
            <a:r>
              <a:rPr lang="ne-NP" sz="4000" b="1" dirty="0">
                <a:solidFill>
                  <a:srgbClr val="00B050"/>
                </a:solidFill>
                <a:latin typeface="Kalimati" pitchFamily="2" charset="0"/>
                <a:cs typeface="Kalimati" pitchFamily="2" charset="0"/>
              </a:rPr>
              <a:t>ग्राह्रय प्रस्तावहरू </a:t>
            </a:r>
            <a:endParaRPr lang="en-GB" sz="40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F34F4711-7B6D-D84C-86E4-23C34AFB53A2}"/>
              </a:ext>
            </a:extLst>
          </p:cNvPr>
          <p:cNvSpPr>
            <a:spLocks noGrp="1"/>
          </p:cNvSpPr>
          <p:nvPr>
            <p:ph idx="1"/>
          </p:nvPr>
        </p:nvSpPr>
        <p:spPr>
          <a:xfrm>
            <a:off x="481399" y="1063357"/>
            <a:ext cx="11009746" cy="4731285"/>
          </a:xfrm>
        </p:spPr>
        <p:txBody>
          <a:bodyPr>
            <a:noAutofit/>
          </a:bodyPr>
          <a:lstStyle/>
          <a:p>
            <a:pPr lvl="0" algn="just">
              <a:lnSpc>
                <a:spcPct val="170000"/>
              </a:lnSpc>
            </a:pPr>
            <a:r>
              <a:rPr lang="ne-NP" sz="2400" dirty="0">
                <a:latin typeface="Kalimati" pitchFamily="2" charset="0"/>
                <a:cs typeface="Kalimati" pitchFamily="2" charset="0"/>
              </a:rPr>
              <a:t>स्थानीय तहको एकल प्रस्ताव र दुई वा दुई भन्दा बढी स्थानीय तहहरूको संयुक्त परियोजना प्रस्तावहरू पेश गर्न सकिनेछ।</a:t>
            </a:r>
            <a:endParaRPr lang="x-none" sz="2400" dirty="0">
              <a:latin typeface="Kalimati" pitchFamily="2" charset="0"/>
              <a:cs typeface="Kalimati" pitchFamily="2" charset="0"/>
            </a:endParaRPr>
          </a:p>
          <a:p>
            <a:pPr algn="just">
              <a:lnSpc>
                <a:spcPct val="170000"/>
              </a:lnSpc>
            </a:pPr>
            <a:r>
              <a:rPr lang="ne-NP" sz="2400" dirty="0">
                <a:latin typeface="Kalimati" pitchFamily="2" charset="0"/>
                <a:cs typeface="Kalimati" pitchFamily="2" charset="0"/>
              </a:rPr>
              <a:t>स्थानीय तहले एकल परियोजना प्रस्ताव पेश गर्दा गैर सरकारी संस्था वा सहकारी वा निजी क्षेत्रका संघसंस्थासँग लागत साझेदारीमा आफ्नो नेतृत्व र जिम्मेवारीमा परियोजना सञ्‍चालन गर्न सक्नेगरी प्रस्ताव पेश गर्ने सक्नेछन्।</a:t>
            </a:r>
            <a:endParaRPr lang="x-none" sz="2400" dirty="0">
              <a:latin typeface="Kalimati" pitchFamily="2" charset="0"/>
              <a:cs typeface="Kalimati" pitchFamily="2" charset="0"/>
            </a:endParaRPr>
          </a:p>
          <a:p>
            <a:pPr algn="just">
              <a:lnSpc>
                <a:spcPct val="170000"/>
              </a:lnSpc>
            </a:pPr>
            <a:r>
              <a:rPr lang="ne-NP" sz="2400" dirty="0">
                <a:latin typeface="Kalimati" pitchFamily="2" charset="0"/>
                <a:cs typeface="Kalimati" pitchFamily="2" charset="0"/>
              </a:rPr>
              <a:t>अन्य संस्थासँगको लागत साझेदारीमा परियोजना प्रस्ताव पेश गर्दा साझेदार संस्थाको लागत साझेदारी र कार्यजिम्मेवारीको स्पष्ट विवरण परियोजना प्रस्तावसाथ पेश गर्नुपर्नेछ।</a:t>
            </a:r>
            <a:endParaRPr lang="x-none" sz="2400" dirty="0">
              <a:latin typeface="Kalimati" pitchFamily="2" charset="0"/>
              <a:cs typeface="Kalimati" pitchFamily="2" charset="0"/>
            </a:endParaRPr>
          </a:p>
          <a:p>
            <a:pPr marL="0" indent="0" algn="just">
              <a:lnSpc>
                <a:spcPct val="170000"/>
              </a:lnSpc>
              <a:buNone/>
            </a:pPr>
            <a:endParaRPr lang="x-none" sz="2000" dirty="0">
              <a:latin typeface="Kalimati" pitchFamily="2" charset="0"/>
              <a:cs typeface="Kalimati" pitchFamily="2" charset="0"/>
            </a:endParaRPr>
          </a:p>
          <a:p>
            <a:endParaRPr lang="en-GB" sz="2000" dirty="0"/>
          </a:p>
        </p:txBody>
      </p:sp>
      <p:sp>
        <p:nvSpPr>
          <p:cNvPr id="4" name="Date Placeholder 3"/>
          <p:cNvSpPr>
            <a:spLocks noGrp="1"/>
          </p:cNvSpPr>
          <p:nvPr>
            <p:ph type="dt" sz="half" idx="10"/>
          </p:nvPr>
        </p:nvSpPr>
        <p:spPr/>
        <p:txBody>
          <a:bodyPr/>
          <a:lstStyle/>
          <a:p>
            <a:fld id="{6096FAFA-95B8-41C3-86D2-C78507BFF515}"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21</a:t>
            </a:fld>
            <a:endParaRPr lang="en-GB"/>
          </a:p>
        </p:txBody>
      </p:sp>
    </p:spTree>
    <p:extLst>
      <p:ext uri="{BB962C8B-B14F-4D97-AF65-F5344CB8AC3E}">
        <p14:creationId xmlns:p14="http://schemas.microsoft.com/office/powerpoint/2010/main" val="312095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F6CB-ECA8-EF42-A81C-BA854B02472F}"/>
              </a:ext>
            </a:extLst>
          </p:cNvPr>
          <p:cNvSpPr>
            <a:spLocks noGrp="1"/>
          </p:cNvSpPr>
          <p:nvPr>
            <p:ph type="title"/>
          </p:nvPr>
        </p:nvSpPr>
        <p:spPr>
          <a:xfrm>
            <a:off x="838200" y="184727"/>
            <a:ext cx="10515600" cy="646546"/>
          </a:xfrm>
        </p:spPr>
        <p:txBody>
          <a:bodyPr>
            <a:normAutofit fontScale="90000"/>
          </a:bodyPr>
          <a:lstStyle/>
          <a:p>
            <a:pPr algn="ctr"/>
            <a:r>
              <a:rPr lang="ne-NP" sz="4000" b="1" dirty="0">
                <a:solidFill>
                  <a:srgbClr val="00B050"/>
                </a:solidFill>
                <a:latin typeface="Kalimati" pitchFamily="2" charset="0"/>
                <a:cs typeface="Kalimati" pitchFamily="2" charset="0"/>
              </a:rPr>
              <a:t>ग्राह्रय प्रस्तावहरू </a:t>
            </a:r>
            <a:endParaRPr lang="en-GB" sz="40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F34F4711-7B6D-D84C-86E4-23C34AFB53A2}"/>
              </a:ext>
            </a:extLst>
          </p:cNvPr>
          <p:cNvSpPr>
            <a:spLocks noGrp="1"/>
          </p:cNvSpPr>
          <p:nvPr>
            <p:ph idx="1"/>
          </p:nvPr>
        </p:nvSpPr>
        <p:spPr>
          <a:xfrm>
            <a:off x="591127" y="508000"/>
            <a:ext cx="11009746" cy="5168694"/>
          </a:xfrm>
        </p:spPr>
        <p:txBody>
          <a:bodyPr>
            <a:noAutofit/>
          </a:bodyPr>
          <a:lstStyle/>
          <a:p>
            <a:pPr algn="just">
              <a:lnSpc>
                <a:spcPct val="170000"/>
              </a:lnSpc>
            </a:pPr>
            <a:endParaRPr lang="en-US" sz="2400" dirty="0">
              <a:latin typeface="Kalimati" pitchFamily="2" charset="0"/>
              <a:cs typeface="Kalimati" pitchFamily="2" charset="0"/>
            </a:endParaRPr>
          </a:p>
          <a:p>
            <a:pPr algn="just">
              <a:lnSpc>
                <a:spcPct val="170000"/>
              </a:lnSpc>
            </a:pPr>
            <a:r>
              <a:rPr lang="ne-NP" dirty="0">
                <a:latin typeface="Kalimati" pitchFamily="2" charset="0"/>
                <a:cs typeface="Kalimati" pitchFamily="2" charset="0"/>
              </a:rPr>
              <a:t>दुई वा दुई भन्दा बढी स्थानीय तहले लागत साझेदारीका संयुक्त परियोजना प्रस्ताव पेश गर्दा एकअर्काले व्यहोर्नुपर्ने लागत साझेदारीको हिस्सा आपसी सहमतिमा कायम गर्नुपर्नेछ ।</a:t>
            </a:r>
            <a:endParaRPr lang="en-US" dirty="0">
              <a:latin typeface="Kalimati" pitchFamily="2" charset="0"/>
              <a:cs typeface="Kalimati" pitchFamily="2" charset="0"/>
            </a:endParaRPr>
          </a:p>
          <a:p>
            <a:pPr algn="just">
              <a:lnSpc>
                <a:spcPct val="170000"/>
              </a:lnSpc>
            </a:pPr>
            <a:endParaRPr lang="ne-NP" dirty="0">
              <a:latin typeface="Kalimati" pitchFamily="2" charset="0"/>
              <a:cs typeface="Kalimati" pitchFamily="2" charset="0"/>
            </a:endParaRPr>
          </a:p>
          <a:p>
            <a:pPr algn="just">
              <a:lnSpc>
                <a:spcPct val="170000"/>
              </a:lnSpc>
            </a:pPr>
            <a:r>
              <a:rPr lang="ne-NP" dirty="0">
                <a:latin typeface="Kalimati" pitchFamily="2" charset="0"/>
                <a:cs typeface="Kalimati" pitchFamily="2" charset="0"/>
              </a:rPr>
              <a:t>पूर्ण प्रस्ताव मूल्याङ्कनका सूचकहरुको कुल अंकमा कम्तीमा ६० प्रतिशत अंक प्राप्त गर्नुपर्नेछ ।</a:t>
            </a:r>
            <a:endParaRPr lang="x-none" dirty="0">
              <a:latin typeface="Kalimati" pitchFamily="2" charset="0"/>
              <a:cs typeface="Kalimati" pitchFamily="2" charset="0"/>
            </a:endParaRPr>
          </a:p>
          <a:p>
            <a:endParaRPr lang="en-GB" sz="2400" dirty="0"/>
          </a:p>
        </p:txBody>
      </p:sp>
      <p:sp>
        <p:nvSpPr>
          <p:cNvPr id="4" name="Date Placeholder 3"/>
          <p:cNvSpPr>
            <a:spLocks noGrp="1"/>
          </p:cNvSpPr>
          <p:nvPr>
            <p:ph type="dt" sz="half" idx="10"/>
          </p:nvPr>
        </p:nvSpPr>
        <p:spPr/>
        <p:txBody>
          <a:bodyPr/>
          <a:lstStyle/>
          <a:p>
            <a:fld id="{6096FAFA-95B8-41C3-86D2-C78507BFF515}"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22</a:t>
            </a:fld>
            <a:endParaRPr lang="en-GB"/>
          </a:p>
        </p:txBody>
      </p:sp>
    </p:spTree>
    <p:extLst>
      <p:ext uri="{BB962C8B-B14F-4D97-AF65-F5344CB8AC3E}">
        <p14:creationId xmlns:p14="http://schemas.microsoft.com/office/powerpoint/2010/main" val="1129942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79F-2C03-BF4A-ABFA-33420D5D4212}"/>
              </a:ext>
            </a:extLst>
          </p:cNvPr>
          <p:cNvSpPr>
            <a:spLocks noGrp="1"/>
          </p:cNvSpPr>
          <p:nvPr>
            <p:ph type="title"/>
          </p:nvPr>
        </p:nvSpPr>
        <p:spPr>
          <a:xfrm>
            <a:off x="838200" y="154111"/>
            <a:ext cx="10515600" cy="514105"/>
          </a:xfrm>
        </p:spPr>
        <p:txBody>
          <a:bodyPr>
            <a:normAutofit/>
          </a:bodyPr>
          <a:lstStyle/>
          <a:p>
            <a:pPr algn="ctr"/>
            <a:r>
              <a:rPr lang="en-GB" sz="2800" dirty="0" err="1">
                <a:solidFill>
                  <a:srgbClr val="00B050"/>
                </a:solidFill>
                <a:latin typeface="Kalimati" pitchFamily="2" charset="0"/>
                <a:cs typeface="Kalimati" pitchFamily="2" charset="0"/>
              </a:rPr>
              <a:t>पूर्ण</a:t>
            </a:r>
            <a:r>
              <a:rPr lang="en-GB" sz="2800" dirty="0">
                <a:solidFill>
                  <a:srgbClr val="00B050"/>
                </a:solidFill>
                <a:latin typeface="Kalimati" pitchFamily="2" charset="0"/>
                <a:cs typeface="Kalimati" pitchFamily="2" charset="0"/>
              </a:rPr>
              <a:t> </a:t>
            </a:r>
            <a:r>
              <a:rPr lang="en-GB" sz="2800" dirty="0" err="1">
                <a:solidFill>
                  <a:srgbClr val="00B050"/>
                </a:solidFill>
                <a:latin typeface="Kalimati" pitchFamily="2" charset="0"/>
                <a:cs typeface="Kalimati" pitchFamily="2" charset="0"/>
              </a:rPr>
              <a:t>प्रस्ताव</a:t>
            </a:r>
            <a:r>
              <a:rPr lang="en-GB" sz="2800" dirty="0">
                <a:solidFill>
                  <a:srgbClr val="00B050"/>
                </a:solidFill>
                <a:latin typeface="Kalimati" pitchFamily="2" charset="0"/>
                <a:cs typeface="Kalimati" pitchFamily="2" charset="0"/>
              </a:rPr>
              <a:t> </a:t>
            </a:r>
            <a:r>
              <a:rPr lang="en-GB" sz="2800" dirty="0" err="1">
                <a:solidFill>
                  <a:srgbClr val="00B050"/>
                </a:solidFill>
                <a:latin typeface="Kalimati" pitchFamily="2" charset="0"/>
                <a:cs typeface="Kalimati" pitchFamily="2" charset="0"/>
              </a:rPr>
              <a:t>मूल्याङ्‍कनका</a:t>
            </a:r>
            <a:r>
              <a:rPr lang="en-GB" sz="2800" dirty="0">
                <a:solidFill>
                  <a:srgbClr val="00B050"/>
                </a:solidFill>
                <a:latin typeface="Kalimati" pitchFamily="2" charset="0"/>
                <a:cs typeface="Kalimati" pitchFamily="2" charset="0"/>
              </a:rPr>
              <a:t> </a:t>
            </a:r>
            <a:r>
              <a:rPr lang="en-GB" sz="2800" dirty="0" err="1">
                <a:solidFill>
                  <a:srgbClr val="00B050"/>
                </a:solidFill>
                <a:latin typeface="Kalimati" pitchFamily="2" charset="0"/>
                <a:cs typeface="Kalimati" pitchFamily="2" charset="0"/>
              </a:rPr>
              <a:t>आधारहरू</a:t>
            </a:r>
            <a:endParaRPr lang="en-GB" sz="2800" dirty="0">
              <a:solidFill>
                <a:srgbClr val="00B050"/>
              </a:solidFill>
              <a:latin typeface="Kalimati" pitchFamily="2" charset="0"/>
              <a:cs typeface="Kalimati"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96390663"/>
              </p:ext>
            </p:extLst>
          </p:nvPr>
        </p:nvGraphicFramePr>
        <p:xfrm>
          <a:off x="602587" y="942884"/>
          <a:ext cx="10751213" cy="5207262"/>
        </p:xfrm>
        <a:graphic>
          <a:graphicData uri="http://schemas.openxmlformats.org/drawingml/2006/table">
            <a:tbl>
              <a:tblPr firstRow="1" firstCol="1" bandRow="1">
                <a:tableStyleId>{5C22544A-7EE6-4342-B048-85BDC9FD1C3A}</a:tableStyleId>
              </a:tblPr>
              <a:tblGrid>
                <a:gridCol w="8900160">
                  <a:extLst>
                    <a:ext uri="{9D8B030D-6E8A-4147-A177-3AD203B41FA5}">
                      <a16:colId xmlns:a16="http://schemas.microsoft.com/office/drawing/2014/main" val="4021587488"/>
                    </a:ext>
                  </a:extLst>
                </a:gridCol>
                <a:gridCol w="1851053">
                  <a:extLst>
                    <a:ext uri="{9D8B030D-6E8A-4147-A177-3AD203B41FA5}">
                      <a16:colId xmlns:a16="http://schemas.microsoft.com/office/drawing/2014/main" val="3168477904"/>
                    </a:ext>
                  </a:extLst>
                </a:gridCol>
              </a:tblGrid>
              <a:tr h="400515">
                <a:tc>
                  <a:txBody>
                    <a:bodyPr/>
                    <a:lstStyle/>
                    <a:p>
                      <a:pPr marL="0" marR="0" algn="ctr">
                        <a:lnSpc>
                          <a:spcPct val="107000"/>
                        </a:lnSpc>
                        <a:spcBef>
                          <a:spcPts val="0"/>
                        </a:spcBef>
                        <a:spcAft>
                          <a:spcPts val="0"/>
                        </a:spcAft>
                      </a:pPr>
                      <a:r>
                        <a:rPr lang="ne-NP" sz="2400" dirty="0">
                          <a:solidFill>
                            <a:srgbClr val="FF0000"/>
                          </a:solidFill>
                          <a:effectLst/>
                          <a:cs typeface="Kalimati" pitchFamily="2"/>
                        </a:rPr>
                        <a:t>मूल्याङ्कनका क्षेत्र</a:t>
                      </a:r>
                      <a:endParaRPr lang="en-US" sz="2400" dirty="0">
                        <a:solidFill>
                          <a:srgbClr val="FF0000"/>
                        </a:solidFill>
                        <a:effectLst/>
                        <a:latin typeface="Calibri" panose="020F0502020204030204" pitchFamily="34" charset="0"/>
                        <a:ea typeface="Calibri" panose="020F0502020204030204" pitchFamily="34" charset="0"/>
                        <a:cs typeface="Kalimati" pitchFamily="2"/>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pPr>
                      <a:r>
                        <a:rPr lang="ne-NP" sz="2400" dirty="0">
                          <a:solidFill>
                            <a:srgbClr val="FF0000"/>
                          </a:solidFill>
                          <a:effectLst/>
                          <a:latin typeface="+mn-lt"/>
                          <a:ea typeface="+mn-ea"/>
                          <a:cs typeface="Kalimati" pitchFamily="2"/>
                        </a:rPr>
                        <a:t>अंक</a:t>
                      </a:r>
                      <a:r>
                        <a:rPr lang="ne-NP" sz="2400" baseline="0" dirty="0">
                          <a:solidFill>
                            <a:srgbClr val="FF0000"/>
                          </a:solidFill>
                          <a:effectLst/>
                          <a:latin typeface="+mn-lt"/>
                          <a:ea typeface="+mn-ea"/>
                          <a:cs typeface="Kalimati" pitchFamily="2"/>
                        </a:rPr>
                        <a:t> भार</a:t>
                      </a:r>
                      <a:endParaRPr lang="en-US" sz="2400" dirty="0">
                        <a:solidFill>
                          <a:srgbClr val="FF0000"/>
                        </a:solidFill>
                        <a:effectLst/>
                        <a:latin typeface="Calibri" panose="020F0502020204030204" pitchFamily="34" charset="0"/>
                        <a:ea typeface="Calibri" panose="020F0502020204030204" pitchFamily="34" charset="0"/>
                        <a:cs typeface="Kalimati" pitchFamily="2"/>
                      </a:endParaRPr>
                    </a:p>
                  </a:txBody>
                  <a:tcPr marL="68580" marR="68580" marT="0" marB="0">
                    <a:solidFill>
                      <a:schemeClr val="accent2">
                        <a:lumMod val="20000"/>
                        <a:lumOff val="80000"/>
                      </a:schemeClr>
                    </a:solidFill>
                  </a:tcPr>
                </a:tc>
                <a:extLst>
                  <a:ext uri="{0D108BD9-81ED-4DB2-BD59-A6C34878D82A}">
                    <a16:rowId xmlns:a16="http://schemas.microsoft.com/office/drawing/2014/main" val="3810485305"/>
                  </a:ext>
                </a:extLst>
              </a:tr>
              <a:tr h="436977">
                <a:tc>
                  <a:txBody>
                    <a:bodyPr/>
                    <a:lstStyle/>
                    <a:p>
                      <a:pPr marL="0" marR="0" algn="just">
                        <a:lnSpc>
                          <a:spcPct val="107000"/>
                        </a:lnSpc>
                        <a:spcBef>
                          <a:spcPts val="0"/>
                        </a:spcBef>
                        <a:spcAft>
                          <a:spcPts val="0"/>
                        </a:spcAft>
                      </a:pPr>
                      <a:r>
                        <a:rPr lang="en-US" sz="2400" dirty="0">
                          <a:effectLst/>
                          <a:cs typeface="Kalimati" pitchFamily="2"/>
                        </a:rPr>
                        <a:t>१. </a:t>
                      </a:r>
                      <a:r>
                        <a:rPr lang="ne-NP" sz="2400" dirty="0">
                          <a:effectLst/>
                          <a:cs typeface="Kalimati" pitchFamily="2"/>
                        </a:rPr>
                        <a:t>प्रस्तावको नवप्रवर्तन </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a:effectLst/>
                          <a:cs typeface="Kalimati" pitchFamily="2"/>
                        </a:rPr>
                        <a:t>२०</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350504974"/>
                  </a:ext>
                </a:extLst>
              </a:tr>
              <a:tr h="436977">
                <a:tc>
                  <a:txBody>
                    <a:bodyPr/>
                    <a:lstStyle/>
                    <a:p>
                      <a:pPr marL="0" marR="0" algn="just">
                        <a:lnSpc>
                          <a:spcPct val="107000"/>
                        </a:lnSpc>
                        <a:spcBef>
                          <a:spcPts val="0"/>
                        </a:spcBef>
                        <a:spcAft>
                          <a:spcPts val="0"/>
                        </a:spcAft>
                      </a:pPr>
                      <a:r>
                        <a:rPr lang="en-US" sz="2400" dirty="0">
                          <a:effectLst/>
                          <a:cs typeface="Kalimati" pitchFamily="2"/>
                        </a:rPr>
                        <a:t>२. </a:t>
                      </a:r>
                      <a:r>
                        <a:rPr lang="ne-NP" sz="2400" dirty="0">
                          <a:effectLst/>
                          <a:cs typeface="Kalimati" pitchFamily="2"/>
                        </a:rPr>
                        <a:t>अनुकरणयोग्य</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a:effectLst/>
                          <a:cs typeface="Kalimati" pitchFamily="2"/>
                        </a:rPr>
                        <a:t>१०</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2174248989"/>
                  </a:ext>
                </a:extLst>
              </a:tr>
              <a:tr h="436977">
                <a:tc>
                  <a:txBody>
                    <a:bodyPr/>
                    <a:lstStyle/>
                    <a:p>
                      <a:pPr marL="0" marR="0" algn="just">
                        <a:lnSpc>
                          <a:spcPct val="107000"/>
                        </a:lnSpc>
                        <a:spcBef>
                          <a:spcPts val="0"/>
                        </a:spcBef>
                        <a:spcAft>
                          <a:spcPts val="0"/>
                        </a:spcAft>
                      </a:pPr>
                      <a:r>
                        <a:rPr lang="en-US" sz="2400" dirty="0">
                          <a:effectLst/>
                          <a:cs typeface="Kalimati" pitchFamily="2"/>
                        </a:rPr>
                        <a:t>३. </a:t>
                      </a:r>
                      <a:r>
                        <a:rPr lang="ne-NP" sz="2400" dirty="0">
                          <a:effectLst/>
                          <a:cs typeface="Kalimati" pitchFamily="2"/>
                        </a:rPr>
                        <a:t>दीगो विकासका लक्ष्यमा योगदान </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a:effectLst/>
                          <a:cs typeface="Kalimati" pitchFamily="2"/>
                        </a:rPr>
                        <a:t>१०</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229310894"/>
                  </a:ext>
                </a:extLst>
              </a:tr>
              <a:tr h="436977">
                <a:tc>
                  <a:txBody>
                    <a:bodyPr/>
                    <a:lstStyle/>
                    <a:p>
                      <a:pPr marL="0" marR="0" algn="just">
                        <a:lnSpc>
                          <a:spcPct val="107000"/>
                        </a:lnSpc>
                        <a:spcBef>
                          <a:spcPts val="0"/>
                        </a:spcBef>
                        <a:spcAft>
                          <a:spcPts val="0"/>
                        </a:spcAft>
                      </a:pPr>
                      <a:r>
                        <a:rPr lang="en-US" sz="2400" dirty="0">
                          <a:effectLst/>
                          <a:cs typeface="Kalimati" pitchFamily="2"/>
                        </a:rPr>
                        <a:t>४. </a:t>
                      </a:r>
                      <a:r>
                        <a:rPr lang="ne-NP" sz="2400" dirty="0">
                          <a:effectLst/>
                          <a:cs typeface="Kalimati" pitchFamily="2"/>
                        </a:rPr>
                        <a:t>सीमान्तीकृत वर्गको आर्थिक सामाजिक सशक्तीकरणमा योगदान</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dirty="0">
                          <a:effectLst/>
                          <a:cs typeface="Kalimati" pitchFamily="2"/>
                        </a:rPr>
                        <a:t>१०</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3804018870"/>
                  </a:ext>
                </a:extLst>
              </a:tr>
              <a:tr h="436977">
                <a:tc>
                  <a:txBody>
                    <a:bodyPr/>
                    <a:lstStyle/>
                    <a:p>
                      <a:pPr marL="0" marR="0" algn="just">
                        <a:lnSpc>
                          <a:spcPct val="107000"/>
                        </a:lnSpc>
                        <a:spcBef>
                          <a:spcPts val="0"/>
                        </a:spcBef>
                        <a:spcAft>
                          <a:spcPts val="0"/>
                        </a:spcAft>
                      </a:pPr>
                      <a:r>
                        <a:rPr lang="en-US" sz="2400" dirty="0">
                          <a:effectLst/>
                          <a:cs typeface="Kalimati" pitchFamily="2"/>
                        </a:rPr>
                        <a:t>५. </a:t>
                      </a:r>
                      <a:r>
                        <a:rPr lang="ne-NP" sz="2400" dirty="0">
                          <a:effectLst/>
                          <a:cs typeface="Kalimati" pitchFamily="2"/>
                        </a:rPr>
                        <a:t>लैंङ्गिक सम्वेदनशील बजेट</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dirty="0">
                          <a:effectLst/>
                          <a:cs typeface="Kalimati" pitchFamily="2"/>
                        </a:rPr>
                        <a:t>५</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1704904904"/>
                  </a:ext>
                </a:extLst>
              </a:tr>
              <a:tr h="436977">
                <a:tc>
                  <a:txBody>
                    <a:bodyPr/>
                    <a:lstStyle/>
                    <a:p>
                      <a:pPr marL="0" marR="0" algn="just">
                        <a:lnSpc>
                          <a:spcPct val="107000"/>
                        </a:lnSpc>
                        <a:spcBef>
                          <a:spcPts val="0"/>
                        </a:spcBef>
                        <a:spcAft>
                          <a:spcPts val="0"/>
                        </a:spcAft>
                      </a:pPr>
                      <a:r>
                        <a:rPr lang="en-US" sz="2400" dirty="0">
                          <a:effectLst/>
                          <a:cs typeface="Kalimati" pitchFamily="2"/>
                        </a:rPr>
                        <a:t>६. </a:t>
                      </a:r>
                      <a:r>
                        <a:rPr lang="ne-NP" sz="2400" dirty="0">
                          <a:effectLst/>
                          <a:cs typeface="Kalimati" pitchFamily="2"/>
                        </a:rPr>
                        <a:t>संस्थागत स्वमूल्याङ्कनमा प्राप्ताङ्क</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a:effectLst/>
                          <a:cs typeface="Kalimati" pitchFamily="2"/>
                        </a:rPr>
                        <a:t>१०</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1822395918"/>
                  </a:ext>
                </a:extLst>
              </a:tr>
              <a:tr h="436977">
                <a:tc>
                  <a:txBody>
                    <a:bodyPr/>
                    <a:lstStyle/>
                    <a:p>
                      <a:pPr marL="0" marR="0" algn="just">
                        <a:lnSpc>
                          <a:spcPct val="107000"/>
                        </a:lnSpc>
                        <a:spcBef>
                          <a:spcPts val="0"/>
                        </a:spcBef>
                        <a:spcAft>
                          <a:spcPts val="0"/>
                        </a:spcAft>
                      </a:pPr>
                      <a:r>
                        <a:rPr lang="en-US" sz="2400" dirty="0">
                          <a:effectLst/>
                          <a:cs typeface="Kalimati" pitchFamily="2"/>
                        </a:rPr>
                        <a:t>७. </a:t>
                      </a:r>
                      <a:r>
                        <a:rPr lang="ne-NP" sz="2400" dirty="0">
                          <a:effectLst/>
                          <a:cs typeface="Kalimati" pitchFamily="2"/>
                        </a:rPr>
                        <a:t>वित्तीय सुशासन मूल्याङ्कनमा प्राप्ताङ्क</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a:effectLst/>
                          <a:cs typeface="Kalimati" pitchFamily="2"/>
                        </a:rPr>
                        <a:t>१०</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4212731978"/>
                  </a:ext>
                </a:extLst>
              </a:tr>
              <a:tr h="436977">
                <a:tc>
                  <a:txBody>
                    <a:bodyPr/>
                    <a:lstStyle/>
                    <a:p>
                      <a:pPr marL="0" marR="0" algn="just">
                        <a:lnSpc>
                          <a:spcPct val="107000"/>
                        </a:lnSpc>
                        <a:spcBef>
                          <a:spcPts val="0"/>
                        </a:spcBef>
                        <a:spcAft>
                          <a:spcPts val="0"/>
                        </a:spcAft>
                      </a:pPr>
                      <a:r>
                        <a:rPr lang="en-US" sz="2400" dirty="0">
                          <a:effectLst/>
                          <a:cs typeface="Kalimati" pitchFamily="2"/>
                        </a:rPr>
                        <a:t>८. </a:t>
                      </a:r>
                      <a:r>
                        <a:rPr lang="ne-NP" sz="2400" dirty="0">
                          <a:effectLst/>
                          <a:cs typeface="Kalimati" pitchFamily="2"/>
                        </a:rPr>
                        <a:t>गत आ</a:t>
                      </a:r>
                      <a:r>
                        <a:rPr lang="en-US" sz="2400" dirty="0">
                          <a:effectLst/>
                          <a:cs typeface="Kalimati" pitchFamily="2"/>
                        </a:rPr>
                        <a:t>. </a:t>
                      </a:r>
                      <a:r>
                        <a:rPr lang="ne-NP" sz="2400" dirty="0">
                          <a:effectLst/>
                          <a:cs typeface="Kalimati" pitchFamily="2"/>
                        </a:rPr>
                        <a:t>व</a:t>
                      </a:r>
                      <a:r>
                        <a:rPr lang="en-US" sz="2400" dirty="0">
                          <a:effectLst/>
                          <a:cs typeface="Kalimati" pitchFamily="2"/>
                        </a:rPr>
                        <a:t>. </a:t>
                      </a:r>
                      <a:r>
                        <a:rPr lang="ne-NP" sz="2400" dirty="0">
                          <a:effectLst/>
                          <a:cs typeface="Kalimati" pitchFamily="2"/>
                        </a:rPr>
                        <a:t>को पूँजीगत खर्चको</a:t>
                      </a:r>
                      <a:r>
                        <a:rPr lang="en-US" sz="2400" dirty="0">
                          <a:effectLst/>
                          <a:cs typeface="Kalimati" pitchFamily="2"/>
                        </a:rPr>
                        <a:t>  </a:t>
                      </a:r>
                      <a:r>
                        <a:rPr lang="ne-NP" sz="2400" dirty="0">
                          <a:effectLst/>
                          <a:cs typeface="Kalimati" pitchFamily="2"/>
                        </a:rPr>
                        <a:t>प्रतिशत</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a:effectLst/>
                          <a:cs typeface="Kalimati" pitchFamily="2"/>
                        </a:rPr>
                        <a:t>१०</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1129658841"/>
                  </a:ext>
                </a:extLst>
              </a:tr>
              <a:tr h="436977">
                <a:tc>
                  <a:txBody>
                    <a:bodyPr/>
                    <a:lstStyle/>
                    <a:p>
                      <a:pPr marL="0" marR="0" algn="just">
                        <a:lnSpc>
                          <a:spcPct val="107000"/>
                        </a:lnSpc>
                        <a:spcBef>
                          <a:spcPts val="0"/>
                        </a:spcBef>
                        <a:spcAft>
                          <a:spcPts val="0"/>
                        </a:spcAft>
                      </a:pPr>
                      <a:r>
                        <a:rPr lang="en-US" sz="2400" dirty="0">
                          <a:effectLst/>
                          <a:cs typeface="Kalimati" pitchFamily="2"/>
                        </a:rPr>
                        <a:t>९ .</a:t>
                      </a:r>
                      <a:r>
                        <a:rPr lang="ne-NP" sz="2400" dirty="0">
                          <a:effectLst/>
                          <a:cs typeface="Kalimati" pitchFamily="2"/>
                        </a:rPr>
                        <a:t>प्रस्तावित आयोजनामा भौतिक पूर्वाधारका क्षेत्रमा हुने खर्च </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a:effectLst/>
                          <a:cs typeface="Kalimati" pitchFamily="2"/>
                        </a:rPr>
                        <a:t>१०</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3241088485"/>
                  </a:ext>
                </a:extLst>
              </a:tr>
              <a:tr h="436977">
                <a:tc>
                  <a:txBody>
                    <a:bodyPr/>
                    <a:lstStyle/>
                    <a:p>
                      <a:pPr marL="0" marR="0" algn="just">
                        <a:lnSpc>
                          <a:spcPct val="107000"/>
                        </a:lnSpc>
                        <a:spcBef>
                          <a:spcPts val="0"/>
                        </a:spcBef>
                        <a:spcAft>
                          <a:spcPts val="0"/>
                        </a:spcAft>
                      </a:pPr>
                      <a:r>
                        <a:rPr lang="en-US" sz="2400" dirty="0">
                          <a:effectLst/>
                          <a:cs typeface="Kalimati" pitchFamily="2"/>
                        </a:rPr>
                        <a:t>१०. </a:t>
                      </a:r>
                      <a:r>
                        <a:rPr lang="ne-NP" sz="2400" dirty="0">
                          <a:effectLst/>
                          <a:cs typeface="Kalimati" pitchFamily="2"/>
                        </a:rPr>
                        <a:t>गत आर्थिक वर्ष भन्दा अघिल्लो आर्थिक वर्षको बेरुजु प्रतिशत</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a:effectLst/>
                          <a:cs typeface="Kalimati" pitchFamily="2"/>
                        </a:rPr>
                        <a:t>५</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3242724845"/>
                  </a:ext>
                </a:extLst>
              </a:tr>
              <a:tr h="436977">
                <a:tc>
                  <a:txBody>
                    <a:bodyPr/>
                    <a:lstStyle/>
                    <a:p>
                      <a:pPr marL="0" marR="0" algn="just">
                        <a:lnSpc>
                          <a:spcPct val="107000"/>
                        </a:lnSpc>
                        <a:spcBef>
                          <a:spcPts val="0"/>
                        </a:spcBef>
                        <a:spcAft>
                          <a:spcPts val="0"/>
                        </a:spcAft>
                      </a:pPr>
                      <a:r>
                        <a:rPr lang="ne-NP" sz="2400">
                          <a:effectLst/>
                          <a:cs typeface="Kalimati" pitchFamily="2"/>
                        </a:rPr>
                        <a:t>जम्मा</a:t>
                      </a:r>
                      <a:endParaRPr lang="en-US" sz="2400">
                        <a:effectLst/>
                        <a:latin typeface="Calibri" panose="020F0502020204030204" pitchFamily="34" charset="0"/>
                        <a:ea typeface="Calibri" panose="020F0502020204030204" pitchFamily="34" charset="0"/>
                        <a:cs typeface="Kalimati" pitchFamily="2"/>
                      </a:endParaRPr>
                    </a:p>
                  </a:txBody>
                  <a:tcPr marL="68580" marR="68580" marT="0" marB="0"/>
                </a:tc>
                <a:tc>
                  <a:txBody>
                    <a:bodyPr/>
                    <a:lstStyle/>
                    <a:p>
                      <a:pPr marL="0" marR="0" algn="ctr">
                        <a:lnSpc>
                          <a:spcPct val="107000"/>
                        </a:lnSpc>
                        <a:spcBef>
                          <a:spcPts val="0"/>
                        </a:spcBef>
                        <a:spcAft>
                          <a:spcPts val="0"/>
                        </a:spcAft>
                      </a:pPr>
                      <a:r>
                        <a:rPr lang="ne-NP" sz="2400" dirty="0">
                          <a:effectLst/>
                          <a:cs typeface="Kalimati" pitchFamily="2"/>
                        </a:rPr>
                        <a:t>१००</a:t>
                      </a:r>
                      <a:endParaRPr lang="en-US" sz="2400" dirty="0">
                        <a:effectLst/>
                        <a:latin typeface="Calibri" panose="020F0502020204030204" pitchFamily="34" charset="0"/>
                        <a:ea typeface="Calibri" panose="020F0502020204030204" pitchFamily="34" charset="0"/>
                        <a:cs typeface="Kalimati" pitchFamily="2"/>
                      </a:endParaRPr>
                    </a:p>
                  </a:txBody>
                  <a:tcPr marL="68580" marR="68580" marT="0" marB="0"/>
                </a:tc>
                <a:extLst>
                  <a:ext uri="{0D108BD9-81ED-4DB2-BD59-A6C34878D82A}">
                    <a16:rowId xmlns:a16="http://schemas.microsoft.com/office/drawing/2014/main" val="3760907267"/>
                  </a:ext>
                </a:extLst>
              </a:tr>
            </a:tbl>
          </a:graphicData>
        </a:graphic>
      </p:graphicFrame>
      <p:sp>
        <p:nvSpPr>
          <p:cNvPr id="4" name="Date Placeholder 3"/>
          <p:cNvSpPr>
            <a:spLocks noGrp="1"/>
          </p:cNvSpPr>
          <p:nvPr>
            <p:ph type="dt" sz="half" idx="10"/>
          </p:nvPr>
        </p:nvSpPr>
        <p:spPr/>
        <p:txBody>
          <a:bodyPr/>
          <a:lstStyle/>
          <a:p>
            <a:fld id="{608CDF11-6FDF-467B-9027-40FFB45B6967}" type="datetime1">
              <a:rPr lang="en-GB" smtClean="0"/>
              <a:pPr/>
              <a:t>25/03/2025</a:t>
            </a:fld>
            <a:endParaRPr lang="en-GB"/>
          </a:p>
        </p:txBody>
      </p:sp>
      <p:sp>
        <p:nvSpPr>
          <p:cNvPr id="6" name="Slide Number Placeholder 5"/>
          <p:cNvSpPr>
            <a:spLocks noGrp="1"/>
          </p:cNvSpPr>
          <p:nvPr>
            <p:ph type="sldNum" sz="quarter" idx="12"/>
          </p:nvPr>
        </p:nvSpPr>
        <p:spPr/>
        <p:txBody>
          <a:bodyPr/>
          <a:lstStyle/>
          <a:p>
            <a:fld id="{DB7F5CA5-8403-544B-B4B6-43F39E7F16E2}" type="slidenum">
              <a:rPr lang="en-GB" smtClean="0"/>
              <a:pPr/>
              <a:t>23</a:t>
            </a:fld>
            <a:endParaRPr lang="en-GB"/>
          </a:p>
        </p:txBody>
      </p:sp>
    </p:spTree>
    <p:extLst>
      <p:ext uri="{BB962C8B-B14F-4D97-AF65-F5344CB8AC3E}">
        <p14:creationId xmlns:p14="http://schemas.microsoft.com/office/powerpoint/2010/main" val="1667471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2C91E-DEE9-1D4B-BCCA-B13B9A4387FF}"/>
              </a:ext>
            </a:extLst>
          </p:cNvPr>
          <p:cNvSpPr>
            <a:spLocks noGrp="1"/>
          </p:cNvSpPr>
          <p:nvPr>
            <p:ph type="title"/>
          </p:nvPr>
        </p:nvSpPr>
        <p:spPr>
          <a:xfrm>
            <a:off x="1014046" y="2422525"/>
            <a:ext cx="10515600" cy="1325563"/>
          </a:xfrm>
        </p:spPr>
        <p:txBody>
          <a:bodyPr/>
          <a:lstStyle/>
          <a:p>
            <a:pPr algn="ctr"/>
            <a:r>
              <a:rPr lang="en-GB" dirty="0" err="1">
                <a:solidFill>
                  <a:srgbClr val="00B050"/>
                </a:solidFill>
                <a:latin typeface="Kalimati" pitchFamily="2" charset="0"/>
                <a:cs typeface="Kalimati" pitchFamily="2" charset="0"/>
              </a:rPr>
              <a:t>कार्यक्रम</a:t>
            </a:r>
            <a:r>
              <a:rPr lang="en-GB" dirty="0">
                <a:solidFill>
                  <a:srgbClr val="00B050"/>
                </a:solidFill>
                <a:latin typeface="Kalimati" pitchFamily="2" charset="0"/>
                <a:cs typeface="Kalimati" pitchFamily="2" charset="0"/>
              </a:rPr>
              <a:t> </a:t>
            </a:r>
            <a:r>
              <a:rPr lang="en-GB" dirty="0" err="1">
                <a:solidFill>
                  <a:srgbClr val="00B050"/>
                </a:solidFill>
                <a:latin typeface="Kalimati" pitchFamily="2" charset="0"/>
                <a:cs typeface="Kalimati" pitchFamily="2" charset="0"/>
              </a:rPr>
              <a:t>व्यवस्थापन</a:t>
            </a:r>
            <a:endParaRPr lang="en-GB" dirty="0">
              <a:solidFill>
                <a:srgbClr val="00B050"/>
              </a:solidFill>
              <a:latin typeface="Kalimati" pitchFamily="2" charset="0"/>
              <a:cs typeface="Kalimati" pitchFamily="2" charset="0"/>
            </a:endParaRPr>
          </a:p>
        </p:txBody>
      </p:sp>
      <p:sp>
        <p:nvSpPr>
          <p:cNvPr id="3" name="Date Placeholder 2"/>
          <p:cNvSpPr>
            <a:spLocks noGrp="1"/>
          </p:cNvSpPr>
          <p:nvPr>
            <p:ph type="dt" sz="half" idx="10"/>
          </p:nvPr>
        </p:nvSpPr>
        <p:spPr/>
        <p:txBody>
          <a:bodyPr/>
          <a:lstStyle/>
          <a:p>
            <a:fld id="{3FE8BBE5-D060-4784-9E0E-0EBCFFE61963}" type="datetime1">
              <a:rPr lang="en-GB" smtClean="0"/>
              <a:pPr/>
              <a:t>25/03/2025</a:t>
            </a:fld>
            <a:endParaRPr lang="en-GB"/>
          </a:p>
        </p:txBody>
      </p:sp>
      <p:sp>
        <p:nvSpPr>
          <p:cNvPr id="4" name="Slide Number Placeholder 3"/>
          <p:cNvSpPr>
            <a:spLocks noGrp="1"/>
          </p:cNvSpPr>
          <p:nvPr>
            <p:ph type="sldNum" sz="quarter" idx="12"/>
          </p:nvPr>
        </p:nvSpPr>
        <p:spPr/>
        <p:txBody>
          <a:bodyPr/>
          <a:lstStyle/>
          <a:p>
            <a:fld id="{DB7F5CA5-8403-544B-B4B6-43F39E7F16E2}" type="slidenum">
              <a:rPr lang="en-GB" smtClean="0"/>
              <a:pPr/>
              <a:t>24</a:t>
            </a:fld>
            <a:endParaRPr lang="en-GB"/>
          </a:p>
        </p:txBody>
      </p:sp>
    </p:spTree>
    <p:extLst>
      <p:ext uri="{BB962C8B-B14F-4D97-AF65-F5344CB8AC3E}">
        <p14:creationId xmlns:p14="http://schemas.microsoft.com/office/powerpoint/2010/main" val="3757092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9C15-17DE-164A-AD08-7997124920D3}"/>
              </a:ext>
            </a:extLst>
          </p:cNvPr>
          <p:cNvSpPr>
            <a:spLocks noGrp="1"/>
          </p:cNvSpPr>
          <p:nvPr>
            <p:ph type="title"/>
          </p:nvPr>
        </p:nvSpPr>
        <p:spPr>
          <a:xfrm>
            <a:off x="838200" y="365126"/>
            <a:ext cx="10515600" cy="918552"/>
          </a:xfrm>
        </p:spPr>
        <p:txBody>
          <a:bodyPr>
            <a:noAutofit/>
          </a:bodyPr>
          <a:lstStyle/>
          <a:p>
            <a:pPr algn="ctr"/>
            <a:r>
              <a:rPr lang="en-GB" sz="4000" dirty="0" err="1">
                <a:solidFill>
                  <a:srgbClr val="00B050"/>
                </a:solidFill>
                <a:latin typeface="Kalimati" pitchFamily="2" charset="0"/>
                <a:cs typeface="Kalimati" pitchFamily="2" charset="0"/>
              </a:rPr>
              <a:t>प्र</a:t>
            </a:r>
            <a:r>
              <a:rPr lang="ne-NP" sz="4000" dirty="0">
                <a:solidFill>
                  <a:srgbClr val="00B050"/>
                </a:solidFill>
                <a:latin typeface="Kalimati" pitchFamily="2" charset="0"/>
                <a:cs typeface="Kalimati" pitchFamily="2" charset="0"/>
              </a:rPr>
              <a:t>देश</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समन्वय</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समिति</a:t>
            </a:r>
            <a:br>
              <a:rPr lang="en-GB" sz="4000" dirty="0">
                <a:solidFill>
                  <a:srgbClr val="00B050"/>
                </a:solidFill>
                <a:latin typeface="Kalimati" pitchFamily="2" charset="0"/>
                <a:cs typeface="Kalimati" pitchFamily="2" charset="0"/>
              </a:rPr>
            </a:br>
            <a:endParaRPr lang="en-GB" sz="40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CE70C8F7-F324-E841-97B7-981FFE3941C1}"/>
              </a:ext>
            </a:extLst>
          </p:cNvPr>
          <p:cNvSpPr>
            <a:spLocks noGrp="1"/>
          </p:cNvSpPr>
          <p:nvPr>
            <p:ph idx="1"/>
          </p:nvPr>
        </p:nvSpPr>
        <p:spPr>
          <a:xfrm>
            <a:off x="535709" y="877455"/>
            <a:ext cx="10818091" cy="5458689"/>
          </a:xfrm>
        </p:spPr>
        <p:txBody>
          <a:bodyPr>
            <a:normAutofit fontScale="92500" lnSpcReduction="10000"/>
          </a:bodyPr>
          <a:lstStyle/>
          <a:p>
            <a:pPr algn="just">
              <a:lnSpc>
                <a:spcPct val="150000"/>
              </a:lnSpc>
            </a:pPr>
            <a:r>
              <a:rPr lang="ne-NP" sz="2600" dirty="0">
                <a:latin typeface="Kalimati" pitchFamily="2" charset="0"/>
                <a:cs typeface="Kalimati" pitchFamily="2" charset="0"/>
              </a:rPr>
              <a:t>नवप्रव</a:t>
            </a:r>
            <a:r>
              <a:rPr lang="en-US" sz="2600" dirty="0" err="1">
                <a:latin typeface="Kalimati" pitchFamily="2" charset="0"/>
                <a:cs typeface="Kalimati" pitchFamily="2" charset="0"/>
              </a:rPr>
              <a:t>र्त</a:t>
            </a:r>
            <a:r>
              <a:rPr lang="ne-NP" sz="2600" dirty="0">
                <a:latin typeface="Kalimati" pitchFamily="2" charset="0"/>
                <a:cs typeface="Kalimati" pitchFamily="2" charset="0"/>
              </a:rPr>
              <a:t>न साझेदारी </a:t>
            </a:r>
            <a:r>
              <a:rPr lang="en-US" sz="2600" dirty="0" err="1">
                <a:latin typeface="Kalimati" pitchFamily="2" charset="0"/>
                <a:cs typeface="Kalimati" pitchFamily="2" charset="0"/>
              </a:rPr>
              <a:t>वि</a:t>
            </a:r>
            <a:r>
              <a:rPr lang="ne-NP" sz="2600" dirty="0">
                <a:latin typeface="Kalimati" pitchFamily="2" charset="0"/>
                <a:cs typeface="Kalimati" pitchFamily="2" charset="0"/>
              </a:rPr>
              <a:t>कास कोषको बोर्डको रुपमा कार्य गर्ने</a:t>
            </a:r>
            <a:r>
              <a:rPr lang="x-none" sz="2600" dirty="0">
                <a:effectLst/>
                <a:latin typeface="Kalimati" pitchFamily="2" charset="0"/>
                <a:cs typeface="Kalimati" pitchFamily="2" charset="0"/>
              </a:rPr>
              <a:t> </a:t>
            </a:r>
          </a:p>
          <a:p>
            <a:pPr lvl="0" algn="just">
              <a:lnSpc>
                <a:spcPct val="150000"/>
              </a:lnSpc>
            </a:pPr>
            <a:r>
              <a:rPr lang="ne-NP" sz="2600" dirty="0">
                <a:latin typeface="Kalimati" pitchFamily="2" charset="0"/>
                <a:cs typeface="Kalimati" pitchFamily="2" charset="0"/>
              </a:rPr>
              <a:t>कार्यक्रमको प्रभा</a:t>
            </a:r>
            <a:r>
              <a:rPr lang="en-US" sz="2600" dirty="0" err="1">
                <a:latin typeface="Kalimati" pitchFamily="2" charset="0"/>
                <a:cs typeface="Kalimati" pitchFamily="2" charset="0"/>
              </a:rPr>
              <a:t>वकारिताको</a:t>
            </a:r>
            <a:r>
              <a:rPr lang="en-US" sz="2600" dirty="0">
                <a:latin typeface="Kalimati" pitchFamily="2" charset="0"/>
                <a:cs typeface="Kalimati" pitchFamily="2" charset="0"/>
              </a:rPr>
              <a:t> </a:t>
            </a:r>
            <a:r>
              <a:rPr lang="en-US" sz="2600" dirty="0" err="1">
                <a:latin typeface="Kalimati" pitchFamily="2" charset="0"/>
                <a:cs typeface="Kalimati" pitchFamily="2" charset="0"/>
              </a:rPr>
              <a:t>लागि</a:t>
            </a:r>
            <a:r>
              <a:rPr lang="en-US" sz="2600" dirty="0">
                <a:latin typeface="Kalimati" pitchFamily="2" charset="0"/>
                <a:cs typeface="Kalimati" pitchFamily="2" charset="0"/>
              </a:rPr>
              <a:t> </a:t>
            </a:r>
            <a:r>
              <a:rPr lang="ne-NP" sz="2600" dirty="0">
                <a:latin typeface="Kalimati" pitchFamily="2" charset="0"/>
                <a:cs typeface="Kalimati" pitchFamily="2" charset="0"/>
              </a:rPr>
              <a:t>प्रदेश तथा स्थानीय तहमा रणनितिक मार्गदर्शन प्रदान गर्ने।</a:t>
            </a:r>
            <a:endParaRPr lang="x-none" sz="2600" dirty="0">
              <a:latin typeface="Kalimati" pitchFamily="2" charset="0"/>
              <a:cs typeface="Kalimati" pitchFamily="2" charset="0"/>
            </a:endParaRPr>
          </a:p>
          <a:p>
            <a:pPr lvl="0" algn="just">
              <a:lnSpc>
                <a:spcPct val="150000"/>
              </a:lnSpc>
            </a:pPr>
            <a:r>
              <a:rPr lang="ne-NP" sz="2600" dirty="0">
                <a:latin typeface="Kalimati" pitchFamily="2" charset="0"/>
                <a:cs typeface="Kalimati" pitchFamily="2" charset="0"/>
              </a:rPr>
              <a:t>कोषको प्रभावकारी कार्यान्वयनको लागि सङ्घीय मामिला तथा सामान्य प्रशासन मन्त्रालय र स्थानीय तह बीच समन्वय र सहकार्य गर्ने।</a:t>
            </a:r>
            <a:endParaRPr lang="x-none" sz="2600" dirty="0">
              <a:latin typeface="Kalimati" pitchFamily="2" charset="0"/>
              <a:cs typeface="Kalimati" pitchFamily="2" charset="0"/>
            </a:endParaRPr>
          </a:p>
          <a:p>
            <a:pPr lvl="0" algn="just">
              <a:lnSpc>
                <a:spcPct val="150000"/>
              </a:lnSpc>
            </a:pPr>
            <a:r>
              <a:rPr lang="ne-NP" sz="2600" dirty="0">
                <a:latin typeface="Kalimati" pitchFamily="2" charset="0"/>
                <a:cs typeface="Kalimati" pitchFamily="2" charset="0"/>
              </a:rPr>
              <a:t>निर्देशिकाले निर्धारण गरेको शर्त, समय र प्रकृयाहरुको पालना गर्न सरोकारवालाहरुलाई मार्गदर्शन प्रदान गर्ने।</a:t>
            </a:r>
            <a:endParaRPr lang="x-none" sz="2600" dirty="0">
              <a:latin typeface="Kalimati" pitchFamily="2" charset="0"/>
              <a:cs typeface="Kalimati" pitchFamily="2" charset="0"/>
            </a:endParaRPr>
          </a:p>
          <a:p>
            <a:pPr lvl="0" algn="just">
              <a:lnSpc>
                <a:spcPct val="150000"/>
              </a:lnSpc>
            </a:pPr>
            <a:r>
              <a:rPr lang="ne-NP" sz="2600" dirty="0">
                <a:latin typeface="Kalimati" pitchFamily="2" charset="0"/>
                <a:cs typeface="Kalimati" pitchFamily="2" charset="0"/>
              </a:rPr>
              <a:t>कार्यक्रमको गुणस्तरको सुनिश्चितता गर्ने ।</a:t>
            </a:r>
            <a:endParaRPr lang="x-none" sz="2600" dirty="0">
              <a:latin typeface="Kalimati" pitchFamily="2" charset="0"/>
              <a:cs typeface="Kalimati" pitchFamily="2" charset="0"/>
            </a:endParaRPr>
          </a:p>
          <a:p>
            <a:pPr lvl="0" algn="just">
              <a:lnSpc>
                <a:spcPct val="150000"/>
              </a:lnSpc>
            </a:pPr>
            <a:r>
              <a:rPr lang="ne-NP" sz="2600" dirty="0">
                <a:latin typeface="Kalimati" pitchFamily="2" charset="0"/>
                <a:cs typeface="Kalimati" pitchFamily="2" charset="0"/>
              </a:rPr>
              <a:t>प्राविधिक समितिबाट भएका कार्य प्रगतिको समिक्षा गर्ने </a:t>
            </a:r>
            <a:r>
              <a:rPr lang="ne-NP" sz="2600" dirty="0"/>
              <a:t>।</a:t>
            </a:r>
            <a:endParaRPr lang="x-none" sz="2600" dirty="0"/>
          </a:p>
          <a:p>
            <a:endParaRPr lang="en-GB" dirty="0"/>
          </a:p>
        </p:txBody>
      </p:sp>
      <p:sp>
        <p:nvSpPr>
          <p:cNvPr id="4" name="Date Placeholder 3"/>
          <p:cNvSpPr>
            <a:spLocks noGrp="1"/>
          </p:cNvSpPr>
          <p:nvPr>
            <p:ph type="dt" sz="half" idx="10"/>
          </p:nvPr>
        </p:nvSpPr>
        <p:spPr/>
        <p:txBody>
          <a:bodyPr/>
          <a:lstStyle/>
          <a:p>
            <a:fld id="{61DA960D-9A2C-4464-AF2C-7CB49EE5DF82}"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25</a:t>
            </a:fld>
            <a:endParaRPr lang="en-GB"/>
          </a:p>
        </p:txBody>
      </p:sp>
    </p:spTree>
    <p:extLst>
      <p:ext uri="{BB962C8B-B14F-4D97-AF65-F5344CB8AC3E}">
        <p14:creationId xmlns:p14="http://schemas.microsoft.com/office/powerpoint/2010/main" val="796311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6BF3-1694-244B-B690-E0DD2CDAEE9C}"/>
              </a:ext>
            </a:extLst>
          </p:cNvPr>
          <p:cNvSpPr>
            <a:spLocks noGrp="1"/>
          </p:cNvSpPr>
          <p:nvPr>
            <p:ph type="title"/>
          </p:nvPr>
        </p:nvSpPr>
        <p:spPr>
          <a:xfrm>
            <a:off x="838200" y="240145"/>
            <a:ext cx="10515600" cy="619613"/>
          </a:xfrm>
        </p:spPr>
        <p:txBody>
          <a:bodyPr>
            <a:normAutofit fontScale="90000"/>
          </a:bodyPr>
          <a:lstStyle/>
          <a:p>
            <a:pPr algn="ctr"/>
            <a:br>
              <a:rPr lang="en-GB" dirty="0">
                <a:latin typeface="Kalimati" pitchFamily="2" charset="0"/>
                <a:cs typeface="Kalimati" pitchFamily="2" charset="0"/>
              </a:rPr>
            </a:br>
            <a:r>
              <a:rPr lang="en-GB" dirty="0" err="1">
                <a:solidFill>
                  <a:srgbClr val="00B050"/>
                </a:solidFill>
                <a:latin typeface="Kalimati" pitchFamily="2" charset="0"/>
                <a:cs typeface="Kalimati" pitchFamily="2" charset="0"/>
              </a:rPr>
              <a:t>प्र</a:t>
            </a:r>
            <a:r>
              <a:rPr lang="ne-NP" dirty="0">
                <a:solidFill>
                  <a:srgbClr val="00B050"/>
                </a:solidFill>
                <a:latin typeface="Kalimati" pitchFamily="2" charset="0"/>
                <a:cs typeface="Kalimati" pitchFamily="2" charset="0"/>
              </a:rPr>
              <a:t>देश</a:t>
            </a:r>
            <a:r>
              <a:rPr lang="en-GB" dirty="0">
                <a:solidFill>
                  <a:srgbClr val="00B050"/>
                </a:solidFill>
                <a:latin typeface="Kalimati" pitchFamily="2" charset="0"/>
                <a:cs typeface="Kalimati" pitchFamily="2" charset="0"/>
              </a:rPr>
              <a:t> </a:t>
            </a:r>
            <a:r>
              <a:rPr lang="en-GB" dirty="0" err="1">
                <a:solidFill>
                  <a:srgbClr val="00B050"/>
                </a:solidFill>
                <a:latin typeface="Kalimati" pitchFamily="2" charset="0"/>
                <a:cs typeface="Kalimati" pitchFamily="2" charset="0"/>
              </a:rPr>
              <a:t>समन्वय</a:t>
            </a:r>
            <a:r>
              <a:rPr lang="en-GB" dirty="0">
                <a:solidFill>
                  <a:srgbClr val="00B050"/>
                </a:solidFill>
                <a:latin typeface="Kalimati" pitchFamily="2" charset="0"/>
                <a:cs typeface="Kalimati" pitchFamily="2" charset="0"/>
              </a:rPr>
              <a:t> </a:t>
            </a:r>
            <a:r>
              <a:rPr lang="en-GB" dirty="0" err="1">
                <a:solidFill>
                  <a:srgbClr val="00B050"/>
                </a:solidFill>
                <a:latin typeface="Kalimati" pitchFamily="2" charset="0"/>
                <a:cs typeface="Kalimati" pitchFamily="2" charset="0"/>
              </a:rPr>
              <a:t>समिति</a:t>
            </a:r>
            <a:r>
              <a:rPr lang="en-GB" dirty="0">
                <a:solidFill>
                  <a:srgbClr val="00B050"/>
                </a:solidFill>
                <a:latin typeface="Kalimati" pitchFamily="2" charset="0"/>
                <a:cs typeface="Kalimati" pitchFamily="2" charset="0"/>
              </a:rPr>
              <a:t>……..</a:t>
            </a:r>
            <a:br>
              <a:rPr lang="en-GB" dirty="0">
                <a:solidFill>
                  <a:srgbClr val="00B050"/>
                </a:solidFill>
                <a:latin typeface="Kalimati" pitchFamily="2" charset="0"/>
                <a:cs typeface="Kalimati" pitchFamily="2" charset="0"/>
              </a:rPr>
            </a:br>
            <a:endParaRPr lang="en-GB" dirty="0">
              <a:solidFill>
                <a:srgbClr val="00B050"/>
              </a:solidFill>
            </a:endParaRPr>
          </a:p>
        </p:txBody>
      </p:sp>
      <p:sp>
        <p:nvSpPr>
          <p:cNvPr id="3" name="Content Placeholder 2">
            <a:extLst>
              <a:ext uri="{FF2B5EF4-FFF2-40B4-BE49-F238E27FC236}">
                <a16:creationId xmlns:a16="http://schemas.microsoft.com/office/drawing/2014/main" id="{81FD2783-BB49-4441-B7AB-396C836E861B}"/>
              </a:ext>
            </a:extLst>
          </p:cNvPr>
          <p:cNvSpPr>
            <a:spLocks noGrp="1"/>
          </p:cNvSpPr>
          <p:nvPr>
            <p:ph idx="1"/>
          </p:nvPr>
        </p:nvSpPr>
        <p:spPr>
          <a:xfrm>
            <a:off x="365760" y="859758"/>
            <a:ext cx="10988040" cy="5317205"/>
          </a:xfrm>
        </p:spPr>
        <p:txBody>
          <a:bodyPr>
            <a:normAutofit fontScale="92500"/>
          </a:bodyPr>
          <a:lstStyle/>
          <a:p>
            <a:pPr lvl="1" algn="just">
              <a:lnSpc>
                <a:spcPct val="160000"/>
              </a:lnSpc>
            </a:pPr>
            <a:r>
              <a:rPr lang="ne-NP" sz="2600" dirty="0">
                <a:latin typeface="Kalimati" pitchFamily="2" charset="0"/>
                <a:cs typeface="Kalimati" pitchFamily="2" charset="0"/>
              </a:rPr>
              <a:t>कार्यक्रम कार्यान्वयन ईकाइबाट सिफारिस गरिएका प्रस्तावहरुलाई यस कार्यविधि बमोजिम स्वीकृत गर्ने। </a:t>
            </a:r>
            <a:endParaRPr lang="x-none" sz="2600" dirty="0">
              <a:latin typeface="Kalimati" pitchFamily="2" charset="0"/>
              <a:cs typeface="Kalimati" pitchFamily="2" charset="0"/>
            </a:endParaRPr>
          </a:p>
          <a:p>
            <a:pPr lvl="1" algn="just">
              <a:lnSpc>
                <a:spcPct val="160000"/>
              </a:lnSpc>
            </a:pPr>
            <a:r>
              <a:rPr lang="ne-NP" sz="2600" dirty="0">
                <a:latin typeface="Kalimati" pitchFamily="2" charset="0"/>
                <a:cs typeface="Kalimati" pitchFamily="2" charset="0"/>
              </a:rPr>
              <a:t>कोषबाट सम्पादन भएका कार्यको मूल्याङ्कन गरी सङ्घीय मामिला तथा सामान्य प्रशासन मन्त्रालयलाई नीतिगत  पृष्ठपोषण प्रदान गर्ने।</a:t>
            </a:r>
            <a:endParaRPr lang="x-none" sz="2600" dirty="0">
              <a:latin typeface="Kalimati" pitchFamily="2" charset="0"/>
              <a:cs typeface="Kalimati" pitchFamily="2" charset="0"/>
            </a:endParaRPr>
          </a:p>
          <a:p>
            <a:pPr lvl="1" algn="just">
              <a:lnSpc>
                <a:spcPct val="160000"/>
              </a:lnSpc>
            </a:pPr>
            <a:r>
              <a:rPr lang="ne-NP" sz="2600" dirty="0">
                <a:latin typeface="Kalimati" pitchFamily="2" charset="0"/>
                <a:cs typeface="Kalimati" pitchFamily="2" charset="0"/>
              </a:rPr>
              <a:t>कोषबाट भएका परियोजनाको कार्य प्रभावकारिताको लागि स्थानीय तहलाई रणनीतिक मार्गदर्शन प्रदान गर्ने।</a:t>
            </a:r>
            <a:endParaRPr lang="x-none" sz="2600" dirty="0">
              <a:latin typeface="Kalimati" pitchFamily="2" charset="0"/>
              <a:cs typeface="Kalimati" pitchFamily="2" charset="0"/>
            </a:endParaRPr>
          </a:p>
          <a:p>
            <a:pPr lvl="1" algn="just">
              <a:lnSpc>
                <a:spcPct val="160000"/>
              </a:lnSpc>
            </a:pPr>
            <a:r>
              <a:rPr lang="ne-NP" sz="2600" dirty="0">
                <a:latin typeface="Kalimati" pitchFamily="2" charset="0"/>
                <a:cs typeface="Kalimati" pitchFamily="2" charset="0"/>
              </a:rPr>
              <a:t>कोषको रकम दुरुपयोग र हिनामिना भएमा जिम्मेवार पदाधिकारी र निकायहरुलाई सचेत गराउने तथा कारवाहीको लागि सम्बन्धित निकायमा सिफारिस गरी पठाउने।</a:t>
            </a:r>
            <a:endParaRPr lang="x-none" sz="2600" dirty="0">
              <a:latin typeface="Kalimati" pitchFamily="2" charset="0"/>
              <a:cs typeface="Kalimati" pitchFamily="2" charset="0"/>
            </a:endParaRPr>
          </a:p>
          <a:p>
            <a:pPr marL="514350" indent="-514350">
              <a:buFont typeface="Wingdings" pitchFamily="2" charset="2"/>
              <a:buChar char="ü"/>
            </a:pPr>
            <a:endParaRPr lang="en-GB" dirty="0"/>
          </a:p>
        </p:txBody>
      </p:sp>
      <p:sp>
        <p:nvSpPr>
          <p:cNvPr id="4" name="Date Placeholder 3"/>
          <p:cNvSpPr>
            <a:spLocks noGrp="1"/>
          </p:cNvSpPr>
          <p:nvPr>
            <p:ph type="dt" sz="half" idx="10"/>
          </p:nvPr>
        </p:nvSpPr>
        <p:spPr/>
        <p:txBody>
          <a:bodyPr/>
          <a:lstStyle/>
          <a:p>
            <a:fld id="{56D77FF7-DD52-44B8-8399-354566F75F8C}"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26</a:t>
            </a:fld>
            <a:endParaRPr lang="en-GB"/>
          </a:p>
        </p:txBody>
      </p:sp>
    </p:spTree>
    <p:extLst>
      <p:ext uri="{BB962C8B-B14F-4D97-AF65-F5344CB8AC3E}">
        <p14:creationId xmlns:p14="http://schemas.microsoft.com/office/powerpoint/2010/main" val="270965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DCC9-1848-C04E-A7A0-594B0D3C6C5D}"/>
              </a:ext>
            </a:extLst>
          </p:cNvPr>
          <p:cNvSpPr>
            <a:spLocks noGrp="1"/>
          </p:cNvSpPr>
          <p:nvPr>
            <p:ph type="title"/>
          </p:nvPr>
        </p:nvSpPr>
        <p:spPr>
          <a:xfrm>
            <a:off x="838199" y="193964"/>
            <a:ext cx="10515600" cy="909493"/>
          </a:xfrm>
        </p:spPr>
        <p:txBody>
          <a:bodyPr>
            <a:normAutofit fontScale="90000"/>
          </a:bodyPr>
          <a:lstStyle/>
          <a:p>
            <a:pPr algn="ctr"/>
            <a:r>
              <a:rPr lang="en-GB" sz="3600" dirty="0">
                <a:latin typeface="Kalimati" pitchFamily="2" charset="0"/>
                <a:cs typeface="Kalimati" pitchFamily="2" charset="0"/>
              </a:rPr>
              <a:t> </a:t>
            </a:r>
            <a:r>
              <a:rPr lang="ne-NP" sz="3600" dirty="0">
                <a:latin typeface="Kalimati" pitchFamily="2" charset="0"/>
                <a:cs typeface="Kalimati" pitchFamily="2" charset="0"/>
              </a:rPr>
              <a:t> </a:t>
            </a:r>
            <a:br>
              <a:rPr lang="x-none" sz="3600" dirty="0">
                <a:latin typeface="Kalimati" pitchFamily="2" charset="0"/>
                <a:cs typeface="Kalimati" pitchFamily="2" charset="0"/>
              </a:rPr>
            </a:br>
            <a:r>
              <a:rPr lang="ne-NP" dirty="0">
                <a:solidFill>
                  <a:srgbClr val="00B050"/>
                </a:solidFill>
                <a:latin typeface="Kalimati" pitchFamily="2" charset="0"/>
                <a:cs typeface="Kalimati" pitchFamily="2" charset="0"/>
              </a:rPr>
              <a:t>नवप्रवर्तन साझेदारी कोष प्राविधिक समिति</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8CF672A4-25DF-B84C-BCC9-E88DACEA832B}"/>
              </a:ext>
            </a:extLst>
          </p:cNvPr>
          <p:cNvSpPr>
            <a:spLocks noGrp="1"/>
          </p:cNvSpPr>
          <p:nvPr>
            <p:ph idx="1"/>
          </p:nvPr>
        </p:nvSpPr>
        <p:spPr>
          <a:xfrm>
            <a:off x="489527" y="1422400"/>
            <a:ext cx="11702473" cy="4754563"/>
          </a:xfrm>
        </p:spPr>
        <p:txBody>
          <a:bodyPr>
            <a:normAutofit fontScale="70000" lnSpcReduction="20000"/>
          </a:bodyPr>
          <a:lstStyle/>
          <a:p>
            <a:pPr marL="514350" indent="-514350">
              <a:lnSpc>
                <a:spcPct val="170000"/>
              </a:lnSpc>
              <a:buFont typeface="+mj-lt"/>
              <a:buAutoNum type="arabicPeriod"/>
            </a:pPr>
            <a:r>
              <a:rPr lang="ne-NP" sz="3400" dirty="0">
                <a:latin typeface="Kalimati" pitchFamily="2" charset="0"/>
                <a:cs typeface="Kalimati" pitchFamily="2" charset="0"/>
              </a:rPr>
              <a:t>प्रदेश तथा स्थानीय शासन सहयोग कार्यक्रमका प्रादेशिक कार्यक्रम निर्देशक - संयोजक</a:t>
            </a:r>
            <a:endParaRPr lang="x-none" sz="3400" dirty="0">
              <a:latin typeface="Kalimati" pitchFamily="2" charset="0"/>
              <a:cs typeface="Kalimati" pitchFamily="2" charset="0"/>
            </a:endParaRPr>
          </a:p>
          <a:p>
            <a:pPr marL="514350" indent="-514350">
              <a:lnSpc>
                <a:spcPct val="170000"/>
              </a:lnSpc>
              <a:buFont typeface="+mj-lt"/>
              <a:buAutoNum type="arabicPeriod"/>
            </a:pPr>
            <a:r>
              <a:rPr lang="ne-NP" sz="3400" dirty="0">
                <a:latin typeface="Kalimati" pitchFamily="2" charset="0"/>
                <a:cs typeface="Kalimati" pitchFamily="2" charset="0"/>
              </a:rPr>
              <a:t>प्रदेश नीति तथा योजना आयोगको प्रतिनिधि  - सदस्य </a:t>
            </a:r>
            <a:endParaRPr lang="x-none" sz="3400" dirty="0">
              <a:latin typeface="Kalimati" pitchFamily="2" charset="0"/>
              <a:cs typeface="Kalimati" pitchFamily="2" charset="0"/>
            </a:endParaRPr>
          </a:p>
          <a:p>
            <a:pPr marL="514350" indent="-514350">
              <a:lnSpc>
                <a:spcPct val="170000"/>
              </a:lnSpc>
              <a:buFont typeface="+mj-lt"/>
              <a:buAutoNum type="arabicPeriod"/>
            </a:pPr>
            <a:r>
              <a:rPr lang="ne-NP" sz="3400" dirty="0">
                <a:latin typeface="Kalimati" pitchFamily="2" charset="0"/>
                <a:cs typeface="Kalimati" pitchFamily="2" charset="0"/>
              </a:rPr>
              <a:t>प्रदेश कोष तथा लेखा नियन्त्रक कार्यालय  प्रमुख - सदस्य </a:t>
            </a:r>
            <a:endParaRPr lang="x-none" sz="3400" dirty="0">
              <a:latin typeface="Kalimati" pitchFamily="2" charset="0"/>
              <a:cs typeface="Kalimati" pitchFamily="2" charset="0"/>
            </a:endParaRPr>
          </a:p>
          <a:p>
            <a:pPr marL="514350" indent="-514350">
              <a:lnSpc>
                <a:spcPct val="170000"/>
              </a:lnSpc>
              <a:buFont typeface="+mj-lt"/>
              <a:buAutoNum type="arabicPeriod"/>
            </a:pPr>
            <a:r>
              <a:rPr lang="ne-NP" sz="3400" dirty="0">
                <a:latin typeface="Kalimati" pitchFamily="2" charset="0"/>
                <a:cs typeface="Kalimati" pitchFamily="2" charset="0"/>
              </a:rPr>
              <a:t>प्रदेश स्थित सामाजिक बिकास हेर्ने मन्त्रालयका वरिष्ठ महिला विकास अधिकृत - सदस्य</a:t>
            </a:r>
            <a:endParaRPr lang="x-none" sz="3400" dirty="0">
              <a:latin typeface="Kalimati" pitchFamily="2" charset="0"/>
              <a:cs typeface="Kalimati" pitchFamily="2" charset="0"/>
            </a:endParaRPr>
          </a:p>
          <a:p>
            <a:pPr marL="514350" indent="-514350">
              <a:lnSpc>
                <a:spcPct val="170000"/>
              </a:lnSpc>
              <a:buFont typeface="+mj-lt"/>
              <a:buAutoNum type="arabicPeriod"/>
            </a:pPr>
            <a:r>
              <a:rPr lang="ne-NP" sz="3400" dirty="0">
                <a:latin typeface="Kalimati" pitchFamily="2" charset="0"/>
                <a:cs typeface="Kalimati" pitchFamily="2" charset="0"/>
              </a:rPr>
              <a:t>प्रदेश तथा स्थानीय शासन सहयोग कार्यक्रमका प्रादेशिक कार्यक्रम व्यवस्थापक - सदस्य सचिव</a:t>
            </a:r>
            <a:endParaRPr lang="x-none" sz="3200" dirty="0">
              <a:latin typeface="Kalimati" pitchFamily="2" charset="0"/>
              <a:cs typeface="Kalimati" pitchFamily="2" charset="0"/>
            </a:endParaRPr>
          </a:p>
        </p:txBody>
      </p:sp>
      <p:sp>
        <p:nvSpPr>
          <p:cNvPr id="4" name="Rectangle 3"/>
          <p:cNvSpPr/>
          <p:nvPr/>
        </p:nvSpPr>
        <p:spPr>
          <a:xfrm>
            <a:off x="1094070" y="5510757"/>
            <a:ext cx="10090485" cy="1283428"/>
          </a:xfrm>
          <a:prstGeom prst="rect">
            <a:avLst/>
          </a:prstGeom>
        </p:spPr>
        <p:txBody>
          <a:bodyPr wrap="square">
            <a:spAutoFit/>
          </a:bodyPr>
          <a:lstStyle/>
          <a:p>
            <a:pPr lvl="0" algn="just">
              <a:lnSpc>
                <a:spcPct val="170000"/>
              </a:lnSpc>
            </a:pPr>
            <a:r>
              <a:rPr lang="ne-NP" sz="2400" dirty="0">
                <a:solidFill>
                  <a:srgbClr val="FF0000"/>
                </a:solidFill>
                <a:latin typeface="Kalimati" pitchFamily="2" charset="0"/>
                <a:cs typeface="Kalimati" pitchFamily="2" charset="0"/>
              </a:rPr>
              <a:t>समितिले आवश्यकता अनुसार दुईजनासम्म स्वतन्त्र विज्ञलाई बैठकमा आमन्त्रण गर्न सक्नेछ । </a:t>
            </a:r>
            <a:endParaRPr lang="x-none" sz="2400" dirty="0">
              <a:solidFill>
                <a:srgbClr val="FF0000"/>
              </a:solidFill>
              <a:latin typeface="Kalimati" pitchFamily="2" charset="0"/>
              <a:cs typeface="Kalimati" pitchFamily="2" charset="0"/>
            </a:endParaRPr>
          </a:p>
        </p:txBody>
      </p:sp>
      <p:sp>
        <p:nvSpPr>
          <p:cNvPr id="5" name="Date Placeholder 4"/>
          <p:cNvSpPr>
            <a:spLocks noGrp="1"/>
          </p:cNvSpPr>
          <p:nvPr>
            <p:ph type="dt" sz="half" idx="10"/>
          </p:nvPr>
        </p:nvSpPr>
        <p:spPr/>
        <p:txBody>
          <a:bodyPr/>
          <a:lstStyle/>
          <a:p>
            <a:fld id="{CE906CC2-9949-4010-A24F-ED4482673366}" type="datetime1">
              <a:rPr lang="en-GB" smtClean="0"/>
              <a:pPr/>
              <a:t>25/03/2025</a:t>
            </a:fld>
            <a:endParaRPr lang="en-GB"/>
          </a:p>
        </p:txBody>
      </p:sp>
      <p:sp>
        <p:nvSpPr>
          <p:cNvPr id="6" name="Slide Number Placeholder 5"/>
          <p:cNvSpPr>
            <a:spLocks noGrp="1"/>
          </p:cNvSpPr>
          <p:nvPr>
            <p:ph type="sldNum" sz="quarter" idx="12"/>
          </p:nvPr>
        </p:nvSpPr>
        <p:spPr/>
        <p:txBody>
          <a:bodyPr/>
          <a:lstStyle/>
          <a:p>
            <a:fld id="{DB7F5CA5-8403-544B-B4B6-43F39E7F16E2}" type="slidenum">
              <a:rPr lang="en-GB" smtClean="0"/>
              <a:pPr/>
              <a:t>27</a:t>
            </a:fld>
            <a:endParaRPr lang="en-GB"/>
          </a:p>
        </p:txBody>
      </p:sp>
    </p:spTree>
    <p:extLst>
      <p:ext uri="{BB962C8B-B14F-4D97-AF65-F5344CB8AC3E}">
        <p14:creationId xmlns:p14="http://schemas.microsoft.com/office/powerpoint/2010/main" val="2228043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D540-83E1-FB4A-BDE9-FA44BE440D2A}"/>
              </a:ext>
            </a:extLst>
          </p:cNvPr>
          <p:cNvSpPr>
            <a:spLocks noGrp="1"/>
          </p:cNvSpPr>
          <p:nvPr>
            <p:ph type="title"/>
          </p:nvPr>
        </p:nvSpPr>
        <p:spPr>
          <a:xfrm>
            <a:off x="838200" y="365125"/>
            <a:ext cx="10515600" cy="761711"/>
          </a:xfrm>
        </p:spPr>
        <p:txBody>
          <a:bodyPr>
            <a:normAutofit fontScale="90000"/>
          </a:bodyPr>
          <a:lstStyle/>
          <a:p>
            <a:pPr algn="ctr"/>
            <a:r>
              <a:rPr lang="en-GB" sz="3600" dirty="0">
                <a:latin typeface="Kalimati" pitchFamily="2" charset="0"/>
                <a:cs typeface="Kalimati" pitchFamily="2" charset="0"/>
              </a:rPr>
              <a:t> </a:t>
            </a:r>
            <a:r>
              <a:rPr lang="ne-NP" sz="3600" dirty="0">
                <a:latin typeface="Kalimati" pitchFamily="2" charset="0"/>
                <a:cs typeface="Kalimati" pitchFamily="2" charset="0"/>
              </a:rPr>
              <a:t> </a:t>
            </a:r>
            <a:br>
              <a:rPr lang="x-none" sz="3600" dirty="0">
                <a:latin typeface="Kalimati" pitchFamily="2" charset="0"/>
                <a:cs typeface="Kalimati" pitchFamily="2" charset="0"/>
              </a:rPr>
            </a:br>
            <a:r>
              <a:rPr lang="ne-NP" dirty="0">
                <a:solidFill>
                  <a:srgbClr val="00B050"/>
                </a:solidFill>
                <a:latin typeface="Kalimati" pitchFamily="2" charset="0"/>
                <a:cs typeface="Kalimati" pitchFamily="2" charset="0"/>
              </a:rPr>
              <a:t>नवप्रवर्तन साझेदारी कोष प्राविधिक समिति</a:t>
            </a:r>
            <a:r>
              <a:rPr lang="en-US" dirty="0">
                <a:solidFill>
                  <a:srgbClr val="00B050"/>
                </a:solidFill>
                <a:latin typeface="Kalimati" pitchFamily="2" charset="0"/>
                <a:cs typeface="Kalimati" pitchFamily="2" charset="0"/>
              </a:rPr>
              <a:t> ….</a:t>
            </a:r>
            <a:endParaRPr lang="en-GB" dirty="0">
              <a:solidFill>
                <a:srgbClr val="00B050"/>
              </a:solidFill>
            </a:endParaRPr>
          </a:p>
        </p:txBody>
      </p:sp>
      <p:sp>
        <p:nvSpPr>
          <p:cNvPr id="3" name="Content Placeholder 2">
            <a:extLst>
              <a:ext uri="{FF2B5EF4-FFF2-40B4-BE49-F238E27FC236}">
                <a16:creationId xmlns:a16="http://schemas.microsoft.com/office/drawing/2014/main" id="{EDB52CC7-6587-BE48-AEBE-909B1BB8256D}"/>
              </a:ext>
            </a:extLst>
          </p:cNvPr>
          <p:cNvSpPr>
            <a:spLocks noGrp="1"/>
          </p:cNvSpPr>
          <p:nvPr>
            <p:ph idx="1"/>
          </p:nvPr>
        </p:nvSpPr>
        <p:spPr>
          <a:xfrm>
            <a:off x="480291" y="1405659"/>
            <a:ext cx="11231418" cy="4950691"/>
          </a:xfrm>
        </p:spPr>
        <p:txBody>
          <a:bodyPr>
            <a:normAutofit/>
          </a:bodyPr>
          <a:lstStyle/>
          <a:p>
            <a:pPr lvl="0" algn="just">
              <a:lnSpc>
                <a:spcPct val="170000"/>
              </a:lnSpc>
            </a:pPr>
            <a:r>
              <a:rPr lang="ne-NP" sz="2400" dirty="0">
                <a:latin typeface="Kalimati" pitchFamily="2" charset="0"/>
                <a:cs typeface="Kalimati" pitchFamily="2" charset="0"/>
              </a:rPr>
              <a:t>आवेदकहरुबाट प्राप्त अवधारणा पत्रहरुको प्राविधिक विश्लेषण गरी स्वीकृतिको लागि प्रमुख सचिव समक्ष पेश गर्ने।</a:t>
            </a:r>
            <a:endParaRPr lang="x-none" sz="2400" dirty="0">
              <a:latin typeface="Kalimati" pitchFamily="2" charset="0"/>
              <a:cs typeface="Kalimati" pitchFamily="2" charset="0"/>
            </a:endParaRPr>
          </a:p>
          <a:p>
            <a:pPr lvl="0" algn="just">
              <a:lnSpc>
                <a:spcPct val="170000"/>
              </a:lnSpc>
            </a:pPr>
            <a:r>
              <a:rPr lang="ne-NP" sz="2400" dirty="0">
                <a:latin typeface="Kalimati" pitchFamily="2" charset="0"/>
                <a:cs typeface="Kalimati" pitchFamily="2" charset="0"/>
              </a:rPr>
              <a:t>परियोजनाको प्रस्ताव  आव्हान सम्बन्धी प्राविधिक तथा प्रशासनिक कार्यहरु गर्ने।</a:t>
            </a:r>
            <a:endParaRPr lang="x-none" sz="2400" dirty="0">
              <a:latin typeface="Kalimati" pitchFamily="2" charset="0"/>
              <a:cs typeface="Kalimati" pitchFamily="2" charset="0"/>
            </a:endParaRPr>
          </a:p>
          <a:p>
            <a:pPr lvl="0" algn="just">
              <a:lnSpc>
                <a:spcPct val="170000"/>
              </a:lnSpc>
            </a:pPr>
            <a:r>
              <a:rPr lang="ne-NP" sz="2400" dirty="0">
                <a:latin typeface="Kalimati" pitchFamily="2" charset="0"/>
                <a:cs typeface="Kalimati" pitchFamily="2" charset="0"/>
              </a:rPr>
              <a:t>प्रस्तावहरुको प्राविधिक मूल्याङ्कन गरी स्वीकृतिको लागि प्रादेशिक कार्यक्रम कार्यान्वयन ईकाइ मार्फत प्रदेश समन्वय समितिको बैठकमा पेश गर्ने।</a:t>
            </a:r>
            <a:endParaRPr lang="x-none" sz="2400" dirty="0">
              <a:latin typeface="Kalimati" pitchFamily="2" charset="0"/>
              <a:cs typeface="Kalimati" pitchFamily="2" charset="0"/>
            </a:endParaRPr>
          </a:p>
          <a:p>
            <a:pPr lvl="0" algn="just">
              <a:lnSpc>
                <a:spcPct val="170000"/>
              </a:lnSpc>
            </a:pPr>
            <a:r>
              <a:rPr lang="ne-NP" sz="2400" dirty="0">
                <a:latin typeface="Kalimati" pitchFamily="2" charset="0"/>
                <a:cs typeface="Kalimati" pitchFamily="2" charset="0"/>
              </a:rPr>
              <a:t>परियोजना कार्यान्वयनका लागि प्रस्तावक स्थानीय तहसँग सम्झौता गर्न प्रादेशिक कार्यक्रम </a:t>
            </a:r>
            <a:r>
              <a:rPr lang="en-US" sz="2400" dirty="0" err="1">
                <a:latin typeface="Kalimati" pitchFamily="2" charset="0"/>
                <a:cs typeface="Kalimati" pitchFamily="2" charset="0"/>
              </a:rPr>
              <a:t>कार्यान्वयन</a:t>
            </a:r>
            <a:r>
              <a:rPr lang="en-US" sz="2400" dirty="0">
                <a:latin typeface="Kalimati" pitchFamily="2" charset="0"/>
                <a:cs typeface="Kalimati" pitchFamily="2" charset="0"/>
              </a:rPr>
              <a:t> </a:t>
            </a:r>
            <a:r>
              <a:rPr lang="ne-NP" sz="2400" dirty="0">
                <a:latin typeface="Kalimati" pitchFamily="2" charset="0"/>
                <a:cs typeface="Kalimati" pitchFamily="2" charset="0"/>
              </a:rPr>
              <a:t>ईकाइलाई प्राविधिक सहजीकरण गर्ने।</a:t>
            </a:r>
            <a:endParaRPr lang="x-none" sz="2400" dirty="0">
              <a:latin typeface="Kalimati" pitchFamily="2" charset="0"/>
              <a:cs typeface="Kalimati" pitchFamily="2" charset="0"/>
            </a:endParaRPr>
          </a:p>
          <a:p>
            <a:endParaRPr lang="en-GB" dirty="0"/>
          </a:p>
        </p:txBody>
      </p:sp>
      <p:sp>
        <p:nvSpPr>
          <p:cNvPr id="4" name="Date Placeholder 3"/>
          <p:cNvSpPr>
            <a:spLocks noGrp="1"/>
          </p:cNvSpPr>
          <p:nvPr>
            <p:ph type="dt" sz="half" idx="10"/>
          </p:nvPr>
        </p:nvSpPr>
        <p:spPr/>
        <p:txBody>
          <a:bodyPr/>
          <a:lstStyle/>
          <a:p>
            <a:fld id="{EDD92769-85F7-493A-BC56-1AEEFA0F5267}"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28</a:t>
            </a:fld>
            <a:endParaRPr lang="en-GB"/>
          </a:p>
        </p:txBody>
      </p:sp>
    </p:spTree>
    <p:extLst>
      <p:ext uri="{BB962C8B-B14F-4D97-AF65-F5344CB8AC3E}">
        <p14:creationId xmlns:p14="http://schemas.microsoft.com/office/powerpoint/2010/main" val="2111105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6A15-247C-AF47-8AF5-736E5287A274}"/>
              </a:ext>
            </a:extLst>
          </p:cNvPr>
          <p:cNvSpPr>
            <a:spLocks noGrp="1"/>
          </p:cNvSpPr>
          <p:nvPr>
            <p:ph type="title"/>
          </p:nvPr>
        </p:nvSpPr>
        <p:spPr>
          <a:xfrm>
            <a:off x="838200" y="175491"/>
            <a:ext cx="10402455" cy="572654"/>
          </a:xfrm>
        </p:spPr>
        <p:txBody>
          <a:bodyPr>
            <a:noAutofit/>
          </a:bodyPr>
          <a:lstStyle/>
          <a:p>
            <a:pPr algn="ctr"/>
            <a:r>
              <a:rPr lang="ne-NP" sz="4000" dirty="0">
                <a:solidFill>
                  <a:srgbClr val="00B050"/>
                </a:solidFill>
                <a:latin typeface="Kalimati" pitchFamily="2" charset="0"/>
                <a:cs typeface="Kalimati" pitchFamily="2" charset="0"/>
              </a:rPr>
              <a:t>प्रदेश</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कार्यक्रम</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कार्य</a:t>
            </a:r>
            <a:r>
              <a:rPr lang="ne-NP" sz="4000" dirty="0">
                <a:solidFill>
                  <a:srgbClr val="00B050"/>
                </a:solidFill>
                <a:latin typeface="Kalimati" pitchFamily="2" charset="0"/>
                <a:cs typeface="Kalimati" pitchFamily="2" charset="0"/>
              </a:rPr>
              <a:t>ा</a:t>
            </a:r>
            <a:r>
              <a:rPr lang="en-GB" sz="4000" dirty="0" err="1">
                <a:solidFill>
                  <a:srgbClr val="00B050"/>
                </a:solidFill>
                <a:latin typeface="Kalimati" pitchFamily="2" charset="0"/>
                <a:cs typeface="Kalimati" pitchFamily="2" charset="0"/>
              </a:rPr>
              <a:t>न्वयन</a:t>
            </a:r>
            <a:r>
              <a:rPr lang="en-GB" sz="4000" dirty="0">
                <a:solidFill>
                  <a:srgbClr val="00B050"/>
                </a:solidFill>
                <a:latin typeface="Kalimati" pitchFamily="2" charset="0"/>
                <a:cs typeface="Kalimati" pitchFamily="2" charset="0"/>
              </a:rPr>
              <a:t> </a:t>
            </a:r>
            <a:r>
              <a:rPr lang="ne-NP" sz="4000" dirty="0">
                <a:solidFill>
                  <a:srgbClr val="00B050"/>
                </a:solidFill>
                <a:latin typeface="Kalimati" pitchFamily="2" charset="0"/>
                <a:cs typeface="Kalimati" pitchFamily="2" charset="0"/>
              </a:rPr>
              <a:t>इकाई</a:t>
            </a:r>
            <a:endParaRPr lang="en-GB" sz="40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9170A523-3976-3047-B140-16355D447EC8}"/>
              </a:ext>
            </a:extLst>
          </p:cNvPr>
          <p:cNvSpPr>
            <a:spLocks noGrp="1"/>
          </p:cNvSpPr>
          <p:nvPr>
            <p:ph idx="1"/>
          </p:nvPr>
        </p:nvSpPr>
        <p:spPr>
          <a:xfrm>
            <a:off x="180109" y="748146"/>
            <a:ext cx="11831782" cy="5973329"/>
          </a:xfrm>
        </p:spPr>
        <p:txBody>
          <a:bodyPr>
            <a:normAutofit fontScale="77500" lnSpcReduction="20000"/>
          </a:bodyPr>
          <a:lstStyle/>
          <a:p>
            <a:pPr algn="just">
              <a:lnSpc>
                <a:spcPct val="160000"/>
              </a:lnSpc>
            </a:pPr>
            <a:r>
              <a:rPr lang="ne-NP" sz="3400" dirty="0">
                <a:latin typeface="Kalimati" pitchFamily="2" charset="0"/>
                <a:cs typeface="Kalimati" pitchFamily="2" charset="0"/>
              </a:rPr>
              <a:t>नवप्रवर्तन साझेदारी कोषको समग्र कार्यान्वयन तथा  व्यवस्थापन, प्रतिवेदन</a:t>
            </a:r>
            <a:r>
              <a:rPr lang="en-US" sz="3400" dirty="0">
                <a:latin typeface="Kalimati" pitchFamily="2" charset="0"/>
                <a:cs typeface="Kalimati" pitchFamily="2" charset="0"/>
              </a:rPr>
              <a:t>, </a:t>
            </a:r>
            <a:r>
              <a:rPr lang="ne-NP" sz="3400" dirty="0">
                <a:latin typeface="Kalimati" pitchFamily="2" charset="0"/>
                <a:cs typeface="Kalimati" pitchFamily="2" charset="0"/>
              </a:rPr>
              <a:t>अनुगमन, मूल्याङ्कन तथा नतिजाको सुनिश्चितता</a:t>
            </a:r>
            <a:r>
              <a:rPr lang="x-none" sz="3400">
                <a:latin typeface="Kalimati" pitchFamily="2" charset="0"/>
                <a:cs typeface="Kalimati" pitchFamily="2" charset="0"/>
              </a:rPr>
              <a:t> गर्ने</a:t>
            </a:r>
            <a:r>
              <a:rPr lang="ne-NP" sz="3400" dirty="0">
                <a:latin typeface="Kalimati" pitchFamily="2" charset="0"/>
                <a:cs typeface="Kalimati" pitchFamily="2" charset="0"/>
              </a:rPr>
              <a:t> ।</a:t>
            </a:r>
            <a:endParaRPr lang="x-none" sz="3400" dirty="0">
              <a:latin typeface="Kalimati" pitchFamily="2" charset="0"/>
              <a:cs typeface="Kalimati" pitchFamily="2" charset="0"/>
            </a:endParaRPr>
          </a:p>
          <a:p>
            <a:pPr algn="just">
              <a:lnSpc>
                <a:spcPct val="160000"/>
              </a:lnSpc>
            </a:pPr>
            <a:r>
              <a:rPr lang="ne-NP" sz="3400" dirty="0">
                <a:latin typeface="Kalimati" pitchFamily="2" charset="0"/>
                <a:cs typeface="Kalimati" pitchFamily="2" charset="0"/>
              </a:rPr>
              <a:t>कार्यक्रम कार्यान्वयनको लागि प्रादेशिक कार्यक्रम कार्यान्वयन ईकाइले </a:t>
            </a:r>
            <a:r>
              <a:rPr lang="en-US" sz="3400" dirty="0" err="1">
                <a:latin typeface="Kalimati" pitchFamily="2" charset="0"/>
                <a:cs typeface="Kalimati" pitchFamily="2" charset="0"/>
              </a:rPr>
              <a:t>सचिवालयको</a:t>
            </a:r>
            <a:r>
              <a:rPr lang="en-US" sz="3400" dirty="0">
                <a:latin typeface="Kalimati" pitchFamily="2" charset="0"/>
                <a:cs typeface="Kalimati" pitchFamily="2" charset="0"/>
              </a:rPr>
              <a:t> </a:t>
            </a:r>
            <a:r>
              <a:rPr lang="en-US" sz="3400" dirty="0" err="1">
                <a:latin typeface="Kalimati" pitchFamily="2" charset="0"/>
                <a:cs typeface="Kalimati" pitchFamily="2" charset="0"/>
              </a:rPr>
              <a:t>रुपमा</a:t>
            </a:r>
            <a:r>
              <a:rPr lang="en-US" sz="3400" dirty="0">
                <a:latin typeface="Kalimati" pitchFamily="2" charset="0"/>
                <a:cs typeface="Kalimati" pitchFamily="2" charset="0"/>
              </a:rPr>
              <a:t> </a:t>
            </a:r>
            <a:r>
              <a:rPr lang="en-US" sz="3400" dirty="0" err="1">
                <a:latin typeface="Kalimati" pitchFamily="2" charset="0"/>
                <a:cs typeface="Kalimati" pitchFamily="2" charset="0"/>
              </a:rPr>
              <a:t>रह</a:t>
            </a:r>
            <a:r>
              <a:rPr lang="ne-NP" sz="3400" dirty="0">
                <a:latin typeface="Kalimati" pitchFamily="2" charset="0"/>
                <a:cs typeface="Kalimati" pitchFamily="2" charset="0"/>
              </a:rPr>
              <a:t>ी</a:t>
            </a:r>
            <a:r>
              <a:rPr lang="en-US" sz="3400" dirty="0">
                <a:latin typeface="Kalimati" pitchFamily="2" charset="0"/>
                <a:cs typeface="Kalimati" pitchFamily="2" charset="0"/>
              </a:rPr>
              <a:t> </a:t>
            </a:r>
            <a:r>
              <a:rPr lang="ne-NP" sz="3400" dirty="0">
                <a:latin typeface="Kalimati" pitchFamily="2" charset="0"/>
                <a:cs typeface="Kalimati" pitchFamily="2" charset="0"/>
              </a:rPr>
              <a:t>यस सम्ब</a:t>
            </a:r>
            <a:r>
              <a:rPr lang="en-US" sz="3400" dirty="0" err="1">
                <a:latin typeface="Kalimati" pitchFamily="2" charset="0"/>
                <a:cs typeface="Kalimati" pitchFamily="2" charset="0"/>
              </a:rPr>
              <a:t>न्धी</a:t>
            </a:r>
            <a:r>
              <a:rPr lang="en-US" sz="3400" dirty="0">
                <a:latin typeface="Kalimati" pitchFamily="2" charset="0"/>
                <a:cs typeface="Kalimati" pitchFamily="2" charset="0"/>
              </a:rPr>
              <a:t> </a:t>
            </a:r>
            <a:r>
              <a:rPr lang="ne-NP" sz="3400" dirty="0">
                <a:latin typeface="Kalimati" pitchFamily="2" charset="0"/>
                <a:cs typeface="Kalimati" pitchFamily="2" charset="0"/>
              </a:rPr>
              <a:t>सम्पूर्ण प्राविधिक कार्यहरु सम्पादन गर्ने ।</a:t>
            </a:r>
            <a:endParaRPr lang="x-none" sz="3400" dirty="0">
              <a:latin typeface="Kalimati" pitchFamily="2" charset="0"/>
              <a:cs typeface="Kalimati" pitchFamily="2" charset="0"/>
            </a:endParaRPr>
          </a:p>
          <a:p>
            <a:pPr lvl="0" algn="just">
              <a:lnSpc>
                <a:spcPct val="160000"/>
              </a:lnSpc>
            </a:pPr>
            <a:r>
              <a:rPr lang="ne-NP" sz="3400" dirty="0">
                <a:latin typeface="Kalimati" pitchFamily="2" charset="0"/>
                <a:cs typeface="Kalimati" pitchFamily="2" charset="0"/>
              </a:rPr>
              <a:t>कार्यक्रमको बार्षिक कार्ययोजना र बार्षिक अनुगमन योजना स्वीकृत ग</a:t>
            </a:r>
            <a:r>
              <a:rPr lang="en-US" sz="3400" dirty="0" err="1">
                <a:latin typeface="Kalimati" pitchFamily="2" charset="0"/>
                <a:cs typeface="Kalimati" pitchFamily="2" charset="0"/>
              </a:rPr>
              <a:t>राई</a:t>
            </a:r>
            <a:r>
              <a:rPr lang="en-US" sz="3400" dirty="0">
                <a:latin typeface="Kalimati" pitchFamily="2" charset="0"/>
                <a:cs typeface="Kalimati" pitchFamily="2" charset="0"/>
              </a:rPr>
              <a:t> </a:t>
            </a:r>
            <a:r>
              <a:rPr lang="ne-NP" sz="3400" dirty="0">
                <a:latin typeface="Kalimati" pitchFamily="2" charset="0"/>
                <a:cs typeface="Kalimati" pitchFamily="2" charset="0"/>
              </a:rPr>
              <a:t>कार्यान्वयनमा ल्याउने।</a:t>
            </a:r>
            <a:endParaRPr lang="x-none" sz="3400" dirty="0">
              <a:latin typeface="Kalimati" pitchFamily="2" charset="0"/>
              <a:cs typeface="Kalimati" pitchFamily="2" charset="0"/>
            </a:endParaRPr>
          </a:p>
          <a:p>
            <a:pPr lvl="0" algn="just">
              <a:lnSpc>
                <a:spcPct val="160000"/>
              </a:lnSpc>
            </a:pPr>
            <a:r>
              <a:rPr lang="ne-NP" sz="3400" dirty="0">
                <a:latin typeface="Kalimati" pitchFamily="2" charset="0"/>
                <a:cs typeface="Kalimati" pitchFamily="2" charset="0"/>
              </a:rPr>
              <a:t>निर्देशिका बमोजिम आवेदकहरुबाट अवधार</a:t>
            </a:r>
            <a:r>
              <a:rPr lang="en-US" sz="3400" dirty="0" err="1">
                <a:latin typeface="Kalimati" pitchFamily="2" charset="0"/>
                <a:cs typeface="Kalimati" pitchFamily="2" charset="0"/>
              </a:rPr>
              <a:t>णा</a:t>
            </a:r>
            <a:r>
              <a:rPr lang="en-US" sz="3400" dirty="0">
                <a:latin typeface="Kalimati" pitchFamily="2" charset="0"/>
                <a:cs typeface="Kalimati" pitchFamily="2" charset="0"/>
              </a:rPr>
              <a:t> </a:t>
            </a:r>
            <a:r>
              <a:rPr lang="ne-NP" sz="3400" dirty="0">
                <a:latin typeface="Kalimati" pitchFamily="2" charset="0"/>
                <a:cs typeface="Kalimati" pitchFamily="2" charset="0"/>
              </a:rPr>
              <a:t>पत्र लगायत परियोजना प्रस्तावहरु आव्हान गर्ने, मूल्याङ्कन गर्ने र स्वीकृत भएका </a:t>
            </a:r>
            <a:r>
              <a:rPr lang="en-US" sz="3400" dirty="0" err="1">
                <a:latin typeface="Kalimati" pitchFamily="2" charset="0"/>
                <a:cs typeface="Kalimati" pitchFamily="2" charset="0"/>
              </a:rPr>
              <a:t>तथा</a:t>
            </a:r>
            <a:r>
              <a:rPr lang="en-US" sz="3400" dirty="0">
                <a:latin typeface="Kalimati" pitchFamily="2" charset="0"/>
                <a:cs typeface="Kalimati" pitchFamily="2" charset="0"/>
              </a:rPr>
              <a:t> </a:t>
            </a:r>
            <a:r>
              <a:rPr lang="en-US" sz="3400" dirty="0" err="1">
                <a:latin typeface="Kalimati" pitchFamily="2" charset="0"/>
                <a:cs typeface="Kalimati" pitchFamily="2" charset="0"/>
              </a:rPr>
              <a:t>नभएका</a:t>
            </a:r>
            <a:r>
              <a:rPr lang="en-US" sz="3400" dirty="0">
                <a:latin typeface="Kalimati" pitchFamily="2" charset="0"/>
                <a:cs typeface="Kalimati" pitchFamily="2" charset="0"/>
              </a:rPr>
              <a:t> </a:t>
            </a:r>
            <a:r>
              <a:rPr lang="ne-NP" sz="3400" dirty="0">
                <a:latin typeface="Kalimati" pitchFamily="2" charset="0"/>
                <a:cs typeface="Kalimati" pitchFamily="2" charset="0"/>
              </a:rPr>
              <a:t>अवधारणा पत्र तथा प्रस्ताव बारे आवेदकलाई जानकारी गराउने।</a:t>
            </a:r>
            <a:endParaRPr lang="x-none" sz="3400" dirty="0">
              <a:latin typeface="Kalimati" pitchFamily="2" charset="0"/>
              <a:cs typeface="Kalimati" pitchFamily="2" charset="0"/>
            </a:endParaRPr>
          </a:p>
          <a:p>
            <a:pPr lvl="0" algn="just">
              <a:lnSpc>
                <a:spcPct val="160000"/>
              </a:lnSpc>
            </a:pPr>
            <a:endParaRPr lang="x-none" sz="3800" dirty="0">
              <a:latin typeface="Kalimati" pitchFamily="2" charset="0"/>
              <a:cs typeface="Kalimati" pitchFamily="2" charset="0"/>
            </a:endParaRPr>
          </a:p>
          <a:p>
            <a:pPr marL="0" indent="0" algn="just">
              <a:lnSpc>
                <a:spcPct val="160000"/>
              </a:lnSpc>
              <a:buNone/>
            </a:pPr>
            <a:endParaRPr lang="en-GB" dirty="0">
              <a:latin typeface="Kalimati" pitchFamily="2" charset="0"/>
              <a:cs typeface="Kalimati" pitchFamily="2" charset="0"/>
            </a:endParaRPr>
          </a:p>
        </p:txBody>
      </p:sp>
      <p:sp>
        <p:nvSpPr>
          <p:cNvPr id="4" name="Date Placeholder 3"/>
          <p:cNvSpPr>
            <a:spLocks noGrp="1"/>
          </p:cNvSpPr>
          <p:nvPr>
            <p:ph type="dt" sz="half" idx="10"/>
          </p:nvPr>
        </p:nvSpPr>
        <p:spPr/>
        <p:txBody>
          <a:bodyPr/>
          <a:lstStyle/>
          <a:p>
            <a:fld id="{2B328D8D-29CF-4E63-BE19-E6AB22C781AF}"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29</a:t>
            </a:fld>
            <a:endParaRPr lang="en-GB"/>
          </a:p>
        </p:txBody>
      </p:sp>
    </p:spTree>
    <p:extLst>
      <p:ext uri="{BB962C8B-B14F-4D97-AF65-F5344CB8AC3E}">
        <p14:creationId xmlns:p14="http://schemas.microsoft.com/office/powerpoint/2010/main" val="477181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AF08-4114-3B4C-A975-A4438B8051F5}"/>
              </a:ext>
            </a:extLst>
          </p:cNvPr>
          <p:cNvSpPr>
            <a:spLocks noGrp="1"/>
          </p:cNvSpPr>
          <p:nvPr>
            <p:ph type="title"/>
          </p:nvPr>
        </p:nvSpPr>
        <p:spPr>
          <a:xfrm>
            <a:off x="838200" y="365125"/>
            <a:ext cx="10515600" cy="1103457"/>
          </a:xfrm>
        </p:spPr>
        <p:txBody>
          <a:bodyPr/>
          <a:lstStyle/>
          <a:p>
            <a:pPr algn="ctr"/>
            <a:r>
              <a:rPr lang="en-GB" dirty="0" err="1">
                <a:solidFill>
                  <a:srgbClr val="00B050"/>
                </a:solidFill>
                <a:latin typeface="Kalimati" pitchFamily="2" charset="0"/>
                <a:cs typeface="Kalimati" pitchFamily="2" charset="0"/>
              </a:rPr>
              <a:t>नवप्रवर्तन</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EE2D2870-8F3B-F942-BF98-69FF2FB0B749}"/>
              </a:ext>
            </a:extLst>
          </p:cNvPr>
          <p:cNvSpPr>
            <a:spLocks noGrp="1"/>
          </p:cNvSpPr>
          <p:nvPr>
            <p:ph idx="1"/>
          </p:nvPr>
        </p:nvSpPr>
        <p:spPr>
          <a:xfrm>
            <a:off x="838200" y="1569593"/>
            <a:ext cx="10515600" cy="4351338"/>
          </a:xfrm>
        </p:spPr>
        <p:txBody>
          <a:bodyPr>
            <a:normAutofit fontScale="77500" lnSpcReduction="20000"/>
          </a:bodyPr>
          <a:lstStyle/>
          <a:p>
            <a:pPr algn="just">
              <a:lnSpc>
                <a:spcPct val="150000"/>
              </a:lnSpc>
            </a:pPr>
            <a:r>
              <a:rPr lang="ne-NP" sz="3600" dirty="0">
                <a:latin typeface="Kalimati" pitchFamily="2" charset="0"/>
                <a:cs typeface="Kalimati" pitchFamily="2" charset="0"/>
              </a:rPr>
              <a:t>नवप्रवर्तन भन्नाले नवीनतम सोच, नवीनतम अवधारणा, नवीनतम प्रविधिको माध्यमबाट भिन्न तवरले गरिने कार्यलाई बुझिन्छ ।</a:t>
            </a:r>
          </a:p>
          <a:p>
            <a:pPr algn="just">
              <a:lnSpc>
                <a:spcPct val="150000"/>
              </a:lnSpc>
              <a:buNone/>
            </a:pPr>
            <a:endParaRPr lang="en-US" sz="3600" dirty="0">
              <a:latin typeface="Kalimati" pitchFamily="2" charset="0"/>
              <a:cs typeface="Kalimati" pitchFamily="2" charset="0"/>
            </a:endParaRPr>
          </a:p>
          <a:p>
            <a:pPr algn="just">
              <a:lnSpc>
                <a:spcPct val="150000"/>
              </a:lnSpc>
            </a:pPr>
            <a:r>
              <a:rPr lang="ne-NP" sz="3600" dirty="0">
                <a:latin typeface="Kalimati" pitchFamily="2" charset="0"/>
                <a:cs typeface="Kalimati" pitchFamily="2" charset="0"/>
              </a:rPr>
              <a:t>यस शब्दले सार्वजनिक सुशासन, स्थानीय आर्थिक विकास र सार्वजनिक सेवा प्रवाहलाई छिटो, छरितो, दक्ष र प्रभावकारी बनाउन उपयोगमा ल्याइने नयाँ प्रविधि, नयाँ ज्ञान, विधि, तौरतरिका, सीप, अवधारणा, सृजनशील क्रियाकलापलाई समेत जनाउँछ।</a:t>
            </a:r>
            <a:r>
              <a:rPr lang="x-none" sz="3600" dirty="0">
                <a:effectLst/>
                <a:latin typeface="Kalimati" pitchFamily="2" charset="0"/>
                <a:cs typeface="Kalimati" pitchFamily="2" charset="0"/>
              </a:rPr>
              <a:t> </a:t>
            </a:r>
            <a:endParaRPr lang="en-GB" sz="3600" dirty="0">
              <a:latin typeface="Kalimati" pitchFamily="2" charset="0"/>
              <a:cs typeface="Kalimati" pitchFamily="2" charset="0"/>
            </a:endParaRPr>
          </a:p>
        </p:txBody>
      </p:sp>
      <p:sp>
        <p:nvSpPr>
          <p:cNvPr id="4" name="Date Placeholder 3"/>
          <p:cNvSpPr>
            <a:spLocks noGrp="1"/>
          </p:cNvSpPr>
          <p:nvPr>
            <p:ph type="dt" sz="half" idx="10"/>
          </p:nvPr>
        </p:nvSpPr>
        <p:spPr/>
        <p:txBody>
          <a:bodyPr/>
          <a:lstStyle/>
          <a:p>
            <a:fld id="{0782B180-29C4-4AA9-AA56-C36674D73DAF}"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a:t>
            </a:fld>
            <a:endParaRPr lang="en-GB"/>
          </a:p>
        </p:txBody>
      </p:sp>
    </p:spTree>
    <p:extLst>
      <p:ext uri="{BB962C8B-B14F-4D97-AF65-F5344CB8AC3E}">
        <p14:creationId xmlns:p14="http://schemas.microsoft.com/office/powerpoint/2010/main" val="1066944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6A15-247C-AF47-8AF5-736E5287A274}"/>
              </a:ext>
            </a:extLst>
          </p:cNvPr>
          <p:cNvSpPr>
            <a:spLocks noGrp="1"/>
          </p:cNvSpPr>
          <p:nvPr>
            <p:ph type="title"/>
          </p:nvPr>
        </p:nvSpPr>
        <p:spPr>
          <a:xfrm>
            <a:off x="838200" y="175491"/>
            <a:ext cx="10402455" cy="572654"/>
          </a:xfrm>
        </p:spPr>
        <p:txBody>
          <a:bodyPr>
            <a:noAutofit/>
          </a:bodyPr>
          <a:lstStyle/>
          <a:p>
            <a:pPr algn="ctr"/>
            <a:r>
              <a:rPr lang="ne-NP" sz="4000" dirty="0">
                <a:solidFill>
                  <a:srgbClr val="00B050"/>
                </a:solidFill>
                <a:latin typeface="Kalimati" pitchFamily="2" charset="0"/>
                <a:cs typeface="Kalimati" pitchFamily="2" charset="0"/>
              </a:rPr>
              <a:t>प्रदेश</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कार्यक्रम</a:t>
            </a:r>
            <a:r>
              <a:rPr lang="en-GB" sz="4000" dirty="0">
                <a:solidFill>
                  <a:srgbClr val="00B050"/>
                </a:solidFill>
                <a:latin typeface="Kalimati" pitchFamily="2" charset="0"/>
                <a:cs typeface="Kalimati" pitchFamily="2" charset="0"/>
              </a:rPr>
              <a:t> </a:t>
            </a:r>
            <a:r>
              <a:rPr lang="en-GB" sz="4000" dirty="0" err="1">
                <a:solidFill>
                  <a:srgbClr val="00B050"/>
                </a:solidFill>
                <a:latin typeface="Kalimati" pitchFamily="2" charset="0"/>
                <a:cs typeface="Kalimati" pitchFamily="2" charset="0"/>
              </a:rPr>
              <a:t>कार्य</a:t>
            </a:r>
            <a:r>
              <a:rPr lang="ne-NP" sz="4000" dirty="0">
                <a:solidFill>
                  <a:srgbClr val="00B050"/>
                </a:solidFill>
                <a:latin typeface="Kalimati" pitchFamily="2" charset="0"/>
                <a:cs typeface="Kalimati" pitchFamily="2" charset="0"/>
              </a:rPr>
              <a:t>ा</a:t>
            </a:r>
            <a:r>
              <a:rPr lang="en-GB" sz="4000" dirty="0" err="1">
                <a:solidFill>
                  <a:srgbClr val="00B050"/>
                </a:solidFill>
                <a:latin typeface="Kalimati" pitchFamily="2" charset="0"/>
                <a:cs typeface="Kalimati" pitchFamily="2" charset="0"/>
              </a:rPr>
              <a:t>न्वयन</a:t>
            </a:r>
            <a:r>
              <a:rPr lang="en-GB" sz="4000" dirty="0">
                <a:solidFill>
                  <a:srgbClr val="00B050"/>
                </a:solidFill>
                <a:latin typeface="Kalimati" pitchFamily="2" charset="0"/>
                <a:cs typeface="Kalimati" pitchFamily="2" charset="0"/>
              </a:rPr>
              <a:t> </a:t>
            </a:r>
            <a:r>
              <a:rPr lang="ne-NP" sz="4000" dirty="0">
                <a:solidFill>
                  <a:srgbClr val="00B050"/>
                </a:solidFill>
                <a:latin typeface="Kalimati" pitchFamily="2" charset="0"/>
                <a:cs typeface="Kalimati" pitchFamily="2" charset="0"/>
              </a:rPr>
              <a:t>इकाई</a:t>
            </a:r>
            <a:r>
              <a:rPr lang="en-US" sz="4000" dirty="0">
                <a:solidFill>
                  <a:srgbClr val="00B050"/>
                </a:solidFill>
                <a:latin typeface="Kalimati" pitchFamily="2" charset="0"/>
                <a:cs typeface="Kalimati" pitchFamily="2" charset="0"/>
              </a:rPr>
              <a:t> ……</a:t>
            </a:r>
            <a:endParaRPr lang="en-GB" sz="40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9170A523-3976-3047-B140-16355D447EC8}"/>
              </a:ext>
            </a:extLst>
          </p:cNvPr>
          <p:cNvSpPr>
            <a:spLocks noGrp="1"/>
          </p:cNvSpPr>
          <p:nvPr>
            <p:ph idx="1"/>
          </p:nvPr>
        </p:nvSpPr>
        <p:spPr>
          <a:xfrm>
            <a:off x="838200" y="1175697"/>
            <a:ext cx="10853928" cy="4506606"/>
          </a:xfrm>
        </p:spPr>
        <p:txBody>
          <a:bodyPr>
            <a:normAutofit/>
          </a:bodyPr>
          <a:lstStyle/>
          <a:p>
            <a:pPr lvl="0" algn="just">
              <a:lnSpc>
                <a:spcPct val="160000"/>
              </a:lnSpc>
            </a:pPr>
            <a:r>
              <a:rPr lang="ne-NP" sz="2400" dirty="0">
                <a:latin typeface="Kalimati" pitchFamily="2" charset="0"/>
                <a:cs typeface="Kalimati" pitchFamily="2" charset="0"/>
              </a:rPr>
              <a:t>स्वीकृत भएका परियोजना प्रस्तावहरु कार्यान्वयन गर्न आवेदक स्थानीय तहका प्रमुख प्रशासकीय अधिकृत र प्रादेशिक कार्यक्रम निर्देशकबीच सम्झौता गर्ने । </a:t>
            </a:r>
            <a:endParaRPr lang="x-none" sz="2400" dirty="0">
              <a:latin typeface="Kalimati" pitchFamily="2" charset="0"/>
              <a:cs typeface="Kalimati" pitchFamily="2" charset="0"/>
            </a:endParaRPr>
          </a:p>
          <a:p>
            <a:pPr lvl="0" algn="just">
              <a:lnSpc>
                <a:spcPct val="160000"/>
              </a:lnSpc>
            </a:pPr>
            <a:r>
              <a:rPr lang="ne-NP" sz="2400" dirty="0">
                <a:latin typeface="Kalimati" pitchFamily="2" charset="0"/>
                <a:cs typeface="Kalimati" pitchFamily="2" charset="0"/>
              </a:rPr>
              <a:t>कार्यक्रमहरुको नियमित अनुगमन तथा आवधिक समिक्षा गर्ने।</a:t>
            </a:r>
            <a:endParaRPr lang="en-US" sz="2400" dirty="0">
              <a:latin typeface="Kalimati" pitchFamily="2" charset="0"/>
              <a:cs typeface="Kalimati" pitchFamily="2" charset="0"/>
            </a:endParaRPr>
          </a:p>
          <a:p>
            <a:pPr lvl="0" algn="just">
              <a:lnSpc>
                <a:spcPct val="150000"/>
              </a:lnSpc>
            </a:pPr>
            <a:r>
              <a:rPr lang="ne-NP" sz="2400" dirty="0">
                <a:latin typeface="Kalimati" pitchFamily="2" charset="0"/>
                <a:cs typeface="Kalimati" pitchFamily="2" charset="0"/>
              </a:rPr>
              <a:t>कार्यक्रमको प्रगति</a:t>
            </a:r>
            <a:r>
              <a:rPr lang="en-US" sz="2400" dirty="0">
                <a:latin typeface="Kalimati" pitchFamily="2" charset="0"/>
                <a:cs typeface="Kalimati" pitchFamily="2" charset="0"/>
              </a:rPr>
              <a:t> </a:t>
            </a:r>
            <a:r>
              <a:rPr lang="ne-NP" sz="2400" dirty="0">
                <a:latin typeface="Kalimati" pitchFamily="2" charset="0"/>
                <a:cs typeface="Kalimati" pitchFamily="2" charset="0"/>
              </a:rPr>
              <a:t>विवरण </a:t>
            </a:r>
            <a:r>
              <a:rPr lang="en-US" sz="2400" dirty="0" err="1">
                <a:latin typeface="Kalimati" pitchFamily="2" charset="0"/>
                <a:cs typeface="Kalimati" pitchFamily="2" charset="0"/>
              </a:rPr>
              <a:t>सम्बन्धित</a:t>
            </a:r>
            <a:r>
              <a:rPr lang="en-US" sz="2400" dirty="0">
                <a:latin typeface="Kalimati" pitchFamily="2" charset="0"/>
                <a:cs typeface="Kalimati" pitchFamily="2" charset="0"/>
              </a:rPr>
              <a:t> </a:t>
            </a:r>
            <a:r>
              <a:rPr lang="en-US" sz="2400" dirty="0" err="1">
                <a:latin typeface="Kalimati" pitchFamily="2" charset="0"/>
                <a:cs typeface="Kalimati" pitchFamily="2" charset="0"/>
              </a:rPr>
              <a:t>स्थानीय</a:t>
            </a:r>
            <a:r>
              <a:rPr lang="en-US" sz="2400" dirty="0">
                <a:latin typeface="Kalimati" pitchFamily="2" charset="0"/>
                <a:cs typeface="Kalimati" pitchFamily="2" charset="0"/>
              </a:rPr>
              <a:t> </a:t>
            </a:r>
            <a:r>
              <a:rPr lang="en-US" sz="2400" dirty="0" err="1">
                <a:latin typeface="Kalimati" pitchFamily="2" charset="0"/>
                <a:cs typeface="Kalimati" pitchFamily="2" charset="0"/>
              </a:rPr>
              <a:t>तहबाट</a:t>
            </a:r>
            <a:r>
              <a:rPr lang="en-US" sz="2400" dirty="0">
                <a:latin typeface="Kalimati" pitchFamily="2" charset="0"/>
                <a:cs typeface="Kalimati" pitchFamily="2" charset="0"/>
              </a:rPr>
              <a:t> </a:t>
            </a:r>
            <a:r>
              <a:rPr lang="en-US" sz="2400" dirty="0" err="1">
                <a:latin typeface="Kalimati" pitchFamily="2" charset="0"/>
                <a:cs typeface="Kalimati" pitchFamily="2" charset="0"/>
              </a:rPr>
              <a:t>संकलन</a:t>
            </a:r>
            <a:r>
              <a:rPr lang="en-US" sz="2400" dirty="0">
                <a:latin typeface="Kalimati" pitchFamily="2" charset="0"/>
                <a:cs typeface="Kalimati" pitchFamily="2" charset="0"/>
              </a:rPr>
              <a:t> </a:t>
            </a:r>
            <a:r>
              <a:rPr lang="en-US" sz="2400" dirty="0" err="1">
                <a:latin typeface="Kalimati" pitchFamily="2" charset="0"/>
                <a:cs typeface="Kalimati" pitchFamily="2" charset="0"/>
              </a:rPr>
              <a:t>र</a:t>
            </a:r>
            <a:r>
              <a:rPr lang="en-US" sz="2400" dirty="0">
                <a:latin typeface="Kalimati" pitchFamily="2" charset="0"/>
                <a:cs typeface="Kalimati" pitchFamily="2" charset="0"/>
              </a:rPr>
              <a:t> </a:t>
            </a:r>
            <a:r>
              <a:rPr lang="en-US" sz="2400" dirty="0" err="1">
                <a:latin typeface="Kalimati" pitchFamily="2" charset="0"/>
                <a:cs typeface="Kalimati" pitchFamily="2" charset="0"/>
              </a:rPr>
              <a:t>एक</a:t>
            </a:r>
            <a:r>
              <a:rPr lang="ne-NP" sz="2400" dirty="0">
                <a:latin typeface="Kalimati" pitchFamily="2" charset="0"/>
                <a:cs typeface="Kalimati" pitchFamily="2" charset="0"/>
              </a:rPr>
              <a:t>ी</a:t>
            </a:r>
            <a:r>
              <a:rPr lang="en-US" sz="2400" dirty="0" err="1">
                <a:latin typeface="Kalimati" pitchFamily="2" charset="0"/>
                <a:cs typeface="Kalimati" pitchFamily="2" charset="0"/>
              </a:rPr>
              <a:t>कृत</a:t>
            </a:r>
            <a:r>
              <a:rPr lang="en-US" sz="2400" dirty="0">
                <a:latin typeface="Kalimati" pitchFamily="2" charset="0"/>
                <a:cs typeface="Kalimati" pitchFamily="2" charset="0"/>
              </a:rPr>
              <a:t> </a:t>
            </a:r>
            <a:r>
              <a:rPr lang="en-US" sz="2400" dirty="0" err="1">
                <a:latin typeface="Kalimati" pitchFamily="2" charset="0"/>
                <a:cs typeface="Kalimati" pitchFamily="2" charset="0"/>
              </a:rPr>
              <a:t>गर</a:t>
            </a:r>
            <a:r>
              <a:rPr lang="ne-NP" sz="2400" dirty="0">
                <a:latin typeface="Kalimati" pitchFamily="2" charset="0"/>
                <a:cs typeface="Kalimati" pitchFamily="2" charset="0"/>
              </a:rPr>
              <a:t>ी सम्बन्धित निकायमा पठाउने।</a:t>
            </a:r>
            <a:endParaRPr lang="x-none" sz="2400">
              <a:latin typeface="Kalimati" pitchFamily="2" charset="0"/>
              <a:cs typeface="Kalimati" pitchFamily="2" charset="0"/>
            </a:endParaRPr>
          </a:p>
          <a:p>
            <a:pPr lvl="0" algn="just">
              <a:lnSpc>
                <a:spcPct val="150000"/>
              </a:lnSpc>
            </a:pPr>
            <a:r>
              <a:rPr lang="ne-NP" sz="2400" dirty="0">
                <a:latin typeface="Kalimati" pitchFamily="2" charset="0"/>
                <a:cs typeface="Kalimati" pitchFamily="2" charset="0"/>
              </a:rPr>
              <a:t>सम्झौता बमोजिमको रकम प्रचलित कानुन बमोजिम आवेदकको कार्यालयमा सशर्त अनुदानको रुपमा निकासा गर्ने व्यवस्था मिलाउने ।</a:t>
            </a:r>
            <a:endParaRPr lang="x-none" sz="2400" dirty="0">
              <a:latin typeface="Kalimati" pitchFamily="2" charset="0"/>
              <a:cs typeface="Kalimati" pitchFamily="2" charset="0"/>
            </a:endParaRPr>
          </a:p>
        </p:txBody>
      </p:sp>
      <p:sp>
        <p:nvSpPr>
          <p:cNvPr id="4" name="Date Placeholder 3"/>
          <p:cNvSpPr>
            <a:spLocks noGrp="1"/>
          </p:cNvSpPr>
          <p:nvPr>
            <p:ph type="dt" sz="half" idx="10"/>
          </p:nvPr>
        </p:nvSpPr>
        <p:spPr/>
        <p:txBody>
          <a:bodyPr/>
          <a:lstStyle/>
          <a:p>
            <a:fld id="{2B328D8D-29CF-4E63-BE19-E6AB22C781AF}"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30</a:t>
            </a:fld>
            <a:endParaRPr lang="en-GB"/>
          </a:p>
        </p:txBody>
      </p:sp>
    </p:spTree>
    <p:extLst>
      <p:ext uri="{BB962C8B-B14F-4D97-AF65-F5344CB8AC3E}">
        <p14:creationId xmlns:p14="http://schemas.microsoft.com/office/powerpoint/2010/main" val="1810393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9DA9-14B9-8A43-B642-A0C226AA71FD}"/>
              </a:ext>
            </a:extLst>
          </p:cNvPr>
          <p:cNvSpPr>
            <a:spLocks noGrp="1"/>
          </p:cNvSpPr>
          <p:nvPr>
            <p:ph type="title"/>
          </p:nvPr>
        </p:nvSpPr>
        <p:spPr>
          <a:xfrm>
            <a:off x="838200" y="212436"/>
            <a:ext cx="10515600" cy="637198"/>
          </a:xfrm>
        </p:spPr>
        <p:txBody>
          <a:bodyPr>
            <a:normAutofit/>
          </a:bodyPr>
          <a:lstStyle/>
          <a:p>
            <a:pPr algn="ctr"/>
            <a:r>
              <a:rPr lang="en-GB" sz="3600" dirty="0" err="1">
                <a:solidFill>
                  <a:srgbClr val="00B050"/>
                </a:solidFill>
                <a:latin typeface="Kalimati" pitchFamily="2" charset="0"/>
                <a:cs typeface="Kalimati" pitchFamily="2" charset="0"/>
              </a:rPr>
              <a:t>प्र</a:t>
            </a:r>
            <a:r>
              <a:rPr lang="ne-NP" sz="3600" dirty="0">
                <a:solidFill>
                  <a:srgbClr val="00B050"/>
                </a:solidFill>
                <a:latin typeface="Kalimati" pitchFamily="2" charset="0"/>
                <a:cs typeface="Kalimati" pitchFamily="2" charset="0"/>
              </a:rPr>
              <a:t>देश</a:t>
            </a:r>
            <a:r>
              <a:rPr lang="en-GB" sz="3600" dirty="0">
                <a:solidFill>
                  <a:srgbClr val="00B050"/>
                </a:solidFill>
                <a:latin typeface="Kalimati" pitchFamily="2" charset="0"/>
                <a:cs typeface="Kalimati" pitchFamily="2" charset="0"/>
              </a:rPr>
              <a:t> </a:t>
            </a:r>
            <a:r>
              <a:rPr lang="en-GB" sz="3600" dirty="0" err="1">
                <a:solidFill>
                  <a:srgbClr val="00B050"/>
                </a:solidFill>
                <a:latin typeface="Kalimati" pitchFamily="2" charset="0"/>
                <a:cs typeface="Kalimati" pitchFamily="2" charset="0"/>
              </a:rPr>
              <a:t>कार्यक्रम</a:t>
            </a:r>
            <a:r>
              <a:rPr lang="en-GB" sz="3600" dirty="0">
                <a:solidFill>
                  <a:srgbClr val="00B050"/>
                </a:solidFill>
                <a:latin typeface="Kalimati" pitchFamily="2" charset="0"/>
                <a:cs typeface="Kalimati" pitchFamily="2" charset="0"/>
              </a:rPr>
              <a:t> </a:t>
            </a:r>
            <a:r>
              <a:rPr lang="en-GB" sz="3600" dirty="0" err="1">
                <a:solidFill>
                  <a:srgbClr val="00B050"/>
                </a:solidFill>
                <a:latin typeface="Kalimati" pitchFamily="2" charset="0"/>
                <a:cs typeface="Kalimati" pitchFamily="2" charset="0"/>
              </a:rPr>
              <a:t>कार्य</a:t>
            </a:r>
            <a:r>
              <a:rPr lang="ne-NP" sz="3600" dirty="0">
                <a:solidFill>
                  <a:srgbClr val="00B050"/>
                </a:solidFill>
                <a:latin typeface="Kalimati" pitchFamily="2" charset="0"/>
                <a:cs typeface="Kalimati" pitchFamily="2" charset="0"/>
              </a:rPr>
              <a:t>ा</a:t>
            </a:r>
            <a:r>
              <a:rPr lang="en-GB" sz="3600" dirty="0" err="1">
                <a:solidFill>
                  <a:srgbClr val="00B050"/>
                </a:solidFill>
                <a:latin typeface="Kalimati" pitchFamily="2" charset="0"/>
                <a:cs typeface="Kalimati" pitchFamily="2" charset="0"/>
              </a:rPr>
              <a:t>न्वयन</a:t>
            </a:r>
            <a:r>
              <a:rPr lang="en-GB" sz="3600" dirty="0">
                <a:solidFill>
                  <a:srgbClr val="00B050"/>
                </a:solidFill>
                <a:latin typeface="Kalimati" pitchFamily="2" charset="0"/>
                <a:cs typeface="Kalimati" pitchFamily="2" charset="0"/>
              </a:rPr>
              <a:t> </a:t>
            </a:r>
            <a:r>
              <a:rPr lang="ne-NP" sz="3600" dirty="0">
                <a:solidFill>
                  <a:srgbClr val="00B050"/>
                </a:solidFill>
                <a:latin typeface="Kalimati" pitchFamily="2" charset="0"/>
                <a:cs typeface="Kalimati" pitchFamily="2" charset="0"/>
              </a:rPr>
              <a:t>इकाई</a:t>
            </a:r>
            <a:r>
              <a:rPr lang="en-US" sz="3600" dirty="0">
                <a:solidFill>
                  <a:srgbClr val="00B050"/>
                </a:solidFill>
                <a:latin typeface="Kalimati" pitchFamily="2" charset="0"/>
                <a:cs typeface="Kalimati" pitchFamily="2" charset="0"/>
              </a:rPr>
              <a:t>..</a:t>
            </a:r>
            <a:endParaRPr lang="en-GB" sz="3600" dirty="0">
              <a:solidFill>
                <a:srgbClr val="00B050"/>
              </a:solidFill>
            </a:endParaRPr>
          </a:p>
        </p:txBody>
      </p:sp>
      <p:sp>
        <p:nvSpPr>
          <p:cNvPr id="3" name="Content Placeholder 2">
            <a:extLst>
              <a:ext uri="{FF2B5EF4-FFF2-40B4-BE49-F238E27FC236}">
                <a16:creationId xmlns:a16="http://schemas.microsoft.com/office/drawing/2014/main" id="{A8E37248-4D72-DF45-9D1C-4E3E23FCCFF8}"/>
              </a:ext>
            </a:extLst>
          </p:cNvPr>
          <p:cNvSpPr>
            <a:spLocks noGrp="1"/>
          </p:cNvSpPr>
          <p:nvPr>
            <p:ph idx="1"/>
          </p:nvPr>
        </p:nvSpPr>
        <p:spPr>
          <a:xfrm>
            <a:off x="314036" y="849634"/>
            <a:ext cx="11573164" cy="5698948"/>
          </a:xfrm>
        </p:spPr>
        <p:txBody>
          <a:bodyPr>
            <a:normAutofit lnSpcReduction="10000"/>
          </a:bodyPr>
          <a:lstStyle/>
          <a:p>
            <a:pPr lvl="0" algn="just">
              <a:lnSpc>
                <a:spcPct val="150000"/>
              </a:lnSpc>
            </a:pPr>
            <a:r>
              <a:rPr lang="ne-NP" sz="2600" dirty="0">
                <a:latin typeface="Kalimati" pitchFamily="2" charset="0"/>
                <a:cs typeface="Kalimati" pitchFamily="2" charset="0"/>
              </a:rPr>
              <a:t>कार्यक्रमको प्रगति</a:t>
            </a:r>
            <a:r>
              <a:rPr lang="en-US" sz="2600" dirty="0">
                <a:latin typeface="Kalimati" pitchFamily="2" charset="0"/>
                <a:cs typeface="Kalimati" pitchFamily="2" charset="0"/>
              </a:rPr>
              <a:t> </a:t>
            </a:r>
            <a:r>
              <a:rPr lang="ne-NP" sz="2600" dirty="0">
                <a:latin typeface="Kalimati" pitchFamily="2" charset="0"/>
                <a:cs typeface="Kalimati" pitchFamily="2" charset="0"/>
              </a:rPr>
              <a:t>विवरण </a:t>
            </a:r>
            <a:r>
              <a:rPr lang="en-US" sz="2600" dirty="0" err="1">
                <a:latin typeface="Kalimati" pitchFamily="2" charset="0"/>
                <a:cs typeface="Kalimati" pitchFamily="2" charset="0"/>
              </a:rPr>
              <a:t>सम्बन्धित</a:t>
            </a:r>
            <a:r>
              <a:rPr lang="en-US" sz="2600" dirty="0">
                <a:latin typeface="Kalimati" pitchFamily="2" charset="0"/>
                <a:cs typeface="Kalimati" pitchFamily="2" charset="0"/>
              </a:rPr>
              <a:t> </a:t>
            </a:r>
            <a:r>
              <a:rPr lang="en-US" sz="2600" dirty="0" err="1">
                <a:latin typeface="Kalimati" pitchFamily="2" charset="0"/>
                <a:cs typeface="Kalimati" pitchFamily="2" charset="0"/>
              </a:rPr>
              <a:t>स्थानीय</a:t>
            </a:r>
            <a:r>
              <a:rPr lang="en-US" sz="2600" dirty="0">
                <a:latin typeface="Kalimati" pitchFamily="2" charset="0"/>
                <a:cs typeface="Kalimati" pitchFamily="2" charset="0"/>
              </a:rPr>
              <a:t> </a:t>
            </a:r>
            <a:r>
              <a:rPr lang="en-US" sz="2600" dirty="0" err="1">
                <a:latin typeface="Kalimati" pitchFamily="2" charset="0"/>
                <a:cs typeface="Kalimati" pitchFamily="2" charset="0"/>
              </a:rPr>
              <a:t>तहबाट</a:t>
            </a:r>
            <a:r>
              <a:rPr lang="en-US" sz="2600" dirty="0">
                <a:latin typeface="Kalimati" pitchFamily="2" charset="0"/>
                <a:cs typeface="Kalimati" pitchFamily="2" charset="0"/>
              </a:rPr>
              <a:t> </a:t>
            </a:r>
            <a:r>
              <a:rPr lang="en-US" sz="2600" dirty="0" err="1">
                <a:latin typeface="Kalimati" pitchFamily="2" charset="0"/>
                <a:cs typeface="Kalimati" pitchFamily="2" charset="0"/>
              </a:rPr>
              <a:t>संकलन</a:t>
            </a:r>
            <a:r>
              <a:rPr lang="en-US" sz="2600" dirty="0">
                <a:latin typeface="Kalimati" pitchFamily="2" charset="0"/>
                <a:cs typeface="Kalimati" pitchFamily="2" charset="0"/>
              </a:rPr>
              <a:t> र </a:t>
            </a:r>
            <a:r>
              <a:rPr lang="en-US" sz="2600" dirty="0" err="1">
                <a:latin typeface="Kalimati" pitchFamily="2" charset="0"/>
                <a:cs typeface="Kalimati" pitchFamily="2" charset="0"/>
              </a:rPr>
              <a:t>एक</a:t>
            </a:r>
            <a:r>
              <a:rPr lang="ne-NP" sz="2600" dirty="0">
                <a:latin typeface="Kalimati" pitchFamily="2" charset="0"/>
                <a:cs typeface="Kalimati" pitchFamily="2" charset="0"/>
              </a:rPr>
              <a:t>ी</a:t>
            </a:r>
            <a:r>
              <a:rPr lang="en-US" sz="2600" dirty="0" err="1">
                <a:latin typeface="Kalimati" pitchFamily="2" charset="0"/>
                <a:cs typeface="Kalimati" pitchFamily="2" charset="0"/>
              </a:rPr>
              <a:t>कृत</a:t>
            </a:r>
            <a:r>
              <a:rPr lang="en-US" sz="2600" dirty="0">
                <a:latin typeface="Kalimati" pitchFamily="2" charset="0"/>
                <a:cs typeface="Kalimati" pitchFamily="2" charset="0"/>
              </a:rPr>
              <a:t> </a:t>
            </a:r>
            <a:r>
              <a:rPr lang="en-US" sz="2600" dirty="0" err="1">
                <a:latin typeface="Kalimati" pitchFamily="2" charset="0"/>
                <a:cs typeface="Kalimati" pitchFamily="2" charset="0"/>
              </a:rPr>
              <a:t>गर</a:t>
            </a:r>
            <a:r>
              <a:rPr lang="ne-NP" sz="2600" dirty="0">
                <a:latin typeface="Kalimati" pitchFamily="2" charset="0"/>
                <a:cs typeface="Kalimati" pitchFamily="2" charset="0"/>
              </a:rPr>
              <a:t>ी सम्बन्धित निकायमा पठाउने।</a:t>
            </a:r>
            <a:endParaRPr lang="x-none" sz="2600" dirty="0">
              <a:latin typeface="Kalimati" pitchFamily="2" charset="0"/>
              <a:cs typeface="Kalimati" pitchFamily="2" charset="0"/>
            </a:endParaRPr>
          </a:p>
          <a:p>
            <a:pPr lvl="0" algn="just">
              <a:lnSpc>
                <a:spcPct val="150000"/>
              </a:lnSpc>
            </a:pPr>
            <a:r>
              <a:rPr lang="ne-NP" sz="2600" dirty="0">
                <a:latin typeface="Kalimati" pitchFamily="2" charset="0"/>
                <a:cs typeface="Kalimati" pitchFamily="2" charset="0"/>
              </a:rPr>
              <a:t>सम्झौता बमोजिमको रकम प्रचलित कानुन बमोजिम आवेदकको कार्यालयमा सशर्त अनुदानको रुपमा निकासा गर्ने व्यवस्था मिलाउने ।</a:t>
            </a:r>
            <a:endParaRPr lang="x-none" sz="2600" dirty="0">
              <a:latin typeface="Kalimati" pitchFamily="2" charset="0"/>
              <a:cs typeface="Kalimati" pitchFamily="2" charset="0"/>
            </a:endParaRPr>
          </a:p>
          <a:p>
            <a:pPr lvl="0" algn="just">
              <a:lnSpc>
                <a:spcPct val="150000"/>
              </a:lnSpc>
            </a:pPr>
            <a:r>
              <a:rPr lang="ne-NP" sz="2600" dirty="0">
                <a:latin typeface="Kalimati" pitchFamily="2" charset="0"/>
                <a:cs typeface="Kalimati" pitchFamily="2" charset="0"/>
              </a:rPr>
              <a:t>कार्यक्रमको नतिजा र गुणस्तरको सुनिश्चितता गर्ने।</a:t>
            </a:r>
            <a:endParaRPr lang="x-none" sz="2600" dirty="0">
              <a:latin typeface="Kalimati" pitchFamily="2" charset="0"/>
              <a:cs typeface="Kalimati" pitchFamily="2" charset="0"/>
            </a:endParaRPr>
          </a:p>
          <a:p>
            <a:pPr lvl="0" algn="just">
              <a:lnSpc>
                <a:spcPct val="150000"/>
              </a:lnSpc>
            </a:pPr>
            <a:r>
              <a:rPr lang="ne-NP" sz="2600" dirty="0">
                <a:latin typeface="Kalimati" pitchFamily="2" charset="0"/>
                <a:cs typeface="Kalimati" pitchFamily="2" charset="0"/>
              </a:rPr>
              <a:t>कार्यक्रम कार्यान्वयन गर्न स्थानीय तहलाई सहजीकरण गर्ने।</a:t>
            </a:r>
            <a:endParaRPr lang="x-none" sz="2600" dirty="0">
              <a:latin typeface="Kalimati" pitchFamily="2" charset="0"/>
              <a:cs typeface="Kalimati" pitchFamily="2" charset="0"/>
            </a:endParaRPr>
          </a:p>
          <a:p>
            <a:pPr lvl="0" algn="just">
              <a:lnSpc>
                <a:spcPct val="150000"/>
              </a:lnSpc>
            </a:pPr>
            <a:r>
              <a:rPr lang="en-US" sz="2600" dirty="0" err="1">
                <a:latin typeface="Kalimati" pitchFamily="2" charset="0"/>
                <a:cs typeface="Kalimati" pitchFamily="2" charset="0"/>
              </a:rPr>
              <a:t>सम्झौता</a:t>
            </a:r>
            <a:r>
              <a:rPr lang="en-US" sz="2600" dirty="0">
                <a:latin typeface="Kalimati" pitchFamily="2" charset="0"/>
                <a:cs typeface="Kalimati" pitchFamily="2" charset="0"/>
              </a:rPr>
              <a:t> </a:t>
            </a:r>
            <a:r>
              <a:rPr lang="en-US" sz="2600" dirty="0" err="1">
                <a:latin typeface="Kalimati" pitchFamily="2" charset="0"/>
                <a:cs typeface="Kalimati" pitchFamily="2" charset="0"/>
              </a:rPr>
              <a:t>पत्र</a:t>
            </a:r>
            <a:r>
              <a:rPr lang="en-US" sz="2600" dirty="0">
                <a:latin typeface="Kalimati" pitchFamily="2" charset="0"/>
                <a:cs typeface="Kalimati" pitchFamily="2" charset="0"/>
              </a:rPr>
              <a:t> </a:t>
            </a:r>
            <a:r>
              <a:rPr lang="en-US" sz="2600" dirty="0" err="1">
                <a:latin typeface="Kalimati" pitchFamily="2" charset="0"/>
                <a:cs typeface="Kalimati" pitchFamily="2" charset="0"/>
              </a:rPr>
              <a:t>मस्यौदा</a:t>
            </a:r>
            <a:r>
              <a:rPr lang="en-US" sz="2600" dirty="0">
                <a:latin typeface="Kalimati" pitchFamily="2" charset="0"/>
                <a:cs typeface="Kalimati" pitchFamily="2" charset="0"/>
              </a:rPr>
              <a:t> </a:t>
            </a:r>
            <a:r>
              <a:rPr lang="en-US" sz="2600" dirty="0" err="1">
                <a:latin typeface="Kalimati" pitchFamily="2" charset="0"/>
                <a:cs typeface="Kalimati" pitchFamily="2" charset="0"/>
              </a:rPr>
              <a:t>गर्न</a:t>
            </a:r>
            <a:r>
              <a:rPr lang="en-US" sz="2600" dirty="0">
                <a:latin typeface="Kalimati" pitchFamily="2" charset="0"/>
                <a:cs typeface="Kalimati" pitchFamily="2" charset="0"/>
              </a:rPr>
              <a:t> र </a:t>
            </a:r>
            <a:r>
              <a:rPr lang="en-US" sz="2600" dirty="0" err="1">
                <a:latin typeface="Kalimati" pitchFamily="2" charset="0"/>
                <a:cs typeface="Kalimati" pitchFamily="2" charset="0"/>
              </a:rPr>
              <a:t>सम्झौता</a:t>
            </a:r>
            <a:r>
              <a:rPr lang="en-US" sz="2600" dirty="0">
                <a:latin typeface="Kalimati" pitchFamily="2" charset="0"/>
                <a:cs typeface="Kalimati" pitchFamily="2" charset="0"/>
              </a:rPr>
              <a:t> </a:t>
            </a:r>
            <a:r>
              <a:rPr lang="en-US" sz="2600" dirty="0" err="1">
                <a:latin typeface="Kalimati" pitchFamily="2" charset="0"/>
                <a:cs typeface="Kalimati" pitchFamily="2" charset="0"/>
              </a:rPr>
              <a:t>गर्न</a:t>
            </a:r>
            <a:r>
              <a:rPr lang="en-US" sz="2600" dirty="0">
                <a:latin typeface="Kalimati" pitchFamily="2" charset="0"/>
                <a:cs typeface="Kalimati" pitchFamily="2" charset="0"/>
              </a:rPr>
              <a:t> </a:t>
            </a:r>
            <a:r>
              <a:rPr lang="en-US" sz="2600" dirty="0" err="1">
                <a:latin typeface="Kalimati" pitchFamily="2" charset="0"/>
                <a:cs typeface="Kalimati" pitchFamily="2" charset="0"/>
              </a:rPr>
              <a:t>सहज</a:t>
            </a:r>
            <a:r>
              <a:rPr lang="ne-NP" sz="2600" dirty="0">
                <a:latin typeface="Kalimati" pitchFamily="2" charset="0"/>
                <a:cs typeface="Kalimati" pitchFamily="2" charset="0"/>
              </a:rPr>
              <a:t>ी</a:t>
            </a:r>
            <a:r>
              <a:rPr lang="en-US" sz="2600" dirty="0" err="1">
                <a:latin typeface="Kalimati" pitchFamily="2" charset="0"/>
                <a:cs typeface="Kalimati" pitchFamily="2" charset="0"/>
              </a:rPr>
              <a:t>करण</a:t>
            </a:r>
            <a:r>
              <a:rPr lang="en-US" sz="2600" dirty="0">
                <a:latin typeface="Kalimati" pitchFamily="2" charset="0"/>
                <a:cs typeface="Kalimati" pitchFamily="2" charset="0"/>
              </a:rPr>
              <a:t> </a:t>
            </a:r>
            <a:r>
              <a:rPr lang="en-US" sz="2600" dirty="0" err="1">
                <a:latin typeface="Kalimati" pitchFamily="2" charset="0"/>
                <a:cs typeface="Kalimati" pitchFamily="2" charset="0"/>
              </a:rPr>
              <a:t>गर्ने</a:t>
            </a:r>
            <a:r>
              <a:rPr lang="en-US" sz="2600" dirty="0">
                <a:latin typeface="Kalimati" pitchFamily="2" charset="0"/>
                <a:cs typeface="Kalimati" pitchFamily="2" charset="0"/>
              </a:rPr>
              <a:t> ।</a:t>
            </a:r>
            <a:endParaRPr lang="x-none" sz="2600" dirty="0">
              <a:latin typeface="Kalimati" pitchFamily="2" charset="0"/>
              <a:cs typeface="Kalimati" pitchFamily="2" charset="0"/>
            </a:endParaRPr>
          </a:p>
          <a:p>
            <a:pPr lvl="0" algn="just">
              <a:lnSpc>
                <a:spcPct val="150000"/>
              </a:lnSpc>
            </a:pPr>
            <a:r>
              <a:rPr lang="en-US" sz="2600" dirty="0" err="1">
                <a:latin typeface="Kalimati" pitchFamily="2" charset="0"/>
                <a:cs typeface="Kalimati" pitchFamily="2" charset="0"/>
              </a:rPr>
              <a:t>स्थानीय</a:t>
            </a:r>
            <a:r>
              <a:rPr lang="en-US" sz="2600" dirty="0">
                <a:latin typeface="Kalimati" pitchFamily="2" charset="0"/>
                <a:cs typeface="Kalimati" pitchFamily="2" charset="0"/>
              </a:rPr>
              <a:t> </a:t>
            </a:r>
            <a:r>
              <a:rPr lang="en-US" sz="2600" dirty="0" err="1">
                <a:latin typeface="Kalimati" pitchFamily="2" charset="0"/>
                <a:cs typeface="Kalimati" pitchFamily="2" charset="0"/>
              </a:rPr>
              <a:t>तह</a:t>
            </a:r>
            <a:r>
              <a:rPr lang="en-US" sz="2600" dirty="0">
                <a:latin typeface="Kalimati" pitchFamily="2" charset="0"/>
                <a:cs typeface="Kalimati" pitchFamily="2" charset="0"/>
              </a:rPr>
              <a:t>, न</a:t>
            </a:r>
            <a:r>
              <a:rPr lang="ne-NP" sz="2600" dirty="0">
                <a:latin typeface="Kalimati" pitchFamily="2" charset="0"/>
                <a:cs typeface="Kalimati" pitchFamily="2" charset="0"/>
              </a:rPr>
              <a:t>ि</a:t>
            </a:r>
            <a:r>
              <a:rPr lang="en-US" sz="2600" dirty="0">
                <a:latin typeface="Kalimati" pitchFamily="2" charset="0"/>
                <a:cs typeface="Kalimati" pitchFamily="2" charset="0"/>
              </a:rPr>
              <a:t>ज</a:t>
            </a:r>
            <a:r>
              <a:rPr lang="ne-NP" sz="2600" dirty="0">
                <a:latin typeface="Kalimati" pitchFamily="2" charset="0"/>
                <a:cs typeface="Kalimati" pitchFamily="2" charset="0"/>
              </a:rPr>
              <a:t>ी</a:t>
            </a:r>
            <a:r>
              <a:rPr lang="en-US" sz="2600" dirty="0">
                <a:latin typeface="Kalimati" pitchFamily="2" charset="0"/>
                <a:cs typeface="Kalimati" pitchFamily="2" charset="0"/>
              </a:rPr>
              <a:t> </a:t>
            </a:r>
            <a:r>
              <a:rPr lang="en-US" sz="2600" dirty="0" err="1">
                <a:latin typeface="Kalimati" pitchFamily="2" charset="0"/>
                <a:cs typeface="Kalimati" pitchFamily="2" charset="0"/>
              </a:rPr>
              <a:t>क्षेत्र</a:t>
            </a:r>
            <a:r>
              <a:rPr lang="en-US" sz="2600" dirty="0">
                <a:latin typeface="Kalimati" pitchFamily="2" charset="0"/>
                <a:cs typeface="Kalimati" pitchFamily="2" charset="0"/>
              </a:rPr>
              <a:t>, </a:t>
            </a:r>
            <a:r>
              <a:rPr lang="en-US" sz="2600" dirty="0" err="1">
                <a:latin typeface="Kalimati" pitchFamily="2" charset="0"/>
                <a:cs typeface="Kalimati" pitchFamily="2" charset="0"/>
              </a:rPr>
              <a:t>सहकारी</a:t>
            </a:r>
            <a:r>
              <a:rPr lang="en-US" sz="2600" dirty="0">
                <a:latin typeface="Kalimati" pitchFamily="2" charset="0"/>
                <a:cs typeface="Kalimati" pitchFamily="2" charset="0"/>
              </a:rPr>
              <a:t>  र </a:t>
            </a:r>
            <a:r>
              <a:rPr lang="en-US" sz="2600" dirty="0" err="1">
                <a:latin typeface="Kalimati" pitchFamily="2" charset="0"/>
                <a:cs typeface="Kalimati" pitchFamily="2" charset="0"/>
              </a:rPr>
              <a:t>अन्य</a:t>
            </a:r>
            <a:r>
              <a:rPr lang="en-US" sz="2600" dirty="0">
                <a:latin typeface="Kalimati" pitchFamily="2" charset="0"/>
                <a:cs typeface="Kalimati" pitchFamily="2" charset="0"/>
              </a:rPr>
              <a:t> </a:t>
            </a:r>
            <a:r>
              <a:rPr lang="en-US" sz="2600" dirty="0" err="1">
                <a:latin typeface="Kalimati" pitchFamily="2" charset="0"/>
                <a:cs typeface="Kalimati" pitchFamily="2" charset="0"/>
              </a:rPr>
              <a:t>गैर</a:t>
            </a:r>
            <a:r>
              <a:rPr lang="en-US" sz="2600" dirty="0">
                <a:latin typeface="Kalimati" pitchFamily="2" charset="0"/>
                <a:cs typeface="Kalimati" pitchFamily="2" charset="0"/>
              </a:rPr>
              <a:t> </a:t>
            </a:r>
            <a:r>
              <a:rPr lang="en-US" sz="2600" dirty="0" err="1">
                <a:latin typeface="Kalimati" pitchFamily="2" charset="0"/>
                <a:cs typeface="Kalimati" pitchFamily="2" charset="0"/>
              </a:rPr>
              <a:t>सरकारी</a:t>
            </a:r>
            <a:r>
              <a:rPr lang="en-US" sz="2600" dirty="0">
                <a:latin typeface="Kalimati" pitchFamily="2" charset="0"/>
                <a:cs typeface="Kalimati" pitchFamily="2" charset="0"/>
              </a:rPr>
              <a:t> </a:t>
            </a:r>
            <a:r>
              <a:rPr lang="en-US" sz="2600" dirty="0" err="1">
                <a:latin typeface="Kalimati" pitchFamily="2" charset="0"/>
                <a:cs typeface="Kalimati" pitchFamily="2" charset="0"/>
              </a:rPr>
              <a:t>सस्थासँग</a:t>
            </a:r>
            <a:r>
              <a:rPr lang="en-US" sz="2600" dirty="0">
                <a:latin typeface="Kalimati" pitchFamily="2" charset="0"/>
                <a:cs typeface="Kalimati" pitchFamily="2" charset="0"/>
              </a:rPr>
              <a:t> </a:t>
            </a:r>
            <a:r>
              <a:rPr lang="en-US" sz="2600" dirty="0" err="1">
                <a:latin typeface="Kalimati" pitchFamily="2" charset="0"/>
                <a:cs typeface="Kalimati" pitchFamily="2" charset="0"/>
              </a:rPr>
              <a:t>सघन</a:t>
            </a:r>
            <a:r>
              <a:rPr lang="en-US" sz="2600" dirty="0">
                <a:latin typeface="Kalimati" pitchFamily="2" charset="0"/>
                <a:cs typeface="Kalimati" pitchFamily="2" charset="0"/>
              </a:rPr>
              <a:t> </a:t>
            </a:r>
            <a:r>
              <a:rPr lang="en-US" sz="2600" dirty="0" err="1">
                <a:latin typeface="Kalimati" pitchFamily="2" charset="0"/>
                <a:cs typeface="Kalimati" pitchFamily="2" charset="0"/>
              </a:rPr>
              <a:t>समन्वय</a:t>
            </a:r>
            <a:r>
              <a:rPr lang="en-US" sz="2600" dirty="0">
                <a:latin typeface="Kalimati" pitchFamily="2" charset="0"/>
                <a:cs typeface="Kalimati" pitchFamily="2" charset="0"/>
              </a:rPr>
              <a:t> </a:t>
            </a:r>
            <a:r>
              <a:rPr lang="en-US" sz="2600" dirty="0" err="1">
                <a:latin typeface="Kalimati" pitchFamily="2" charset="0"/>
                <a:cs typeface="Kalimati" pitchFamily="2" charset="0"/>
              </a:rPr>
              <a:t>गर</a:t>
            </a:r>
            <a:r>
              <a:rPr lang="ne-NP" sz="2600" dirty="0">
                <a:latin typeface="Kalimati" pitchFamily="2" charset="0"/>
                <a:cs typeface="Kalimati" pitchFamily="2" charset="0"/>
              </a:rPr>
              <a:t>ी</a:t>
            </a:r>
            <a:r>
              <a:rPr lang="en-US" sz="2600" dirty="0">
                <a:latin typeface="Kalimati" pitchFamily="2" charset="0"/>
                <a:cs typeface="Kalimati" pitchFamily="2" charset="0"/>
              </a:rPr>
              <a:t> </a:t>
            </a:r>
            <a:r>
              <a:rPr lang="en-US" sz="2600" dirty="0" err="1">
                <a:latin typeface="Kalimati" pitchFamily="2" charset="0"/>
                <a:cs typeface="Kalimati" pitchFamily="2" charset="0"/>
              </a:rPr>
              <a:t>कार्यक्रम</a:t>
            </a:r>
            <a:r>
              <a:rPr lang="en-US" sz="2600" dirty="0">
                <a:latin typeface="Kalimati" pitchFamily="2" charset="0"/>
                <a:cs typeface="Kalimati" pitchFamily="2" charset="0"/>
              </a:rPr>
              <a:t> </a:t>
            </a:r>
            <a:r>
              <a:rPr lang="en-US" sz="2600" dirty="0" err="1">
                <a:latin typeface="Kalimati" pitchFamily="2" charset="0"/>
                <a:cs typeface="Kalimati" pitchFamily="2" charset="0"/>
              </a:rPr>
              <a:t>सञ्‍चालन</a:t>
            </a:r>
            <a:r>
              <a:rPr lang="en-US" sz="2600" dirty="0">
                <a:latin typeface="Kalimati" pitchFamily="2" charset="0"/>
                <a:cs typeface="Kalimati" pitchFamily="2" charset="0"/>
              </a:rPr>
              <a:t> </a:t>
            </a:r>
            <a:r>
              <a:rPr lang="en-US" sz="2600" dirty="0" err="1">
                <a:latin typeface="Kalimati" pitchFamily="2" charset="0"/>
                <a:cs typeface="Kalimati" pitchFamily="2" charset="0"/>
              </a:rPr>
              <a:t>गर्ने</a:t>
            </a:r>
            <a:r>
              <a:rPr lang="en-US" sz="2600" dirty="0">
                <a:latin typeface="Kalimati" pitchFamily="2" charset="0"/>
                <a:cs typeface="Kalimati" pitchFamily="2" charset="0"/>
              </a:rPr>
              <a:t> ।</a:t>
            </a:r>
            <a:endParaRPr lang="x-none" sz="2600" dirty="0">
              <a:latin typeface="Kalimati" pitchFamily="2" charset="0"/>
              <a:cs typeface="Kalimati" pitchFamily="2" charset="0"/>
            </a:endParaRPr>
          </a:p>
        </p:txBody>
      </p:sp>
      <p:sp>
        <p:nvSpPr>
          <p:cNvPr id="4" name="Date Placeholder 3"/>
          <p:cNvSpPr>
            <a:spLocks noGrp="1"/>
          </p:cNvSpPr>
          <p:nvPr>
            <p:ph type="dt" sz="half" idx="10"/>
          </p:nvPr>
        </p:nvSpPr>
        <p:spPr/>
        <p:txBody>
          <a:bodyPr/>
          <a:lstStyle/>
          <a:p>
            <a:fld id="{0D3F694B-297F-4071-B223-01953BBF6AF2}" type="datetime1">
              <a:rPr lang="en-GB" smtClean="0"/>
              <a:pPr/>
              <a:t>25/03/2025</a:t>
            </a:fld>
            <a:endParaRPr lang="en-GB" dirty="0"/>
          </a:p>
        </p:txBody>
      </p:sp>
      <p:sp>
        <p:nvSpPr>
          <p:cNvPr id="5" name="Slide Number Placeholder 4"/>
          <p:cNvSpPr>
            <a:spLocks noGrp="1"/>
          </p:cNvSpPr>
          <p:nvPr>
            <p:ph type="sldNum" sz="quarter" idx="12"/>
          </p:nvPr>
        </p:nvSpPr>
        <p:spPr/>
        <p:txBody>
          <a:bodyPr/>
          <a:lstStyle/>
          <a:p>
            <a:fld id="{DB7F5CA5-8403-544B-B4B6-43F39E7F16E2}" type="slidenum">
              <a:rPr lang="en-GB" smtClean="0"/>
              <a:pPr/>
              <a:t>31</a:t>
            </a:fld>
            <a:endParaRPr lang="en-GB"/>
          </a:p>
        </p:txBody>
      </p:sp>
    </p:spTree>
    <p:extLst>
      <p:ext uri="{BB962C8B-B14F-4D97-AF65-F5344CB8AC3E}">
        <p14:creationId xmlns:p14="http://schemas.microsoft.com/office/powerpoint/2010/main" val="694832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6BDC-F8CA-3A40-B831-9EBB750FEFD4}"/>
              </a:ext>
            </a:extLst>
          </p:cNvPr>
          <p:cNvSpPr>
            <a:spLocks noGrp="1"/>
          </p:cNvSpPr>
          <p:nvPr>
            <p:ph type="title"/>
          </p:nvPr>
        </p:nvSpPr>
        <p:spPr>
          <a:xfrm>
            <a:off x="1019908" y="365126"/>
            <a:ext cx="10333892" cy="742706"/>
          </a:xfrm>
        </p:spPr>
        <p:txBody>
          <a:bodyPr>
            <a:normAutofit/>
          </a:bodyPr>
          <a:lstStyle/>
          <a:p>
            <a:pPr algn="ctr"/>
            <a:r>
              <a:rPr lang="en-GB" sz="4000" dirty="0" err="1">
                <a:solidFill>
                  <a:srgbClr val="00B050"/>
                </a:solidFill>
                <a:latin typeface="Preeti" pitchFamily="2" charset="0"/>
                <a:cs typeface="Kalimati" pitchFamily="2" charset="0"/>
              </a:rPr>
              <a:t>k|b</a:t>
            </a:r>
            <a:r>
              <a:rPr lang="en-GB" sz="4000" dirty="0">
                <a:solidFill>
                  <a:srgbClr val="00B050"/>
                </a:solidFill>
                <a:latin typeface="Preeti" pitchFamily="2" charset="0"/>
                <a:cs typeface="Kalimati" pitchFamily="2" charset="0"/>
              </a:rPr>
              <a:t>]z cg';</a:t>
            </a:r>
            <a:r>
              <a:rPr lang="en-GB" sz="4000" dirty="0" err="1">
                <a:solidFill>
                  <a:srgbClr val="00B050"/>
                </a:solidFill>
                <a:latin typeface="Preeti" pitchFamily="2" charset="0"/>
                <a:cs typeface="Kalimati" pitchFamily="2" charset="0"/>
              </a:rPr>
              <a:t>Gwfg</a:t>
            </a:r>
            <a:r>
              <a:rPr lang="en-GB" sz="4000" dirty="0">
                <a:solidFill>
                  <a:srgbClr val="00B050"/>
                </a:solidFill>
                <a:latin typeface="Preeti" pitchFamily="2" charset="0"/>
                <a:cs typeface="Kalimati" pitchFamily="2" charset="0"/>
              </a:rPr>
              <a:t> </a:t>
            </a:r>
            <a:r>
              <a:rPr lang="en-GB" sz="4000" dirty="0" err="1">
                <a:solidFill>
                  <a:srgbClr val="00B050"/>
                </a:solidFill>
                <a:latin typeface="Preeti" pitchFamily="2" charset="0"/>
                <a:cs typeface="Kalimati" pitchFamily="2" charset="0"/>
              </a:rPr>
              <a:t>tyf</a:t>
            </a:r>
            <a:r>
              <a:rPr lang="en-GB" sz="4000" dirty="0">
                <a:solidFill>
                  <a:srgbClr val="00B050"/>
                </a:solidFill>
                <a:latin typeface="Preeti" pitchFamily="2" charset="0"/>
                <a:cs typeface="Kalimati" pitchFamily="2" charset="0"/>
              </a:rPr>
              <a:t> </a:t>
            </a:r>
            <a:r>
              <a:rPr lang="en-GB" sz="4000" dirty="0" err="1">
                <a:solidFill>
                  <a:srgbClr val="00B050"/>
                </a:solidFill>
                <a:latin typeface="Preeti" pitchFamily="2" charset="0"/>
                <a:cs typeface="Kalimati" pitchFamily="2" charset="0"/>
              </a:rPr>
              <a:t>tflnd</a:t>
            </a:r>
            <a:r>
              <a:rPr lang="en-GB" sz="4000" dirty="0">
                <a:solidFill>
                  <a:srgbClr val="00B050"/>
                </a:solidFill>
                <a:latin typeface="Preeti" pitchFamily="2" charset="0"/>
                <a:cs typeface="Kalimati" pitchFamily="2" charset="0"/>
              </a:rPr>
              <a:t> k|lti7fg</a:t>
            </a:r>
            <a:endParaRPr lang="en-GB" sz="40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1877F205-4601-324D-8693-4EE2B18EEC2E}"/>
              </a:ext>
            </a:extLst>
          </p:cNvPr>
          <p:cNvSpPr>
            <a:spLocks noGrp="1"/>
          </p:cNvSpPr>
          <p:nvPr>
            <p:ph idx="1"/>
          </p:nvPr>
        </p:nvSpPr>
        <p:spPr>
          <a:xfrm>
            <a:off x="838200" y="1538420"/>
            <a:ext cx="10515600" cy="3781160"/>
          </a:xfrm>
        </p:spPr>
        <p:txBody>
          <a:bodyPr>
            <a:normAutofit/>
          </a:bodyPr>
          <a:lstStyle/>
          <a:p>
            <a:pPr>
              <a:lnSpc>
                <a:spcPct val="150000"/>
              </a:lnSpc>
            </a:pPr>
            <a:r>
              <a:rPr lang="ne-NP" sz="2400" dirty="0">
                <a:latin typeface="Kalimati" pitchFamily="2" charset="0"/>
                <a:cs typeface="Kalimati" pitchFamily="2" charset="0"/>
              </a:rPr>
              <a:t>नवप्रवर्तन साझेदारी कोषको सम्बन्धमा सरोकारवालालाई अनुशिक्षण गर्न  प्रादेशिक कार्यक्रम कार्यान्वयन ईकाइलाई सहयोग गर्ने।</a:t>
            </a:r>
            <a:endParaRPr lang="x-none" sz="2400" dirty="0">
              <a:latin typeface="Kalimati" pitchFamily="2" charset="0"/>
              <a:cs typeface="Kalimati" pitchFamily="2" charset="0"/>
            </a:endParaRPr>
          </a:p>
          <a:p>
            <a:pPr>
              <a:lnSpc>
                <a:spcPct val="150000"/>
              </a:lnSpc>
            </a:pPr>
            <a:r>
              <a:rPr lang="ne-NP" sz="2400" dirty="0">
                <a:latin typeface="Kalimati" pitchFamily="2" charset="0"/>
                <a:cs typeface="Kalimati" pitchFamily="2" charset="0"/>
              </a:rPr>
              <a:t>कोषबाट भएका असल सिकाईको अध्ययन तथा अनुसन्धान गरी सिकाई विधिको रुपमा रुपान्तरण गर्ने।</a:t>
            </a:r>
            <a:endParaRPr lang="x-none" sz="2400" dirty="0">
              <a:latin typeface="Kalimati" pitchFamily="2" charset="0"/>
              <a:cs typeface="Kalimati" pitchFamily="2" charset="0"/>
            </a:endParaRPr>
          </a:p>
          <a:p>
            <a:pPr algn="just">
              <a:lnSpc>
                <a:spcPct val="150000"/>
              </a:lnSpc>
            </a:pPr>
            <a:r>
              <a:rPr lang="ne-NP" sz="2400" dirty="0">
                <a:latin typeface="Kalimati" pitchFamily="2" charset="0"/>
                <a:cs typeface="Kalimati" pitchFamily="2" charset="0"/>
              </a:rPr>
              <a:t>कार्यक्रमको प्रस्तावको अभिन्न अङ्गको रुपमा आवश्यक पर्ने विशेषज्ञहरुको योग्यता</a:t>
            </a:r>
            <a:r>
              <a:rPr lang="en-US" sz="2400" dirty="0">
                <a:latin typeface="Kalimati" pitchFamily="2" charset="0"/>
                <a:cs typeface="Kalimati" pitchFamily="2" charset="0"/>
              </a:rPr>
              <a:t>, </a:t>
            </a:r>
            <a:r>
              <a:rPr lang="ne-NP" sz="2400" dirty="0">
                <a:latin typeface="Kalimati" pitchFamily="2" charset="0"/>
                <a:cs typeface="Kalimati" pitchFamily="2" charset="0"/>
              </a:rPr>
              <a:t>ज्ञान</a:t>
            </a:r>
            <a:r>
              <a:rPr lang="en-US" sz="2400" dirty="0">
                <a:latin typeface="Kalimati" pitchFamily="2" charset="0"/>
                <a:cs typeface="Kalimati" pitchFamily="2" charset="0"/>
              </a:rPr>
              <a:t>, </a:t>
            </a:r>
            <a:r>
              <a:rPr lang="ne-NP" sz="2400" dirty="0">
                <a:latin typeface="Kalimati" pitchFamily="2" charset="0"/>
                <a:cs typeface="Kalimati" pitchFamily="2" charset="0"/>
              </a:rPr>
              <a:t>सीप</a:t>
            </a:r>
            <a:r>
              <a:rPr lang="en-US" sz="2400" dirty="0">
                <a:latin typeface="Kalimati" pitchFamily="2" charset="0"/>
                <a:cs typeface="Kalimati" pitchFamily="2" charset="0"/>
              </a:rPr>
              <a:t>, </a:t>
            </a:r>
            <a:r>
              <a:rPr lang="ne-NP" sz="2400" dirty="0">
                <a:latin typeface="Kalimati" pitchFamily="2" charset="0"/>
                <a:cs typeface="Kalimati" pitchFamily="2" charset="0"/>
              </a:rPr>
              <a:t>अनुभव</a:t>
            </a:r>
            <a:r>
              <a:rPr lang="en-US" sz="2400" dirty="0">
                <a:latin typeface="Kalimati" pitchFamily="2" charset="0"/>
                <a:cs typeface="Kalimati" pitchFamily="2" charset="0"/>
              </a:rPr>
              <a:t>, </a:t>
            </a:r>
            <a:r>
              <a:rPr lang="ne-NP" sz="2400" dirty="0">
                <a:latin typeface="Kalimati" pitchFamily="2" charset="0"/>
                <a:cs typeface="Kalimati" pitchFamily="2" charset="0"/>
              </a:rPr>
              <a:t>दक्षता सहितको सूची तयार गर्ने।</a:t>
            </a:r>
            <a:endParaRPr lang="x-none" sz="2400" dirty="0">
              <a:latin typeface="Kalimati" pitchFamily="2" charset="0"/>
              <a:cs typeface="Kalimati" pitchFamily="2" charset="0"/>
            </a:endParaRPr>
          </a:p>
          <a:p>
            <a:pPr marL="0" indent="0" algn="just">
              <a:buNone/>
            </a:pPr>
            <a:endParaRPr lang="en-GB" dirty="0"/>
          </a:p>
        </p:txBody>
      </p:sp>
      <p:sp>
        <p:nvSpPr>
          <p:cNvPr id="4" name="Date Placeholder 3"/>
          <p:cNvSpPr>
            <a:spLocks noGrp="1"/>
          </p:cNvSpPr>
          <p:nvPr>
            <p:ph type="dt" sz="half" idx="10"/>
          </p:nvPr>
        </p:nvSpPr>
        <p:spPr/>
        <p:txBody>
          <a:bodyPr/>
          <a:lstStyle/>
          <a:p>
            <a:fld id="{0A1D2E04-B655-4CCD-85BE-3B6A009D6611}"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32</a:t>
            </a:fld>
            <a:endParaRPr lang="en-GB"/>
          </a:p>
        </p:txBody>
      </p:sp>
    </p:spTree>
    <p:extLst>
      <p:ext uri="{BB962C8B-B14F-4D97-AF65-F5344CB8AC3E}">
        <p14:creationId xmlns:p14="http://schemas.microsoft.com/office/powerpoint/2010/main" val="4028696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6BDC-F8CA-3A40-B831-9EBB750FEFD4}"/>
              </a:ext>
            </a:extLst>
          </p:cNvPr>
          <p:cNvSpPr>
            <a:spLocks noGrp="1"/>
          </p:cNvSpPr>
          <p:nvPr>
            <p:ph type="title"/>
          </p:nvPr>
        </p:nvSpPr>
        <p:spPr>
          <a:xfrm>
            <a:off x="1019908" y="77028"/>
            <a:ext cx="10333892" cy="742706"/>
          </a:xfrm>
        </p:spPr>
        <p:txBody>
          <a:bodyPr>
            <a:normAutofit/>
          </a:bodyPr>
          <a:lstStyle/>
          <a:p>
            <a:pPr algn="ctr"/>
            <a:r>
              <a:rPr lang="ne-NP" sz="3600" dirty="0">
                <a:solidFill>
                  <a:srgbClr val="00B050"/>
                </a:solidFill>
                <a:latin typeface="Kalimati" pitchFamily="2" charset="0"/>
              </a:rPr>
              <a:t>स्थानीय तह</a:t>
            </a:r>
            <a:endParaRPr lang="en-GB" sz="3600" dirty="0">
              <a:solidFill>
                <a:srgbClr val="00B050"/>
              </a:solidFill>
              <a:latin typeface="Kalimati" pitchFamily="2" charset="0"/>
            </a:endParaRPr>
          </a:p>
        </p:txBody>
      </p:sp>
      <p:sp>
        <p:nvSpPr>
          <p:cNvPr id="3" name="Content Placeholder 2">
            <a:extLst>
              <a:ext uri="{FF2B5EF4-FFF2-40B4-BE49-F238E27FC236}">
                <a16:creationId xmlns:a16="http://schemas.microsoft.com/office/drawing/2014/main" id="{1877F205-4601-324D-8693-4EE2B18EEC2E}"/>
              </a:ext>
            </a:extLst>
          </p:cNvPr>
          <p:cNvSpPr>
            <a:spLocks noGrp="1"/>
          </p:cNvSpPr>
          <p:nvPr>
            <p:ph idx="1"/>
          </p:nvPr>
        </p:nvSpPr>
        <p:spPr>
          <a:xfrm>
            <a:off x="838200" y="789140"/>
            <a:ext cx="10515600" cy="5567210"/>
          </a:xfrm>
        </p:spPr>
        <p:txBody>
          <a:bodyPr>
            <a:normAutofit fontScale="92500" lnSpcReduction="20000"/>
          </a:bodyPr>
          <a:lstStyle/>
          <a:p>
            <a:pPr algn="just">
              <a:lnSpc>
                <a:spcPct val="130000"/>
              </a:lnSpc>
            </a:pPr>
            <a:r>
              <a:rPr lang="ne-NP" sz="2600" dirty="0">
                <a:latin typeface="Kalimati" pitchFamily="2" charset="0"/>
                <a:cs typeface="Kalimati" pitchFamily="2" charset="0"/>
              </a:rPr>
              <a:t>कोषबाट सञ्चालन हुने कार्यक्रम कार्यान्वयनको लागि एकजना अधिकृतलाई सम्पर्क व्यक्ति तोक्ने,</a:t>
            </a:r>
            <a:endParaRPr lang="en-US" sz="2600" dirty="0">
              <a:latin typeface="Kalimati" pitchFamily="2" charset="0"/>
              <a:cs typeface="Kalimati" pitchFamily="2" charset="0"/>
            </a:endParaRPr>
          </a:p>
          <a:p>
            <a:pPr lvl="1"/>
            <a:endParaRPr lang="en-US" sz="2600" dirty="0">
              <a:latin typeface="Kalimati" pitchFamily="2" charset="0"/>
              <a:cs typeface="Kalimati" pitchFamily="2" charset="0"/>
            </a:endParaRPr>
          </a:p>
          <a:p>
            <a:pPr marL="228600" lvl="1" algn="just">
              <a:lnSpc>
                <a:spcPct val="140000"/>
              </a:lnSpc>
              <a:spcBef>
                <a:spcPts val="1000"/>
              </a:spcBef>
            </a:pPr>
            <a:r>
              <a:rPr lang="ne-NP" sz="2600" dirty="0">
                <a:latin typeface="Kalimati" pitchFamily="2" charset="0"/>
                <a:cs typeface="Kalimati" pitchFamily="2" charset="0"/>
              </a:rPr>
              <a:t>कोषबाट अनुदान प्राप्‍त गर्नको निमित्त आफ्नो कार्यपालिका बैठकबाट निर्णय गराई रितपूर्वकको आवेदनहरू प्रदेश कार्यक्रम कार्यान्वयन इकाईमा पेश गर्ने,</a:t>
            </a:r>
            <a:endParaRPr lang="en-US" sz="2600" dirty="0">
              <a:latin typeface="Kalimati" pitchFamily="2" charset="0"/>
              <a:cs typeface="Kalimati" pitchFamily="2" charset="0"/>
            </a:endParaRPr>
          </a:p>
          <a:p>
            <a:pPr lvl="1"/>
            <a:endParaRPr lang="en-US" sz="2600" dirty="0">
              <a:latin typeface="Kalimati" pitchFamily="2" charset="0"/>
              <a:cs typeface="Kalimati" pitchFamily="2" charset="0"/>
            </a:endParaRPr>
          </a:p>
          <a:p>
            <a:pPr marL="228600" lvl="1" algn="just">
              <a:lnSpc>
                <a:spcPct val="150000"/>
              </a:lnSpc>
              <a:spcBef>
                <a:spcPts val="1000"/>
              </a:spcBef>
            </a:pPr>
            <a:r>
              <a:rPr lang="ne-NP" sz="2600" dirty="0">
                <a:latin typeface="Kalimati" pitchFamily="2" charset="0"/>
                <a:cs typeface="Kalimati" pitchFamily="2" charset="0"/>
              </a:rPr>
              <a:t>कार्यक्रम कार्यान्वयन कार्यानन्वयनको लागि आवश्यक पर्ने समपूरक रकमको व्यवस्था गर्ने,</a:t>
            </a:r>
            <a:endParaRPr lang="en-US" sz="2600" dirty="0">
              <a:latin typeface="Kalimati" pitchFamily="2" charset="0"/>
              <a:cs typeface="Kalimati" pitchFamily="2" charset="0"/>
            </a:endParaRPr>
          </a:p>
          <a:p>
            <a:pPr lvl="1"/>
            <a:endParaRPr lang="en-US" sz="2600" dirty="0">
              <a:latin typeface="Kalimati" pitchFamily="2" charset="0"/>
              <a:cs typeface="Kalimati" pitchFamily="2" charset="0"/>
            </a:endParaRPr>
          </a:p>
          <a:p>
            <a:pPr marL="228600" lvl="1" algn="just">
              <a:lnSpc>
                <a:spcPct val="150000"/>
              </a:lnSpc>
              <a:spcBef>
                <a:spcPts val="1000"/>
              </a:spcBef>
            </a:pPr>
            <a:r>
              <a:rPr lang="ne-NP" sz="2600" dirty="0">
                <a:latin typeface="Kalimati" pitchFamily="2" charset="0"/>
                <a:cs typeface="Kalimati" pitchFamily="2" charset="0"/>
              </a:rPr>
              <a:t>आफ्नो अनुगमन तथा मूल्याङ्कन उप-समितिमार्फत कार्यक्रम कार्यान्वयनको नियमित अनुगमन गरी यस सम्बन्धी त्रैमासिक प्रतिवेदनहरू कार्यक्रम कार्यान्वयन इकाईमा पठाउने ।</a:t>
            </a:r>
            <a:endParaRPr lang="en-US" sz="2600" dirty="0">
              <a:latin typeface="Kalimati" pitchFamily="2" charset="0"/>
              <a:cs typeface="Kalimati" pitchFamily="2" charset="0"/>
            </a:endParaRPr>
          </a:p>
          <a:p>
            <a:pPr lvl="1"/>
            <a:endParaRPr lang="en-US" sz="2800" dirty="0"/>
          </a:p>
          <a:p>
            <a:pPr marL="0" indent="0" algn="just">
              <a:buNone/>
            </a:pPr>
            <a:endParaRPr lang="en-GB" dirty="0"/>
          </a:p>
        </p:txBody>
      </p:sp>
      <p:sp>
        <p:nvSpPr>
          <p:cNvPr id="4" name="Date Placeholder 3"/>
          <p:cNvSpPr>
            <a:spLocks noGrp="1"/>
          </p:cNvSpPr>
          <p:nvPr>
            <p:ph type="dt" sz="half" idx="10"/>
          </p:nvPr>
        </p:nvSpPr>
        <p:spPr/>
        <p:txBody>
          <a:bodyPr/>
          <a:lstStyle/>
          <a:p>
            <a:fld id="{0A1D2E04-B655-4CCD-85BE-3B6A009D6611}"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33</a:t>
            </a:fld>
            <a:endParaRPr lang="en-GB"/>
          </a:p>
        </p:txBody>
      </p:sp>
    </p:spTree>
    <p:extLst>
      <p:ext uri="{BB962C8B-B14F-4D97-AF65-F5344CB8AC3E}">
        <p14:creationId xmlns:p14="http://schemas.microsoft.com/office/powerpoint/2010/main" val="1534660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6BDC-F8CA-3A40-B831-9EBB750FEFD4}"/>
              </a:ext>
            </a:extLst>
          </p:cNvPr>
          <p:cNvSpPr>
            <a:spLocks noGrp="1"/>
          </p:cNvSpPr>
          <p:nvPr>
            <p:ph type="title"/>
          </p:nvPr>
        </p:nvSpPr>
        <p:spPr>
          <a:xfrm>
            <a:off x="1019908" y="89554"/>
            <a:ext cx="10333892" cy="452737"/>
          </a:xfrm>
        </p:spPr>
        <p:txBody>
          <a:bodyPr>
            <a:normAutofit fontScale="90000"/>
          </a:bodyPr>
          <a:lstStyle/>
          <a:p>
            <a:pPr algn="ctr"/>
            <a:r>
              <a:rPr lang="ne-NP" sz="3600" dirty="0">
                <a:solidFill>
                  <a:srgbClr val="00B050"/>
                </a:solidFill>
                <a:latin typeface="Kalimati" pitchFamily="2" charset="0"/>
              </a:rPr>
              <a:t>स्थानीय तह</a:t>
            </a:r>
            <a:r>
              <a:rPr lang="en-US" sz="3600" dirty="0">
                <a:solidFill>
                  <a:srgbClr val="00B050"/>
                </a:solidFill>
                <a:latin typeface="Kalimati" pitchFamily="2" charset="0"/>
              </a:rPr>
              <a:t>……..</a:t>
            </a:r>
            <a:endParaRPr lang="en-GB" sz="3600" dirty="0">
              <a:solidFill>
                <a:srgbClr val="00B050"/>
              </a:solidFill>
              <a:latin typeface="Kalimati" pitchFamily="2" charset="0"/>
            </a:endParaRPr>
          </a:p>
        </p:txBody>
      </p:sp>
      <p:sp>
        <p:nvSpPr>
          <p:cNvPr id="3" name="Content Placeholder 2">
            <a:extLst>
              <a:ext uri="{FF2B5EF4-FFF2-40B4-BE49-F238E27FC236}">
                <a16:creationId xmlns:a16="http://schemas.microsoft.com/office/drawing/2014/main" id="{1877F205-4601-324D-8693-4EE2B18EEC2E}"/>
              </a:ext>
            </a:extLst>
          </p:cNvPr>
          <p:cNvSpPr>
            <a:spLocks noGrp="1"/>
          </p:cNvSpPr>
          <p:nvPr>
            <p:ph idx="1"/>
          </p:nvPr>
        </p:nvSpPr>
        <p:spPr>
          <a:xfrm>
            <a:off x="215030" y="1179328"/>
            <a:ext cx="11761940" cy="5177022"/>
          </a:xfrm>
        </p:spPr>
        <p:txBody>
          <a:bodyPr>
            <a:noAutofit/>
          </a:bodyPr>
          <a:lstStyle/>
          <a:p>
            <a:pPr marL="228600" lvl="1" algn="just">
              <a:lnSpc>
                <a:spcPct val="120000"/>
              </a:lnSpc>
              <a:spcBef>
                <a:spcPts val="1000"/>
              </a:spcBef>
            </a:pPr>
            <a:r>
              <a:rPr lang="ne-NP" dirty="0">
                <a:latin typeface="Kalimati" pitchFamily="2" charset="0"/>
                <a:cs typeface="Kalimati" pitchFamily="2" charset="0"/>
              </a:rPr>
              <a:t>कार्यक्रम कार्यान्वयनको लागि प्रदेश कार्यक्रम कार्यान्वयन इकाई संग सम्झौता गर्ने,</a:t>
            </a:r>
            <a:endParaRPr lang="en-US" dirty="0">
              <a:latin typeface="Kalimati" pitchFamily="2" charset="0"/>
              <a:cs typeface="Kalimati" pitchFamily="2" charset="0"/>
            </a:endParaRPr>
          </a:p>
          <a:p>
            <a:pPr lvl="1"/>
            <a:endParaRPr lang="en-US" dirty="0">
              <a:latin typeface="Kalimati" pitchFamily="2" charset="0"/>
              <a:cs typeface="Kalimati" pitchFamily="2" charset="0"/>
            </a:endParaRPr>
          </a:p>
          <a:p>
            <a:pPr marL="228600" lvl="1" algn="just">
              <a:lnSpc>
                <a:spcPct val="120000"/>
              </a:lnSpc>
              <a:spcBef>
                <a:spcPts val="1000"/>
              </a:spcBef>
            </a:pPr>
            <a:r>
              <a:rPr lang="ne-NP" dirty="0">
                <a:latin typeface="Kalimati" pitchFamily="2" charset="0"/>
                <a:cs typeface="Kalimati" pitchFamily="2" charset="0"/>
              </a:rPr>
              <a:t>सार्वजनिक निजी साझेदारीमा सञ्चालन हुने कार्यक्रममा साझेदार संस्थाको लागत सहभागिताको सुनिश्‍चितता गर्ने,</a:t>
            </a:r>
            <a:endParaRPr lang="en-US" dirty="0">
              <a:latin typeface="Kalimati" pitchFamily="2" charset="0"/>
              <a:cs typeface="Kalimati" pitchFamily="2" charset="0"/>
            </a:endParaRPr>
          </a:p>
          <a:p>
            <a:pPr lvl="1"/>
            <a:endParaRPr lang="en-US" dirty="0">
              <a:latin typeface="Kalimati" pitchFamily="2" charset="0"/>
              <a:cs typeface="Kalimati" pitchFamily="2" charset="0"/>
            </a:endParaRPr>
          </a:p>
          <a:p>
            <a:pPr marL="228600" lvl="1" algn="just">
              <a:lnSpc>
                <a:spcPct val="120000"/>
              </a:lnSpc>
              <a:spcBef>
                <a:spcPts val="1000"/>
              </a:spcBef>
            </a:pPr>
            <a:r>
              <a:rPr lang="ne-NP" dirty="0">
                <a:latin typeface="Kalimati" pitchFamily="2" charset="0"/>
                <a:cs typeface="Kalimati" pitchFamily="2" charset="0"/>
              </a:rPr>
              <a:t>अन्य स्थानीय तहको साझेदारीमा सञ्चालन हुने कार्यक्रममा साझेदार स्थानीय तहको लागत सहभागिताको सुनिश्‍चितता गर्ने,</a:t>
            </a:r>
            <a:endParaRPr lang="en-US" dirty="0">
              <a:latin typeface="Kalimati" pitchFamily="2" charset="0"/>
              <a:cs typeface="Kalimati" pitchFamily="2" charset="0"/>
            </a:endParaRPr>
          </a:p>
          <a:p>
            <a:pPr lvl="1"/>
            <a:endParaRPr lang="en-US" dirty="0">
              <a:latin typeface="Kalimati" pitchFamily="2" charset="0"/>
              <a:cs typeface="Kalimati" pitchFamily="2" charset="0"/>
            </a:endParaRPr>
          </a:p>
          <a:p>
            <a:pPr marL="228600" lvl="1" algn="just">
              <a:lnSpc>
                <a:spcPct val="120000"/>
              </a:lnSpc>
              <a:spcBef>
                <a:spcPts val="1000"/>
              </a:spcBef>
            </a:pPr>
            <a:r>
              <a:rPr lang="ne-NP" dirty="0">
                <a:latin typeface="Kalimati" pitchFamily="2" charset="0"/>
                <a:cs typeface="Kalimati" pitchFamily="2" charset="0"/>
              </a:rPr>
              <a:t>कार्यक्रमको तर्जुमा र कार्यान्वयनको सहजीकरणको निमित्त कार्यपालिकाको बैठकबाट एक नविनतम साझेदारी कोष कार्यक्रम कार्यान्वयन समिति गठन गर्ने,</a:t>
            </a:r>
            <a:endParaRPr lang="en-US" dirty="0">
              <a:latin typeface="Kalimati" pitchFamily="2" charset="0"/>
              <a:cs typeface="Kalimati" pitchFamily="2" charset="0"/>
            </a:endParaRPr>
          </a:p>
          <a:p>
            <a:pPr lvl="1"/>
            <a:endParaRPr lang="en-US" sz="2800" dirty="0"/>
          </a:p>
          <a:p>
            <a:pPr lvl="1"/>
            <a:endParaRPr lang="en-US" sz="2800" dirty="0"/>
          </a:p>
          <a:p>
            <a:pPr marL="0" indent="0" algn="just">
              <a:buNone/>
            </a:pPr>
            <a:endParaRPr lang="en-GB" dirty="0"/>
          </a:p>
        </p:txBody>
      </p:sp>
      <p:sp>
        <p:nvSpPr>
          <p:cNvPr id="4" name="Date Placeholder 3"/>
          <p:cNvSpPr>
            <a:spLocks noGrp="1"/>
          </p:cNvSpPr>
          <p:nvPr>
            <p:ph type="dt" sz="half" idx="10"/>
          </p:nvPr>
        </p:nvSpPr>
        <p:spPr/>
        <p:txBody>
          <a:bodyPr/>
          <a:lstStyle/>
          <a:p>
            <a:fld id="{0A1D2E04-B655-4CCD-85BE-3B6A009D6611}"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34</a:t>
            </a:fld>
            <a:endParaRPr lang="en-GB"/>
          </a:p>
        </p:txBody>
      </p:sp>
    </p:spTree>
    <p:extLst>
      <p:ext uri="{BB962C8B-B14F-4D97-AF65-F5344CB8AC3E}">
        <p14:creationId xmlns:p14="http://schemas.microsoft.com/office/powerpoint/2010/main" val="3006926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6BDC-F8CA-3A40-B831-9EBB750FEFD4}"/>
              </a:ext>
            </a:extLst>
          </p:cNvPr>
          <p:cNvSpPr>
            <a:spLocks noGrp="1"/>
          </p:cNvSpPr>
          <p:nvPr>
            <p:ph type="title"/>
          </p:nvPr>
        </p:nvSpPr>
        <p:spPr>
          <a:xfrm>
            <a:off x="1019908" y="277444"/>
            <a:ext cx="10333892" cy="452737"/>
          </a:xfrm>
        </p:spPr>
        <p:txBody>
          <a:bodyPr>
            <a:normAutofit fontScale="90000"/>
          </a:bodyPr>
          <a:lstStyle/>
          <a:p>
            <a:pPr algn="ctr"/>
            <a:r>
              <a:rPr lang="ne-NP" sz="3600" dirty="0">
                <a:solidFill>
                  <a:srgbClr val="00B050"/>
                </a:solidFill>
                <a:latin typeface="Kalimati" pitchFamily="2" charset="0"/>
              </a:rPr>
              <a:t>स्थानीय तह</a:t>
            </a:r>
            <a:r>
              <a:rPr lang="en-US" sz="3600" dirty="0">
                <a:solidFill>
                  <a:srgbClr val="00B050"/>
                </a:solidFill>
                <a:latin typeface="Kalimati" pitchFamily="2" charset="0"/>
              </a:rPr>
              <a:t>………..</a:t>
            </a:r>
            <a:endParaRPr lang="en-GB" sz="3600" dirty="0">
              <a:solidFill>
                <a:srgbClr val="00B050"/>
              </a:solidFill>
              <a:latin typeface="Kalimati" pitchFamily="2" charset="0"/>
            </a:endParaRPr>
          </a:p>
        </p:txBody>
      </p:sp>
      <p:sp>
        <p:nvSpPr>
          <p:cNvPr id="3" name="Content Placeholder 2">
            <a:extLst>
              <a:ext uri="{FF2B5EF4-FFF2-40B4-BE49-F238E27FC236}">
                <a16:creationId xmlns:a16="http://schemas.microsoft.com/office/drawing/2014/main" id="{1877F205-4601-324D-8693-4EE2B18EEC2E}"/>
              </a:ext>
            </a:extLst>
          </p:cNvPr>
          <p:cNvSpPr>
            <a:spLocks noGrp="1"/>
          </p:cNvSpPr>
          <p:nvPr>
            <p:ph idx="1"/>
          </p:nvPr>
        </p:nvSpPr>
        <p:spPr>
          <a:xfrm>
            <a:off x="200416" y="989557"/>
            <a:ext cx="11761940" cy="4609578"/>
          </a:xfrm>
        </p:spPr>
        <p:txBody>
          <a:bodyPr>
            <a:noAutofit/>
          </a:bodyPr>
          <a:lstStyle/>
          <a:p>
            <a:pPr marL="457200" lvl="1" indent="0">
              <a:buNone/>
            </a:pPr>
            <a:endParaRPr lang="en-US" dirty="0">
              <a:latin typeface="Kalimati" pitchFamily="2" charset="0"/>
              <a:cs typeface="Kalimati" pitchFamily="2" charset="0"/>
            </a:endParaRPr>
          </a:p>
          <a:p>
            <a:pPr lvl="1"/>
            <a:r>
              <a:rPr lang="ne-NP" dirty="0">
                <a:latin typeface="Kalimati" pitchFamily="2" charset="0"/>
                <a:cs typeface="Kalimati" pitchFamily="2" charset="0"/>
              </a:rPr>
              <a:t>प्रचलित कानून बमोजिम निर्धारित समयभित्रै कार्यक्रमको वित्तीय तथा भौतिक प्रगति तथा समीक्षा प्रतिवेदनहरू सम्बन्धित निकायमा पठाउने,</a:t>
            </a:r>
            <a:endParaRPr lang="en-US" dirty="0">
              <a:latin typeface="Kalimati" pitchFamily="2" charset="0"/>
              <a:cs typeface="Kalimati" pitchFamily="2" charset="0"/>
            </a:endParaRPr>
          </a:p>
          <a:p>
            <a:pPr lvl="1"/>
            <a:endParaRPr lang="en-US" dirty="0">
              <a:latin typeface="Kalimati" pitchFamily="2" charset="0"/>
              <a:cs typeface="Kalimati" pitchFamily="2" charset="0"/>
            </a:endParaRPr>
          </a:p>
          <a:p>
            <a:pPr lvl="1"/>
            <a:r>
              <a:rPr lang="ne-NP" dirty="0">
                <a:latin typeface="Kalimati" pitchFamily="2" charset="0"/>
                <a:cs typeface="Kalimati" pitchFamily="2" charset="0"/>
              </a:rPr>
              <a:t>कार्यक्रमको कार्यान्वयनको चरणमा सार्वजनिक परीक्षणको सुनिश्‍चतता गर्ने,</a:t>
            </a:r>
            <a:endParaRPr lang="en-US" dirty="0">
              <a:latin typeface="Kalimati" pitchFamily="2" charset="0"/>
              <a:cs typeface="Kalimati" pitchFamily="2" charset="0"/>
            </a:endParaRPr>
          </a:p>
          <a:p>
            <a:pPr lvl="1"/>
            <a:endParaRPr lang="en-US" dirty="0">
              <a:latin typeface="Kalimati" pitchFamily="2" charset="0"/>
              <a:cs typeface="Kalimati" pitchFamily="2" charset="0"/>
            </a:endParaRPr>
          </a:p>
          <a:p>
            <a:pPr lvl="1"/>
            <a:r>
              <a:rPr lang="ne-NP" dirty="0">
                <a:latin typeface="Kalimati" pitchFamily="2" charset="0"/>
                <a:cs typeface="Kalimati" pitchFamily="2" charset="0"/>
              </a:rPr>
              <a:t>सार्वजनिक सुनुवाईमा नवीनतम साझेदारी कोषबाट सञ्चालित कार्यक्रमको विषयलाई समेत समावेश गर्ने,</a:t>
            </a:r>
            <a:endParaRPr lang="en-US" dirty="0">
              <a:latin typeface="Kalimati" pitchFamily="2" charset="0"/>
              <a:cs typeface="Kalimati" pitchFamily="2" charset="0"/>
            </a:endParaRPr>
          </a:p>
          <a:p>
            <a:pPr lvl="1"/>
            <a:endParaRPr lang="en-US" dirty="0">
              <a:latin typeface="Kalimati" pitchFamily="2" charset="0"/>
              <a:cs typeface="Kalimati" pitchFamily="2" charset="0"/>
            </a:endParaRPr>
          </a:p>
          <a:p>
            <a:pPr lvl="1"/>
            <a:r>
              <a:rPr lang="ne-NP" dirty="0">
                <a:latin typeface="Kalimati" pitchFamily="2" charset="0"/>
                <a:cs typeface="Kalimati" pitchFamily="2" charset="0"/>
              </a:rPr>
              <a:t>यस निर्देशिकामा उल्लिखित अन्य कार्यहरू गर्ने ।</a:t>
            </a:r>
            <a:endParaRPr lang="en-US" dirty="0">
              <a:latin typeface="Kalimati" pitchFamily="2" charset="0"/>
              <a:cs typeface="Kalimati" pitchFamily="2" charset="0"/>
            </a:endParaRPr>
          </a:p>
          <a:p>
            <a:pPr marL="0" indent="0" algn="just">
              <a:buNone/>
            </a:pPr>
            <a:endParaRPr lang="en-GB" dirty="0"/>
          </a:p>
        </p:txBody>
      </p:sp>
      <p:sp>
        <p:nvSpPr>
          <p:cNvPr id="4" name="Date Placeholder 3"/>
          <p:cNvSpPr>
            <a:spLocks noGrp="1"/>
          </p:cNvSpPr>
          <p:nvPr>
            <p:ph type="dt" sz="half" idx="10"/>
          </p:nvPr>
        </p:nvSpPr>
        <p:spPr/>
        <p:txBody>
          <a:bodyPr/>
          <a:lstStyle/>
          <a:p>
            <a:fld id="{0A1D2E04-B655-4CCD-85BE-3B6A009D6611}"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35</a:t>
            </a:fld>
            <a:endParaRPr lang="en-GB"/>
          </a:p>
        </p:txBody>
      </p:sp>
    </p:spTree>
    <p:extLst>
      <p:ext uri="{BB962C8B-B14F-4D97-AF65-F5344CB8AC3E}">
        <p14:creationId xmlns:p14="http://schemas.microsoft.com/office/powerpoint/2010/main" val="1280739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8F10-2007-CD47-9251-F74AE00EC608}"/>
              </a:ext>
            </a:extLst>
          </p:cNvPr>
          <p:cNvSpPr>
            <a:spLocks noGrp="1"/>
          </p:cNvSpPr>
          <p:nvPr>
            <p:ph type="title"/>
          </p:nvPr>
        </p:nvSpPr>
        <p:spPr>
          <a:xfrm>
            <a:off x="1189893" y="2563202"/>
            <a:ext cx="10515600" cy="1325563"/>
          </a:xfrm>
        </p:spPr>
        <p:txBody>
          <a:bodyPr/>
          <a:lstStyle/>
          <a:p>
            <a:pPr algn="ctr"/>
            <a:r>
              <a:rPr lang="ne-NP" dirty="0">
                <a:solidFill>
                  <a:srgbClr val="00B050"/>
                </a:solidFill>
                <a:latin typeface="Kalimati" pitchFamily="2" charset="0"/>
                <a:cs typeface="Kalimati" pitchFamily="2" charset="0"/>
              </a:rPr>
              <a:t>वित्तीय व्यस्थापन</a:t>
            </a:r>
            <a:br>
              <a:rPr lang="x-none" dirty="0">
                <a:solidFill>
                  <a:srgbClr val="00B050"/>
                </a:solidFill>
              </a:rPr>
            </a:br>
            <a:endParaRPr lang="en-GB" dirty="0">
              <a:solidFill>
                <a:srgbClr val="00B050"/>
              </a:solidFill>
            </a:endParaRPr>
          </a:p>
        </p:txBody>
      </p:sp>
      <p:sp>
        <p:nvSpPr>
          <p:cNvPr id="3" name="Date Placeholder 2"/>
          <p:cNvSpPr>
            <a:spLocks noGrp="1"/>
          </p:cNvSpPr>
          <p:nvPr>
            <p:ph type="dt" sz="half" idx="10"/>
          </p:nvPr>
        </p:nvSpPr>
        <p:spPr/>
        <p:txBody>
          <a:bodyPr/>
          <a:lstStyle/>
          <a:p>
            <a:fld id="{9B490791-65F5-47B5-810E-07199D925CCE}" type="datetime1">
              <a:rPr lang="en-GB" smtClean="0"/>
              <a:pPr/>
              <a:t>25/03/2025</a:t>
            </a:fld>
            <a:endParaRPr lang="en-GB"/>
          </a:p>
        </p:txBody>
      </p:sp>
      <p:sp>
        <p:nvSpPr>
          <p:cNvPr id="4" name="Slide Number Placeholder 3"/>
          <p:cNvSpPr>
            <a:spLocks noGrp="1"/>
          </p:cNvSpPr>
          <p:nvPr>
            <p:ph type="sldNum" sz="quarter" idx="12"/>
          </p:nvPr>
        </p:nvSpPr>
        <p:spPr/>
        <p:txBody>
          <a:bodyPr/>
          <a:lstStyle/>
          <a:p>
            <a:fld id="{DB7F5CA5-8403-544B-B4B6-43F39E7F16E2}" type="slidenum">
              <a:rPr lang="en-GB" smtClean="0"/>
              <a:pPr/>
              <a:t>36</a:t>
            </a:fld>
            <a:endParaRPr lang="en-GB"/>
          </a:p>
        </p:txBody>
      </p:sp>
    </p:spTree>
    <p:extLst>
      <p:ext uri="{BB962C8B-B14F-4D97-AF65-F5344CB8AC3E}">
        <p14:creationId xmlns:p14="http://schemas.microsoft.com/office/powerpoint/2010/main" val="2658854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AE35-1F61-264E-89A9-DCF1F1F72156}"/>
              </a:ext>
            </a:extLst>
          </p:cNvPr>
          <p:cNvSpPr>
            <a:spLocks noGrp="1"/>
          </p:cNvSpPr>
          <p:nvPr>
            <p:ph type="title"/>
          </p:nvPr>
        </p:nvSpPr>
        <p:spPr>
          <a:xfrm>
            <a:off x="838200" y="147782"/>
            <a:ext cx="10515600" cy="591127"/>
          </a:xfrm>
        </p:spPr>
        <p:txBody>
          <a:bodyPr>
            <a:normAutofit fontScale="90000"/>
          </a:bodyPr>
          <a:lstStyle/>
          <a:p>
            <a:pPr algn="ctr"/>
            <a:r>
              <a:rPr lang="ne-NP" b="1" dirty="0">
                <a:solidFill>
                  <a:srgbClr val="00B050"/>
                </a:solidFill>
                <a:latin typeface="Kalimati" pitchFamily="2" charset="0"/>
                <a:cs typeface="Kalimati" pitchFamily="2" charset="0"/>
              </a:rPr>
              <a:t>बजेट निकासा</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8C5998FF-D40F-9A41-9BCD-9D425BE15754}"/>
              </a:ext>
            </a:extLst>
          </p:cNvPr>
          <p:cNvSpPr>
            <a:spLocks noGrp="1"/>
          </p:cNvSpPr>
          <p:nvPr>
            <p:ph idx="1"/>
          </p:nvPr>
        </p:nvSpPr>
        <p:spPr>
          <a:xfrm>
            <a:off x="516497" y="956253"/>
            <a:ext cx="11406910" cy="5901747"/>
          </a:xfrm>
        </p:spPr>
        <p:txBody>
          <a:bodyPr>
            <a:noAutofit/>
          </a:bodyPr>
          <a:lstStyle/>
          <a:p>
            <a:pPr marL="0" indent="0" algn="just">
              <a:lnSpc>
                <a:spcPct val="150000"/>
              </a:lnSpc>
              <a:spcBef>
                <a:spcPts val="0"/>
              </a:spcBef>
              <a:buNone/>
            </a:pPr>
            <a:r>
              <a:rPr lang="ne-NP" sz="2400" dirty="0">
                <a:cs typeface="Kalimati" pitchFamily="2"/>
              </a:rPr>
              <a:t>(१) हरेक प्रदेशलाई नेपाल सरकारको कोष प्रवाह सम्बन्धी व्यवस्था अनुसार रकम निकासा हुनेछ ।</a:t>
            </a:r>
            <a:endParaRPr lang="en-US" sz="2400" dirty="0">
              <a:cs typeface="Kalimati" pitchFamily="2"/>
            </a:endParaRPr>
          </a:p>
          <a:p>
            <a:pPr marL="0" indent="0" algn="just">
              <a:lnSpc>
                <a:spcPct val="150000"/>
              </a:lnSpc>
              <a:spcBef>
                <a:spcPts val="0"/>
              </a:spcBef>
              <a:buNone/>
            </a:pPr>
            <a:r>
              <a:rPr lang="ne-NP" sz="2400" dirty="0">
                <a:cs typeface="Kalimati" pitchFamily="2"/>
              </a:rPr>
              <a:t>(२) पूर्ण प्रस्ताव स्वीकृत भएका स्थानीय तहलाई नेपाल सरकारको कोष प्रवाह सम्बन्धी व्यवस्था अनुसार सशर्त अनुदानको रुपमा सम्बन्धित प्रदेश लेखा नियन्त्रक कार्यालय मार्फत रकम हस्तान्तरण गर्नेछ । </a:t>
            </a:r>
          </a:p>
          <a:p>
            <a:pPr marL="0" indent="0" algn="just">
              <a:lnSpc>
                <a:spcPct val="150000"/>
              </a:lnSpc>
              <a:spcBef>
                <a:spcPts val="0"/>
              </a:spcBef>
              <a:buNone/>
            </a:pPr>
            <a:r>
              <a:rPr lang="ne-NP" sz="2400" dirty="0">
                <a:cs typeface="Kalimati" pitchFamily="2"/>
              </a:rPr>
              <a:t>(३) प्रदेश सरकारले आवेदक स्थानीय तहलाई यस निर्देशिका बमोजिम कोषबाट व्यहोरिने रकम सशर्त अनुदानको रूपमा उपलव्ध गराउनेछ । </a:t>
            </a:r>
            <a:endParaRPr lang="en-US" sz="2400" dirty="0">
              <a:cs typeface="Kalimati" pitchFamily="2"/>
            </a:endParaRPr>
          </a:p>
          <a:p>
            <a:pPr marL="0" indent="0" algn="just">
              <a:lnSpc>
                <a:spcPct val="150000"/>
              </a:lnSpc>
              <a:spcBef>
                <a:spcPts val="0"/>
              </a:spcBef>
              <a:buNone/>
            </a:pPr>
            <a:r>
              <a:rPr lang="ne-NP" sz="2400" dirty="0">
                <a:cs typeface="Kalimati" pitchFamily="2"/>
              </a:rPr>
              <a:t>(४) स्थानीय तहले आफूले व्यहोर्नुपर्ने लागत सहभागीताको रकम शीर्षकगत रुपमा कार्यपालिकाबाट निर्णय गरी सुनिश्‍चित गर्नु पर्नेछ ।</a:t>
            </a:r>
            <a:endParaRPr lang="en-GB" sz="2400" dirty="0">
              <a:cs typeface="Kalimati" pitchFamily="2"/>
            </a:endParaRPr>
          </a:p>
        </p:txBody>
      </p:sp>
      <p:sp>
        <p:nvSpPr>
          <p:cNvPr id="4" name="Date Placeholder 3"/>
          <p:cNvSpPr>
            <a:spLocks noGrp="1"/>
          </p:cNvSpPr>
          <p:nvPr>
            <p:ph type="dt" sz="half" idx="10"/>
          </p:nvPr>
        </p:nvSpPr>
        <p:spPr/>
        <p:txBody>
          <a:bodyPr/>
          <a:lstStyle/>
          <a:p>
            <a:fld id="{243AD391-A585-4D8B-BD9F-38F9F190D7AE}"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37</a:t>
            </a:fld>
            <a:endParaRPr lang="en-GB" dirty="0"/>
          </a:p>
        </p:txBody>
      </p:sp>
    </p:spTree>
    <p:extLst>
      <p:ext uri="{BB962C8B-B14F-4D97-AF65-F5344CB8AC3E}">
        <p14:creationId xmlns:p14="http://schemas.microsoft.com/office/powerpoint/2010/main" val="1125327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B1CC-57AE-184D-BAB1-68DF301607EB}"/>
              </a:ext>
            </a:extLst>
          </p:cNvPr>
          <p:cNvSpPr>
            <a:spLocks noGrp="1"/>
          </p:cNvSpPr>
          <p:nvPr>
            <p:ph type="title"/>
          </p:nvPr>
        </p:nvSpPr>
        <p:spPr>
          <a:xfrm>
            <a:off x="838200" y="365126"/>
            <a:ext cx="10515600" cy="813044"/>
          </a:xfrm>
        </p:spPr>
        <p:txBody>
          <a:bodyPr/>
          <a:lstStyle/>
          <a:p>
            <a:pPr algn="ctr"/>
            <a:r>
              <a:rPr lang="ne-NP" b="1" dirty="0">
                <a:latin typeface="Kalimati" pitchFamily="2" charset="0"/>
                <a:cs typeface="Kalimati" pitchFamily="2" charset="0"/>
              </a:rPr>
              <a:t> </a:t>
            </a:r>
            <a:r>
              <a:rPr lang="ne-NP" b="1" dirty="0">
                <a:solidFill>
                  <a:srgbClr val="00B050"/>
                </a:solidFill>
                <a:latin typeface="Kalimati" pitchFamily="2" charset="0"/>
                <a:cs typeface="Kalimati" pitchFamily="2" charset="0"/>
              </a:rPr>
              <a:t>लेखा तथा प्रतिवेदन</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DE07D023-5516-094E-9F18-B7633D5B8890}"/>
              </a:ext>
            </a:extLst>
          </p:cNvPr>
          <p:cNvSpPr>
            <a:spLocks noGrp="1"/>
          </p:cNvSpPr>
          <p:nvPr>
            <p:ph idx="1"/>
          </p:nvPr>
        </p:nvSpPr>
        <p:spPr>
          <a:xfrm>
            <a:off x="838200" y="1754804"/>
            <a:ext cx="10515600" cy="4998793"/>
          </a:xfrm>
        </p:spPr>
        <p:txBody>
          <a:bodyPr>
            <a:normAutofit/>
          </a:bodyPr>
          <a:lstStyle/>
          <a:p>
            <a:pPr algn="just"/>
            <a:r>
              <a:rPr lang="ne-NP" dirty="0">
                <a:latin typeface="Kalimati" pitchFamily="2" charset="0"/>
                <a:cs typeface="Kalimati" pitchFamily="2" charset="0"/>
              </a:rPr>
              <a:t>कार्यक्रमको लेखा नेपाल सरकारको प्रचलित नियमानुसार राख्</a:t>
            </a:r>
            <a:r>
              <a:rPr lang="en-US" dirty="0">
                <a:latin typeface="Kalimati" pitchFamily="2" charset="0"/>
                <a:cs typeface="Kalimati" pitchFamily="2" charset="0"/>
              </a:rPr>
              <a:t>‍</a:t>
            </a:r>
            <a:r>
              <a:rPr lang="ne-NP" dirty="0">
                <a:latin typeface="Kalimati" pitchFamily="2" charset="0"/>
                <a:cs typeface="Kalimati" pitchFamily="2" charset="0"/>
              </a:rPr>
              <a:t>नुपर्नेछ। </a:t>
            </a:r>
          </a:p>
          <a:p>
            <a:pPr algn="just"/>
            <a:endParaRPr lang="x-none" dirty="0">
              <a:latin typeface="Kalimati" pitchFamily="2" charset="0"/>
              <a:cs typeface="Kalimati" pitchFamily="2" charset="0"/>
            </a:endParaRPr>
          </a:p>
          <a:p>
            <a:pPr algn="just"/>
            <a:r>
              <a:rPr lang="ne-NP" dirty="0">
                <a:latin typeface="Kalimati" pitchFamily="2" charset="0"/>
                <a:cs typeface="Kalimati" pitchFamily="2" charset="0"/>
              </a:rPr>
              <a:t>कार्यक्रमको प्रतिवेदन नेपाल सरकारको प्रचलित का</a:t>
            </a:r>
            <a:r>
              <a:rPr lang="en-US" dirty="0" err="1">
                <a:latin typeface="Kalimati" pitchFamily="2" charset="0"/>
                <a:cs typeface="Kalimati" pitchFamily="2" charset="0"/>
              </a:rPr>
              <a:t>नू</a:t>
            </a:r>
            <a:r>
              <a:rPr lang="ne-NP" dirty="0">
                <a:latin typeface="Kalimati" pitchFamily="2" charset="0"/>
                <a:cs typeface="Kalimati" pitchFamily="2" charset="0"/>
              </a:rPr>
              <a:t>न र प्रदेश तथा स्थानीय शासन सहयोग कार्यक्रमको कार्यक्रम दस्तावेजले निर्धारण गरे बमोजिम  तयार गरी पेश गर्नु पर्नेछ।</a:t>
            </a:r>
          </a:p>
          <a:p>
            <a:pPr algn="just"/>
            <a:endParaRPr lang="x-none" dirty="0">
              <a:latin typeface="Kalimati" pitchFamily="2" charset="0"/>
              <a:cs typeface="Kalimati" pitchFamily="2" charset="0"/>
            </a:endParaRPr>
          </a:p>
          <a:p>
            <a:pPr algn="just"/>
            <a:r>
              <a:rPr lang="ne-NP" dirty="0">
                <a:latin typeface="Kalimati" pitchFamily="2" charset="0"/>
                <a:cs typeface="Kalimati" pitchFamily="2" charset="0"/>
              </a:rPr>
              <a:t>कार्यक्रमको आन्तरिक र अन्तिम लेखापरीक्षण नेपाल सरकारको प्रचलित कानून अनुसार हुनेछ। </a:t>
            </a:r>
            <a:endParaRPr lang="x-none" dirty="0">
              <a:latin typeface="Kalimati" pitchFamily="2" charset="0"/>
              <a:cs typeface="Kalimati" pitchFamily="2" charset="0"/>
            </a:endParaRPr>
          </a:p>
          <a:p>
            <a:endParaRPr lang="en-GB" sz="2400" dirty="0"/>
          </a:p>
        </p:txBody>
      </p:sp>
      <p:sp>
        <p:nvSpPr>
          <p:cNvPr id="4" name="Date Placeholder 3"/>
          <p:cNvSpPr>
            <a:spLocks noGrp="1"/>
          </p:cNvSpPr>
          <p:nvPr>
            <p:ph type="dt" sz="half" idx="10"/>
          </p:nvPr>
        </p:nvSpPr>
        <p:spPr/>
        <p:txBody>
          <a:bodyPr/>
          <a:lstStyle/>
          <a:p>
            <a:fld id="{282E0BBD-61BB-4928-8293-5FBCE6096C1A}"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38</a:t>
            </a:fld>
            <a:endParaRPr lang="en-GB"/>
          </a:p>
        </p:txBody>
      </p:sp>
    </p:spTree>
    <p:extLst>
      <p:ext uri="{BB962C8B-B14F-4D97-AF65-F5344CB8AC3E}">
        <p14:creationId xmlns:p14="http://schemas.microsoft.com/office/powerpoint/2010/main" val="2576812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10DA-B7F7-5F4E-8467-3CE629A77F00}"/>
              </a:ext>
            </a:extLst>
          </p:cNvPr>
          <p:cNvSpPr>
            <a:spLocks noGrp="1"/>
          </p:cNvSpPr>
          <p:nvPr>
            <p:ph type="title"/>
          </p:nvPr>
        </p:nvSpPr>
        <p:spPr>
          <a:xfrm>
            <a:off x="838200" y="365125"/>
            <a:ext cx="10515600" cy="848213"/>
          </a:xfrm>
        </p:spPr>
        <p:txBody>
          <a:bodyPr/>
          <a:lstStyle/>
          <a:p>
            <a:pPr algn="ctr"/>
            <a:r>
              <a:rPr lang="ne-NP" b="1" dirty="0">
                <a:solidFill>
                  <a:srgbClr val="00B050"/>
                </a:solidFill>
                <a:latin typeface="Kalimati" pitchFamily="2" charset="0"/>
                <a:cs typeface="Kalimati" pitchFamily="2" charset="0"/>
              </a:rPr>
              <a:t>अनुगमन तथा मूल्याङ्कन </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03D5C756-4119-784E-AB1C-E59809204364}"/>
              </a:ext>
            </a:extLst>
          </p:cNvPr>
          <p:cNvSpPr>
            <a:spLocks noGrp="1"/>
          </p:cNvSpPr>
          <p:nvPr>
            <p:ph idx="1"/>
          </p:nvPr>
        </p:nvSpPr>
        <p:spPr>
          <a:xfrm>
            <a:off x="838200" y="1213338"/>
            <a:ext cx="10515600" cy="4963625"/>
          </a:xfrm>
        </p:spPr>
        <p:txBody>
          <a:bodyPr>
            <a:normAutofit/>
          </a:bodyPr>
          <a:lstStyle/>
          <a:p>
            <a:pPr algn="just">
              <a:lnSpc>
                <a:spcPct val="150000"/>
              </a:lnSpc>
            </a:pPr>
            <a:r>
              <a:rPr lang="ne-NP" dirty="0">
                <a:latin typeface="Kalimati" pitchFamily="2" charset="0"/>
                <a:cs typeface="Kalimati" pitchFamily="2" charset="0"/>
              </a:rPr>
              <a:t>कार्यक्रमको अनुगमन तथा मूल्याङ्कन प्रदेश तथा स्थानीय तहसँग सम्बन्धित प्रचलित कानून र प्रदेश तथा स्थानीय शासन सहयोग कार्यक्रमको दस्तावेजमा निर्दिष्ट गरे बमोजिम हुनेछ।</a:t>
            </a:r>
          </a:p>
          <a:p>
            <a:pPr algn="just">
              <a:lnSpc>
                <a:spcPct val="150000"/>
              </a:lnSpc>
              <a:buNone/>
            </a:pPr>
            <a:endParaRPr lang="x-none" dirty="0">
              <a:latin typeface="Kalimati" pitchFamily="2" charset="0"/>
              <a:cs typeface="Kalimati" pitchFamily="2" charset="0"/>
            </a:endParaRPr>
          </a:p>
          <a:p>
            <a:pPr algn="just">
              <a:lnSpc>
                <a:spcPct val="150000"/>
              </a:lnSpc>
            </a:pPr>
            <a:r>
              <a:rPr lang="ne-NP" dirty="0">
                <a:latin typeface="Kalimati" pitchFamily="2" charset="0"/>
                <a:cs typeface="Kalimati" pitchFamily="2" charset="0"/>
              </a:rPr>
              <a:t>प्रदेश तथा स्थानीय शासन सहयोग कार्यक्रमबाट हुने तेस्रो पक्ष अनुगमनमा कोषबाट भएको कार्यलाई समेत समावेश गरिनेछ ।</a:t>
            </a:r>
            <a:endParaRPr lang="x-none" dirty="0">
              <a:latin typeface="Kalimati" pitchFamily="2" charset="0"/>
              <a:cs typeface="Kalimati" pitchFamily="2" charset="0"/>
            </a:endParaRPr>
          </a:p>
        </p:txBody>
      </p:sp>
      <p:sp>
        <p:nvSpPr>
          <p:cNvPr id="4" name="Date Placeholder 3"/>
          <p:cNvSpPr>
            <a:spLocks noGrp="1"/>
          </p:cNvSpPr>
          <p:nvPr>
            <p:ph type="dt" sz="half" idx="10"/>
          </p:nvPr>
        </p:nvSpPr>
        <p:spPr/>
        <p:txBody>
          <a:bodyPr/>
          <a:lstStyle/>
          <a:p>
            <a:fld id="{A0BE1096-0E2A-469A-B052-9BD3EF30DA37}"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39</a:t>
            </a:fld>
            <a:endParaRPr lang="en-GB"/>
          </a:p>
        </p:txBody>
      </p:sp>
    </p:spTree>
    <p:extLst>
      <p:ext uri="{BB962C8B-B14F-4D97-AF65-F5344CB8AC3E}">
        <p14:creationId xmlns:p14="http://schemas.microsoft.com/office/powerpoint/2010/main" val="428582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0A8F-918B-C14C-A8D0-578D705EEC56}"/>
              </a:ext>
            </a:extLst>
          </p:cNvPr>
          <p:cNvSpPr>
            <a:spLocks noGrp="1"/>
          </p:cNvSpPr>
          <p:nvPr>
            <p:ph type="title"/>
          </p:nvPr>
        </p:nvSpPr>
        <p:spPr/>
        <p:txBody>
          <a:bodyPr/>
          <a:lstStyle/>
          <a:p>
            <a:pPr algn="ctr"/>
            <a:r>
              <a:rPr lang="ne-NP" dirty="0">
                <a:solidFill>
                  <a:srgbClr val="00B050"/>
                </a:solidFill>
                <a:latin typeface="Kalimati" pitchFamily="2" charset="0"/>
                <a:cs typeface="Kalimati" pitchFamily="2" charset="0"/>
              </a:rPr>
              <a:t>नवप्रवर्तन साझेदारी </a:t>
            </a:r>
            <a:r>
              <a:rPr lang="en-GB" dirty="0" err="1">
                <a:solidFill>
                  <a:srgbClr val="00B050"/>
                </a:solidFill>
                <a:latin typeface="Kalimati" pitchFamily="2" charset="0"/>
                <a:cs typeface="Kalimati" pitchFamily="2" charset="0"/>
              </a:rPr>
              <a:t>कोषको</a:t>
            </a:r>
            <a:r>
              <a:rPr lang="en-GB" dirty="0">
                <a:solidFill>
                  <a:srgbClr val="00B050"/>
                </a:solidFill>
                <a:latin typeface="Kalimati" pitchFamily="2" charset="0"/>
                <a:cs typeface="Kalimati" pitchFamily="2" charset="0"/>
              </a:rPr>
              <a:t> </a:t>
            </a:r>
            <a:r>
              <a:rPr lang="en-GB" dirty="0" err="1">
                <a:solidFill>
                  <a:srgbClr val="00B050"/>
                </a:solidFill>
                <a:latin typeface="Kalimati" pitchFamily="2" charset="0"/>
                <a:cs typeface="Kalimati" pitchFamily="2" charset="0"/>
              </a:rPr>
              <a:t>औचित्य</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4B96A2EA-8559-5E42-87E7-9B5D3F9D71D4}"/>
              </a:ext>
            </a:extLst>
          </p:cNvPr>
          <p:cNvSpPr>
            <a:spLocks noGrp="1"/>
          </p:cNvSpPr>
          <p:nvPr>
            <p:ph idx="1"/>
          </p:nvPr>
        </p:nvSpPr>
        <p:spPr>
          <a:xfrm>
            <a:off x="838200" y="1825624"/>
            <a:ext cx="10515600" cy="4203701"/>
          </a:xfrm>
        </p:spPr>
        <p:txBody>
          <a:bodyPr>
            <a:noAutofit/>
          </a:bodyPr>
          <a:lstStyle/>
          <a:p>
            <a:pPr algn="just">
              <a:lnSpc>
                <a:spcPct val="150000"/>
              </a:lnSpc>
            </a:pPr>
            <a:r>
              <a:rPr lang="ne-NP" sz="3500" dirty="0">
                <a:solidFill>
                  <a:srgbClr val="00B0F0"/>
                </a:solidFill>
                <a:latin typeface="Kalimati" pitchFamily="2" charset="0"/>
                <a:cs typeface="Kalimati" pitchFamily="2" charset="0"/>
              </a:rPr>
              <a:t>स्थानीय शासन, स्थानीय सेवा, स्थानीय आर्थिक विकासका </a:t>
            </a:r>
            <a:r>
              <a:rPr lang="ne-NP" sz="3500" dirty="0">
                <a:latin typeface="Kalimati" pitchFamily="2" charset="0"/>
                <a:cs typeface="Kalimati" pitchFamily="2" charset="0"/>
              </a:rPr>
              <a:t>क्षेत्रमा नवप्रवर्तनको माध्यमबाट नवीनतम सोंच र सृजनशीलता प्रवर्द्धन गर्न स्थानीय तहको सहलगानीमा नवीनतम परियोजनाहरू सञ्चालन गरी नवप्रवर्तनलाइ संस्थागत गर्न</a:t>
            </a:r>
            <a:r>
              <a:rPr lang="x-none" sz="3500" dirty="0">
                <a:latin typeface="Kalimati" pitchFamily="2" charset="0"/>
                <a:cs typeface="Kalimati" pitchFamily="2" charset="0"/>
              </a:rPr>
              <a:t>े</a:t>
            </a:r>
            <a:endParaRPr lang="en-GB" sz="3500" dirty="0"/>
          </a:p>
        </p:txBody>
      </p:sp>
      <p:sp>
        <p:nvSpPr>
          <p:cNvPr id="4" name="Date Placeholder 3"/>
          <p:cNvSpPr>
            <a:spLocks noGrp="1"/>
          </p:cNvSpPr>
          <p:nvPr>
            <p:ph type="dt" sz="half" idx="10"/>
          </p:nvPr>
        </p:nvSpPr>
        <p:spPr/>
        <p:txBody>
          <a:bodyPr/>
          <a:lstStyle/>
          <a:p>
            <a:fld id="{674B1F26-BBE8-46A1-B298-1B84175F1A2B}" type="datetime1">
              <a:rPr lang="en-GB" smtClean="0"/>
              <a:pPr/>
              <a:t>25/03/2025</a:t>
            </a:fld>
            <a:endParaRPr lang="en-GB" dirty="0"/>
          </a:p>
        </p:txBody>
      </p:sp>
      <p:sp>
        <p:nvSpPr>
          <p:cNvPr id="5" name="Slide Number Placeholder 4"/>
          <p:cNvSpPr>
            <a:spLocks noGrp="1"/>
          </p:cNvSpPr>
          <p:nvPr>
            <p:ph type="sldNum" sz="quarter" idx="12"/>
          </p:nvPr>
        </p:nvSpPr>
        <p:spPr/>
        <p:txBody>
          <a:bodyPr/>
          <a:lstStyle/>
          <a:p>
            <a:fld id="{DB7F5CA5-8403-544B-B4B6-43F39E7F16E2}" type="slidenum">
              <a:rPr lang="en-GB" smtClean="0"/>
              <a:pPr/>
              <a:t>4</a:t>
            </a:fld>
            <a:endParaRPr lang="en-GB"/>
          </a:p>
        </p:txBody>
      </p:sp>
    </p:spTree>
    <p:extLst>
      <p:ext uri="{BB962C8B-B14F-4D97-AF65-F5344CB8AC3E}">
        <p14:creationId xmlns:p14="http://schemas.microsoft.com/office/powerpoint/2010/main" val="1552304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C67C-B2BC-5841-B930-A98D6F283373}"/>
              </a:ext>
            </a:extLst>
          </p:cNvPr>
          <p:cNvSpPr>
            <a:spLocks noGrp="1"/>
          </p:cNvSpPr>
          <p:nvPr>
            <p:ph type="title"/>
          </p:nvPr>
        </p:nvSpPr>
        <p:spPr>
          <a:xfrm>
            <a:off x="838200" y="365126"/>
            <a:ext cx="10515600" cy="971306"/>
          </a:xfrm>
        </p:spPr>
        <p:txBody>
          <a:bodyPr/>
          <a:lstStyle/>
          <a:p>
            <a:pPr algn="ctr"/>
            <a:r>
              <a:rPr lang="ne-NP" b="1" dirty="0">
                <a:solidFill>
                  <a:srgbClr val="00B050"/>
                </a:solidFill>
                <a:latin typeface="Kalimati" pitchFamily="2" charset="0"/>
                <a:cs typeface="Kalimati" pitchFamily="2" charset="0"/>
              </a:rPr>
              <a:t>खरिद व्यवस्थापन</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D9489654-B8E0-9B4E-B0A9-F880B3CBDE23}"/>
              </a:ext>
            </a:extLst>
          </p:cNvPr>
          <p:cNvSpPr>
            <a:spLocks noGrp="1"/>
          </p:cNvSpPr>
          <p:nvPr>
            <p:ph idx="1"/>
          </p:nvPr>
        </p:nvSpPr>
        <p:spPr>
          <a:xfrm>
            <a:off x="838200" y="1336432"/>
            <a:ext cx="10515600" cy="4840531"/>
          </a:xfrm>
        </p:spPr>
        <p:txBody>
          <a:bodyPr>
            <a:normAutofit/>
          </a:bodyPr>
          <a:lstStyle/>
          <a:p>
            <a:pPr algn="just">
              <a:lnSpc>
                <a:spcPct val="150000"/>
              </a:lnSpc>
            </a:pPr>
            <a:r>
              <a:rPr lang="ne-NP" dirty="0">
                <a:latin typeface="Kalimati" pitchFamily="2" charset="0"/>
                <a:cs typeface="Kalimati" pitchFamily="2" charset="0"/>
              </a:rPr>
              <a:t>कार्यक्रमको खरिद सम्बन्धी व्यवस्था नेपाल सरकारको प्रचलित खरिद कानून अनुसार हुनेछ।</a:t>
            </a:r>
            <a:endParaRPr lang="x-none" dirty="0">
              <a:latin typeface="Kalimati" pitchFamily="2" charset="0"/>
              <a:cs typeface="Kalimati" pitchFamily="2" charset="0"/>
            </a:endParaRPr>
          </a:p>
          <a:p>
            <a:pPr algn="just">
              <a:lnSpc>
                <a:spcPct val="150000"/>
              </a:lnSpc>
            </a:pPr>
            <a:r>
              <a:rPr lang="ne-NP" dirty="0">
                <a:latin typeface="Kalimati" pitchFamily="2" charset="0"/>
                <a:cs typeface="Kalimati" pitchFamily="2" charset="0"/>
              </a:rPr>
              <a:t>कार्यक्रमको स्वीकृत</a:t>
            </a:r>
            <a:r>
              <a:rPr lang="en-US" dirty="0">
                <a:latin typeface="Kalimati" pitchFamily="2" charset="0"/>
                <a:cs typeface="Kalimati" pitchFamily="2" charset="0"/>
              </a:rPr>
              <a:t>  </a:t>
            </a:r>
            <a:r>
              <a:rPr lang="ne-NP" dirty="0">
                <a:latin typeface="Kalimati" pitchFamily="2" charset="0"/>
                <a:cs typeface="Kalimati" pitchFamily="2" charset="0"/>
              </a:rPr>
              <a:t>खरिद योजना प्रादेशिक कार्यक्रम कार्यान्वयन ईकाइले स्थानीय तहबाट सङ्कलन तथा एकीकृत गरी कार्यक्रम समन्वय </a:t>
            </a:r>
            <a:r>
              <a:rPr lang="x-none" dirty="0">
                <a:latin typeface="Kalimati" pitchFamily="2" charset="0"/>
                <a:cs typeface="Kalimati" pitchFamily="2" charset="0"/>
              </a:rPr>
              <a:t>ए</a:t>
            </a:r>
            <a:r>
              <a:rPr lang="ne-NP" dirty="0">
                <a:latin typeface="Kalimati" pitchFamily="2" charset="0"/>
                <a:cs typeface="Kalimati" pitchFamily="2" charset="0"/>
              </a:rPr>
              <a:t>काइलाई उपलब्ध गराउनेछ।</a:t>
            </a:r>
            <a:endParaRPr lang="x-none" dirty="0">
              <a:latin typeface="Kalimati" pitchFamily="2" charset="0"/>
              <a:cs typeface="Kalimati" pitchFamily="2" charset="0"/>
            </a:endParaRPr>
          </a:p>
          <a:p>
            <a:pPr algn="just">
              <a:lnSpc>
                <a:spcPct val="150000"/>
              </a:lnSpc>
            </a:pPr>
            <a:r>
              <a:rPr lang="ne-NP" dirty="0">
                <a:latin typeface="Kalimati" pitchFamily="2" charset="0"/>
                <a:cs typeface="Kalimati" pitchFamily="2" charset="0"/>
              </a:rPr>
              <a:t>कोषबाट सञ्चालित कार्यक्रमलाई स्थानीय तहको स्वीकृत खरिद योजनामा समावेश नगरी खरिद कार्य गर्न सकिने छैन</a:t>
            </a:r>
            <a:r>
              <a:rPr lang="ne-NP" dirty="0"/>
              <a:t>।</a:t>
            </a:r>
            <a:endParaRPr lang="en-GB" dirty="0"/>
          </a:p>
        </p:txBody>
      </p:sp>
      <p:sp>
        <p:nvSpPr>
          <p:cNvPr id="4" name="Date Placeholder 3"/>
          <p:cNvSpPr>
            <a:spLocks noGrp="1"/>
          </p:cNvSpPr>
          <p:nvPr>
            <p:ph type="dt" sz="half" idx="10"/>
          </p:nvPr>
        </p:nvSpPr>
        <p:spPr/>
        <p:txBody>
          <a:bodyPr/>
          <a:lstStyle/>
          <a:p>
            <a:fld id="{D43263D3-73E1-4D9E-A07F-6E8C1F77A369}"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40</a:t>
            </a:fld>
            <a:endParaRPr lang="en-GB"/>
          </a:p>
        </p:txBody>
      </p:sp>
    </p:spTree>
    <p:extLst>
      <p:ext uri="{BB962C8B-B14F-4D97-AF65-F5344CB8AC3E}">
        <p14:creationId xmlns:p14="http://schemas.microsoft.com/office/powerpoint/2010/main" val="704142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DE5D-EBB2-554D-A6F8-7453FB9A9505}"/>
              </a:ext>
            </a:extLst>
          </p:cNvPr>
          <p:cNvSpPr>
            <a:spLocks noGrp="1"/>
          </p:cNvSpPr>
          <p:nvPr>
            <p:ph type="title"/>
          </p:nvPr>
        </p:nvSpPr>
        <p:spPr>
          <a:xfrm>
            <a:off x="838200" y="365125"/>
            <a:ext cx="10515600" cy="953721"/>
          </a:xfrm>
        </p:spPr>
        <p:txBody>
          <a:bodyPr/>
          <a:lstStyle/>
          <a:p>
            <a:pPr algn="ctr"/>
            <a:r>
              <a:rPr lang="ne-NP" b="1" dirty="0">
                <a:solidFill>
                  <a:srgbClr val="00B050"/>
                </a:solidFill>
                <a:latin typeface="Kalimati" pitchFamily="2" charset="0"/>
                <a:cs typeface="Kalimati" pitchFamily="2" charset="0"/>
              </a:rPr>
              <a:t>खर्च गर्न नपाईने क्षेत्रहरु</a:t>
            </a:r>
            <a:r>
              <a:rPr lang="ne-NP" dirty="0">
                <a:solidFill>
                  <a:srgbClr val="00B050"/>
                </a:solidFill>
                <a:latin typeface="Kalimati" pitchFamily="2" charset="0"/>
                <a:cs typeface="Kalimati" pitchFamily="2" charset="0"/>
              </a:rPr>
              <a:t> </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47F4352B-0D1C-3A44-874A-A26CDF4BACEF}"/>
              </a:ext>
            </a:extLst>
          </p:cNvPr>
          <p:cNvSpPr>
            <a:spLocks noGrp="1"/>
          </p:cNvSpPr>
          <p:nvPr>
            <p:ph idx="1"/>
          </p:nvPr>
        </p:nvSpPr>
        <p:spPr>
          <a:xfrm>
            <a:off x="838200" y="1178169"/>
            <a:ext cx="10515600" cy="4998794"/>
          </a:xfrm>
        </p:spPr>
        <p:txBody>
          <a:bodyPr>
            <a:normAutofit fontScale="92500"/>
          </a:bodyPr>
          <a:lstStyle/>
          <a:p>
            <a:pPr algn="just">
              <a:lnSpc>
                <a:spcPct val="150000"/>
              </a:lnSpc>
            </a:pPr>
            <a:r>
              <a:rPr lang="ne-NP" sz="3000" dirty="0">
                <a:latin typeface="Kalimati" pitchFamily="2" charset="0"/>
                <a:cs typeface="Kalimati" pitchFamily="2" charset="0"/>
              </a:rPr>
              <a:t>यस कोषको अनुदान रकमबाट निर्माण सम्बन्धी  भौतिक पूर्वाधारहरु जस्तै</a:t>
            </a:r>
            <a:r>
              <a:rPr lang="en-US" sz="3000" dirty="0">
                <a:latin typeface="Kalimati" pitchFamily="2" charset="0"/>
                <a:cs typeface="Kalimati" pitchFamily="2" charset="0"/>
              </a:rPr>
              <a:t>: </a:t>
            </a:r>
            <a:r>
              <a:rPr lang="ne-NP" sz="3000" dirty="0">
                <a:latin typeface="Kalimati" pitchFamily="2" charset="0"/>
                <a:cs typeface="Kalimati" pitchFamily="2" charset="0"/>
              </a:rPr>
              <a:t>सडक</a:t>
            </a:r>
            <a:r>
              <a:rPr lang="en-US" sz="3000" dirty="0">
                <a:latin typeface="Kalimati" pitchFamily="2" charset="0"/>
                <a:cs typeface="Kalimati" pitchFamily="2" charset="0"/>
              </a:rPr>
              <a:t>, </a:t>
            </a:r>
            <a:r>
              <a:rPr lang="ne-NP" sz="3000" dirty="0">
                <a:latin typeface="Kalimati" pitchFamily="2" charset="0"/>
                <a:cs typeface="Kalimati" pitchFamily="2" charset="0"/>
              </a:rPr>
              <a:t>पुल</a:t>
            </a:r>
            <a:r>
              <a:rPr lang="en-US" sz="3000" dirty="0">
                <a:latin typeface="Kalimati" pitchFamily="2" charset="0"/>
                <a:cs typeface="Kalimati" pitchFamily="2" charset="0"/>
              </a:rPr>
              <a:t>, </a:t>
            </a:r>
            <a:r>
              <a:rPr lang="ne-NP" sz="3000" dirty="0">
                <a:latin typeface="Kalimati" pitchFamily="2" charset="0"/>
                <a:cs typeface="Kalimati" pitchFamily="2" charset="0"/>
              </a:rPr>
              <a:t>सिचाई पूर्वाधार</a:t>
            </a:r>
            <a:r>
              <a:rPr lang="en-US" sz="3000" dirty="0">
                <a:latin typeface="Kalimati" pitchFamily="2" charset="0"/>
                <a:cs typeface="Kalimati" pitchFamily="2" charset="0"/>
              </a:rPr>
              <a:t>, </a:t>
            </a:r>
            <a:r>
              <a:rPr lang="ne-NP" sz="3000" dirty="0">
                <a:latin typeface="Kalimati" pitchFamily="2" charset="0"/>
                <a:cs typeface="Kalimati" pitchFamily="2" charset="0"/>
              </a:rPr>
              <a:t>जलविद्युत</a:t>
            </a:r>
            <a:r>
              <a:rPr lang="en-US" sz="3000" dirty="0">
                <a:latin typeface="Kalimati" pitchFamily="2" charset="0"/>
                <a:cs typeface="Kalimati" pitchFamily="2" charset="0"/>
              </a:rPr>
              <a:t>, </a:t>
            </a:r>
            <a:r>
              <a:rPr lang="ne-NP" sz="3000" dirty="0">
                <a:latin typeface="Kalimati" pitchFamily="2" charset="0"/>
                <a:cs typeface="Kalimati" pitchFamily="2" charset="0"/>
              </a:rPr>
              <a:t>भ्यू टावर</a:t>
            </a:r>
            <a:r>
              <a:rPr lang="en-US" sz="3000" dirty="0">
                <a:latin typeface="Kalimati" pitchFamily="2" charset="0"/>
                <a:cs typeface="Kalimati" pitchFamily="2" charset="0"/>
              </a:rPr>
              <a:t>, </a:t>
            </a:r>
            <a:r>
              <a:rPr lang="ne-NP" sz="3000" dirty="0">
                <a:latin typeface="Kalimati" pitchFamily="2" charset="0"/>
                <a:cs typeface="Kalimati" pitchFamily="2" charset="0"/>
              </a:rPr>
              <a:t>स्वागतद्वार</a:t>
            </a:r>
            <a:r>
              <a:rPr lang="en-US" sz="3000" dirty="0">
                <a:latin typeface="Kalimati" pitchFamily="2" charset="0"/>
                <a:cs typeface="Kalimati" pitchFamily="2" charset="0"/>
              </a:rPr>
              <a:t>, </a:t>
            </a:r>
            <a:r>
              <a:rPr lang="ne-NP" sz="3000" dirty="0">
                <a:latin typeface="Kalimati" pitchFamily="2" charset="0"/>
                <a:cs typeface="Kalimati" pitchFamily="2" charset="0"/>
              </a:rPr>
              <a:t>कार्यालय भवन</a:t>
            </a:r>
            <a:r>
              <a:rPr lang="en-US" sz="3000" dirty="0">
                <a:latin typeface="Kalimati" pitchFamily="2" charset="0"/>
                <a:cs typeface="Kalimati" pitchFamily="2" charset="0"/>
              </a:rPr>
              <a:t>, </a:t>
            </a:r>
            <a:r>
              <a:rPr lang="ne-NP" sz="3000" dirty="0">
                <a:latin typeface="Kalimati" pitchFamily="2" charset="0"/>
                <a:cs typeface="Kalimati" pitchFamily="2" charset="0"/>
              </a:rPr>
              <a:t>मनोरञ्जन हल</a:t>
            </a:r>
            <a:r>
              <a:rPr lang="en-US" sz="3000" dirty="0">
                <a:latin typeface="Kalimati" pitchFamily="2" charset="0"/>
                <a:cs typeface="Kalimati" pitchFamily="2" charset="0"/>
              </a:rPr>
              <a:t>, </a:t>
            </a:r>
            <a:r>
              <a:rPr lang="ne-NP" sz="3000" dirty="0">
                <a:latin typeface="Kalimati" pitchFamily="2" charset="0"/>
                <a:cs typeface="Kalimati" pitchFamily="2" charset="0"/>
              </a:rPr>
              <a:t>फोहोरमैला व्यवस्थापनको  पूर्वाधार</a:t>
            </a:r>
            <a:r>
              <a:rPr lang="en-US" sz="3000" dirty="0">
                <a:latin typeface="Kalimati" pitchFamily="2" charset="0"/>
                <a:cs typeface="Kalimati" pitchFamily="2" charset="0"/>
              </a:rPr>
              <a:t>, </a:t>
            </a:r>
            <a:r>
              <a:rPr lang="ne-NP" sz="3000" dirty="0">
                <a:latin typeface="Kalimati" pitchFamily="2" charset="0"/>
                <a:cs typeface="Kalimati" pitchFamily="2" charset="0"/>
              </a:rPr>
              <a:t>खानेपानी शुद्धीकरणको पूर्वाधारका क्षेत्रमा खर्च गर्न पाईने छैन। </a:t>
            </a:r>
            <a:endParaRPr lang="x-none" sz="3000" dirty="0">
              <a:latin typeface="Kalimati" pitchFamily="2" charset="0"/>
              <a:cs typeface="Kalimati" pitchFamily="2" charset="0"/>
            </a:endParaRPr>
          </a:p>
          <a:p>
            <a:pPr marL="0" indent="0" algn="just">
              <a:lnSpc>
                <a:spcPct val="150000"/>
              </a:lnSpc>
              <a:buNone/>
            </a:pPr>
            <a:r>
              <a:rPr lang="x-none" sz="3000" i="1" dirty="0">
                <a:solidFill>
                  <a:srgbClr val="00B0F0"/>
                </a:solidFill>
                <a:latin typeface="Kalimati" pitchFamily="2" charset="0"/>
                <a:cs typeface="Kalimati" pitchFamily="2" charset="0"/>
              </a:rPr>
              <a:t>(</a:t>
            </a:r>
            <a:r>
              <a:rPr lang="ne-NP" sz="3000" i="1" dirty="0">
                <a:solidFill>
                  <a:srgbClr val="00B0F0"/>
                </a:solidFill>
                <a:latin typeface="Kalimati" pitchFamily="2" charset="0"/>
                <a:cs typeface="Kalimati" pitchFamily="2" charset="0"/>
              </a:rPr>
              <a:t>तर नवप्रवर्तन योजनाको अभिन्</a:t>
            </a:r>
            <a:r>
              <a:rPr lang="en-US" sz="3000" i="1" dirty="0">
                <a:solidFill>
                  <a:srgbClr val="00B0F0"/>
                </a:solidFill>
                <a:latin typeface="Kalimati" pitchFamily="2" charset="0"/>
                <a:cs typeface="Kalimati" pitchFamily="2" charset="0"/>
              </a:rPr>
              <a:t>‍</a:t>
            </a:r>
            <a:r>
              <a:rPr lang="ne-NP" sz="3000" i="1" dirty="0">
                <a:solidFill>
                  <a:srgbClr val="00B0F0"/>
                </a:solidFill>
                <a:latin typeface="Kalimati" pitchFamily="2" charset="0"/>
                <a:cs typeface="Kalimati" pitchFamily="2" charset="0"/>
              </a:rPr>
              <a:t>न अङ्गको रुपमा रहेका अत्यावश्यक भौतिक पूर्वाधार निर्माणमा स्थानीय तहको लागत सहभागिताको हिस्साबाट दायित्व व्यहोर्ने गरी खर्च गर्न वाधा पुग्ने छैन ।</a:t>
            </a:r>
            <a:r>
              <a:rPr lang="x-none" sz="3000" i="1" dirty="0">
                <a:solidFill>
                  <a:srgbClr val="00B0F0"/>
                </a:solidFill>
                <a:latin typeface="Kalimati" pitchFamily="2" charset="0"/>
                <a:cs typeface="Kalimati" pitchFamily="2" charset="0"/>
              </a:rPr>
              <a:t>)</a:t>
            </a:r>
          </a:p>
          <a:p>
            <a:endParaRPr lang="en-GB" dirty="0"/>
          </a:p>
        </p:txBody>
      </p:sp>
      <p:sp>
        <p:nvSpPr>
          <p:cNvPr id="4" name="Date Placeholder 3"/>
          <p:cNvSpPr>
            <a:spLocks noGrp="1"/>
          </p:cNvSpPr>
          <p:nvPr>
            <p:ph type="dt" sz="half" idx="10"/>
          </p:nvPr>
        </p:nvSpPr>
        <p:spPr/>
        <p:txBody>
          <a:bodyPr/>
          <a:lstStyle/>
          <a:p>
            <a:fld id="{2FE160B7-1C69-4700-86EF-53C14B516BEB}"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41</a:t>
            </a:fld>
            <a:endParaRPr lang="en-GB"/>
          </a:p>
        </p:txBody>
      </p:sp>
    </p:spTree>
    <p:extLst>
      <p:ext uri="{BB962C8B-B14F-4D97-AF65-F5344CB8AC3E}">
        <p14:creationId xmlns:p14="http://schemas.microsoft.com/office/powerpoint/2010/main" val="1605034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2179-4D6F-8746-9ABD-FC56A7731A90}"/>
              </a:ext>
            </a:extLst>
          </p:cNvPr>
          <p:cNvSpPr>
            <a:spLocks noGrp="1"/>
          </p:cNvSpPr>
          <p:nvPr>
            <p:ph type="title"/>
          </p:nvPr>
        </p:nvSpPr>
        <p:spPr/>
        <p:txBody>
          <a:bodyPr/>
          <a:lstStyle/>
          <a:p>
            <a:pPr algn="ctr"/>
            <a:r>
              <a:rPr lang="ne-NP" b="1" dirty="0">
                <a:solidFill>
                  <a:srgbClr val="00B050"/>
                </a:solidFill>
                <a:latin typeface="Kalimati" pitchFamily="2" charset="0"/>
                <a:cs typeface="Kalimati" pitchFamily="2" charset="0"/>
              </a:rPr>
              <a:t>खर्च गर्न नपाईने क्षेत्रहरु</a:t>
            </a:r>
            <a:r>
              <a:rPr lang="ne-NP" dirty="0">
                <a:solidFill>
                  <a:srgbClr val="00B050"/>
                </a:solidFill>
                <a:latin typeface="Kalimati" pitchFamily="2" charset="0"/>
                <a:cs typeface="Kalimati" pitchFamily="2" charset="0"/>
              </a:rPr>
              <a:t> </a:t>
            </a:r>
            <a:endParaRPr lang="en-GB" dirty="0">
              <a:solidFill>
                <a:srgbClr val="00B050"/>
              </a:solidFill>
            </a:endParaRPr>
          </a:p>
        </p:txBody>
      </p:sp>
      <p:sp>
        <p:nvSpPr>
          <p:cNvPr id="3" name="Content Placeholder 2">
            <a:extLst>
              <a:ext uri="{FF2B5EF4-FFF2-40B4-BE49-F238E27FC236}">
                <a16:creationId xmlns:a16="http://schemas.microsoft.com/office/drawing/2014/main" id="{5238AA6A-2CDE-6D44-89F5-DFC68BD464E7}"/>
              </a:ext>
            </a:extLst>
          </p:cNvPr>
          <p:cNvSpPr>
            <a:spLocks noGrp="1"/>
          </p:cNvSpPr>
          <p:nvPr>
            <p:ph idx="1"/>
          </p:nvPr>
        </p:nvSpPr>
        <p:spPr>
          <a:xfrm>
            <a:off x="360218" y="1450108"/>
            <a:ext cx="10993582" cy="4906241"/>
          </a:xfrm>
        </p:spPr>
        <p:txBody>
          <a:bodyPr>
            <a:normAutofit fontScale="92500"/>
          </a:bodyPr>
          <a:lstStyle/>
          <a:p>
            <a:pPr algn="just">
              <a:lnSpc>
                <a:spcPct val="150000"/>
              </a:lnSpc>
            </a:pPr>
            <a:r>
              <a:rPr lang="ne-NP" sz="3000" dirty="0">
                <a:latin typeface="Kalimati" pitchFamily="2" charset="0"/>
                <a:cs typeface="Kalimati" pitchFamily="2" charset="0"/>
              </a:rPr>
              <a:t>कुनै पनि प्रकारका सवारी साधनहरु।</a:t>
            </a:r>
            <a:endParaRPr lang="x-none" sz="3000" dirty="0">
              <a:latin typeface="Kalimati" pitchFamily="2" charset="0"/>
              <a:cs typeface="Kalimati" pitchFamily="2" charset="0"/>
            </a:endParaRPr>
          </a:p>
          <a:p>
            <a:pPr algn="just">
              <a:lnSpc>
                <a:spcPct val="150000"/>
              </a:lnSpc>
            </a:pPr>
            <a:r>
              <a:rPr lang="ne-NP" sz="3000" dirty="0">
                <a:latin typeface="Kalimati" pitchFamily="2" charset="0"/>
                <a:cs typeface="Kalimati" pitchFamily="2" charset="0"/>
              </a:rPr>
              <a:t>कोभिड १९ लगायत अन्य प्रकारका प्राकृतिक प्रकोप सँग सम्बन्धित स्थानीय तहले गर्दै आएका नियमित प्रकारका राहत वितरण सम्बन्धी कार्यक्रमहरू।</a:t>
            </a:r>
            <a:endParaRPr lang="x-none" sz="3000" dirty="0">
              <a:latin typeface="Kalimati" pitchFamily="2" charset="0"/>
              <a:cs typeface="Kalimati" pitchFamily="2" charset="0"/>
            </a:endParaRPr>
          </a:p>
          <a:p>
            <a:pPr marL="0" indent="0" algn="just">
              <a:lnSpc>
                <a:spcPct val="150000"/>
              </a:lnSpc>
              <a:buNone/>
            </a:pPr>
            <a:r>
              <a:rPr lang="en-US" sz="3000" dirty="0">
                <a:latin typeface="Kalimati" pitchFamily="2" charset="0"/>
                <a:cs typeface="Kalimati" pitchFamily="2" charset="0"/>
              </a:rPr>
              <a:t> </a:t>
            </a:r>
            <a:r>
              <a:rPr lang="en-US" sz="3000" i="1" dirty="0">
                <a:solidFill>
                  <a:srgbClr val="00B0F0"/>
                </a:solidFill>
                <a:latin typeface="Kalimati" pitchFamily="2" charset="0"/>
                <a:cs typeface="Kalimati" pitchFamily="2" charset="0"/>
              </a:rPr>
              <a:t>(</a:t>
            </a:r>
            <a:r>
              <a:rPr lang="ne-NP" sz="3000" i="1" dirty="0">
                <a:solidFill>
                  <a:srgbClr val="00B0F0"/>
                </a:solidFill>
                <a:latin typeface="Kalimati" pitchFamily="2" charset="0"/>
                <a:cs typeface="Kalimati" pitchFamily="2" charset="0"/>
              </a:rPr>
              <a:t>तर कोभिड १९ लगायत अन्य प्रकारका प्राकृतिक प्रकोप तथा विपद नियन्त्रणलाई प्रभावकारी बनाउनका लागि नयाँ तौर तरिका</a:t>
            </a:r>
            <a:r>
              <a:rPr lang="en-US" sz="3000" i="1" dirty="0">
                <a:solidFill>
                  <a:srgbClr val="00B0F0"/>
                </a:solidFill>
                <a:latin typeface="Kalimati" pitchFamily="2" charset="0"/>
                <a:cs typeface="Kalimati" pitchFamily="2" charset="0"/>
              </a:rPr>
              <a:t>, </a:t>
            </a:r>
            <a:r>
              <a:rPr lang="ne-NP" sz="3000" i="1" dirty="0">
                <a:solidFill>
                  <a:srgbClr val="00B0F0"/>
                </a:solidFill>
                <a:latin typeface="Kalimati" pitchFamily="2" charset="0"/>
                <a:cs typeface="Kalimati" pitchFamily="2" charset="0"/>
              </a:rPr>
              <a:t>नवीनतम प्रणाली तथा</a:t>
            </a:r>
            <a:r>
              <a:rPr lang="en-US" sz="3000" i="1" dirty="0">
                <a:solidFill>
                  <a:srgbClr val="00B0F0"/>
                </a:solidFill>
                <a:latin typeface="Kalimati" pitchFamily="2" charset="0"/>
                <a:cs typeface="Kalimati" pitchFamily="2" charset="0"/>
              </a:rPr>
              <a:t>  </a:t>
            </a:r>
            <a:r>
              <a:rPr lang="ne-NP" sz="3000" i="1" dirty="0">
                <a:solidFill>
                  <a:srgbClr val="00B0F0"/>
                </a:solidFill>
                <a:latin typeface="Kalimati" pitchFamily="2" charset="0"/>
                <a:cs typeface="Kalimati" pitchFamily="2" charset="0"/>
              </a:rPr>
              <a:t>नवप्रवर्तक औजार तथा उपकरणहरुमा खर्च गर्न वाधा पुग्ने छैन</a:t>
            </a:r>
            <a:r>
              <a:rPr lang="en-US" sz="3000" i="1" dirty="0">
                <a:solidFill>
                  <a:srgbClr val="00B0F0"/>
                </a:solidFill>
                <a:latin typeface="Kalimati" pitchFamily="2" charset="0"/>
                <a:cs typeface="Kalimati" pitchFamily="2" charset="0"/>
              </a:rPr>
              <a:t>)</a:t>
            </a:r>
            <a:r>
              <a:rPr lang="ne-NP" sz="3000" i="1" dirty="0">
                <a:solidFill>
                  <a:srgbClr val="00B0F0"/>
                </a:solidFill>
                <a:latin typeface="Kalimati" pitchFamily="2" charset="0"/>
                <a:cs typeface="Kalimati" pitchFamily="2" charset="0"/>
              </a:rPr>
              <a:t> </a:t>
            </a:r>
            <a:endParaRPr lang="x-none" sz="3000" i="1" dirty="0">
              <a:solidFill>
                <a:srgbClr val="00B0F0"/>
              </a:solidFill>
              <a:latin typeface="Kalimati" pitchFamily="2" charset="0"/>
              <a:cs typeface="Kalimati" pitchFamily="2" charset="0"/>
            </a:endParaRPr>
          </a:p>
          <a:p>
            <a:endParaRPr lang="en-GB" dirty="0"/>
          </a:p>
        </p:txBody>
      </p:sp>
      <p:sp>
        <p:nvSpPr>
          <p:cNvPr id="4" name="Date Placeholder 3"/>
          <p:cNvSpPr>
            <a:spLocks noGrp="1"/>
          </p:cNvSpPr>
          <p:nvPr>
            <p:ph type="dt" sz="half" idx="10"/>
          </p:nvPr>
        </p:nvSpPr>
        <p:spPr/>
        <p:txBody>
          <a:bodyPr/>
          <a:lstStyle/>
          <a:p>
            <a:fld id="{062B6A33-BD80-408F-B3DB-AB714F3C4244}"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42</a:t>
            </a:fld>
            <a:endParaRPr lang="en-GB"/>
          </a:p>
        </p:txBody>
      </p:sp>
    </p:spTree>
    <p:extLst>
      <p:ext uri="{BB962C8B-B14F-4D97-AF65-F5344CB8AC3E}">
        <p14:creationId xmlns:p14="http://schemas.microsoft.com/office/powerpoint/2010/main" val="492777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3F768-CF85-014E-A936-2E6DF941933F}"/>
              </a:ext>
            </a:extLst>
          </p:cNvPr>
          <p:cNvSpPr>
            <a:spLocks noGrp="1"/>
          </p:cNvSpPr>
          <p:nvPr>
            <p:ph type="title"/>
          </p:nvPr>
        </p:nvSpPr>
        <p:spPr>
          <a:xfrm>
            <a:off x="838200" y="240146"/>
            <a:ext cx="10515600" cy="267854"/>
          </a:xfrm>
        </p:spPr>
        <p:txBody>
          <a:bodyPr>
            <a:normAutofit fontScale="90000"/>
          </a:bodyPr>
          <a:lstStyle/>
          <a:p>
            <a:pPr algn="ctr"/>
            <a:r>
              <a:rPr lang="en-US" sz="3200" b="1" dirty="0">
                <a:latin typeface="Kalimati" pitchFamily="2" charset="0"/>
                <a:cs typeface="Kalimati" pitchFamily="2" charset="0"/>
              </a:rPr>
              <a:t> </a:t>
            </a:r>
            <a:r>
              <a:rPr lang="ne-NP" sz="4000" b="1" dirty="0">
                <a:solidFill>
                  <a:srgbClr val="00B050"/>
                </a:solidFill>
                <a:latin typeface="Kalimati" pitchFamily="2" charset="0"/>
                <a:cs typeface="Kalimati" pitchFamily="2" charset="0"/>
              </a:rPr>
              <a:t>लागत सहभागिता</a:t>
            </a:r>
            <a:r>
              <a:rPr lang="en-US" sz="4000" b="1" dirty="0">
                <a:solidFill>
                  <a:srgbClr val="00B050"/>
                </a:solidFill>
                <a:latin typeface="Kalimati" pitchFamily="2" charset="0"/>
                <a:cs typeface="Kalimati" pitchFamily="2" charset="0"/>
              </a:rPr>
              <a:t> </a:t>
            </a:r>
            <a:endParaRPr lang="en-GB" sz="40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29D84EBB-52BF-C147-A987-E1ED5B1E2DA4}"/>
              </a:ext>
            </a:extLst>
          </p:cNvPr>
          <p:cNvSpPr>
            <a:spLocks noGrp="1"/>
          </p:cNvSpPr>
          <p:nvPr>
            <p:ph idx="1"/>
          </p:nvPr>
        </p:nvSpPr>
        <p:spPr>
          <a:xfrm>
            <a:off x="309418" y="739648"/>
            <a:ext cx="11573164" cy="6213476"/>
          </a:xfrm>
        </p:spPr>
        <p:txBody>
          <a:bodyPr>
            <a:noAutofit/>
          </a:bodyPr>
          <a:lstStyle/>
          <a:p>
            <a:pPr algn="just">
              <a:lnSpc>
                <a:spcPct val="170000"/>
              </a:lnSpc>
            </a:pPr>
            <a:r>
              <a:rPr lang="ne-NP" sz="2400" dirty="0">
                <a:latin typeface="Kalimati" pitchFamily="2" charset="0"/>
                <a:cs typeface="Kalimati" panose="00000400000000000000" pitchFamily="2"/>
              </a:rPr>
              <a:t>बार्षिक रु २५ लाखभन्दा कम आन्तरिक आय भएका स्थानीय तहले परियोजना कूल लागतको कम्तिमा </a:t>
            </a:r>
            <a:r>
              <a:rPr lang="ne-NP" sz="2400" b="1" dirty="0">
                <a:solidFill>
                  <a:srgbClr val="FF0000"/>
                </a:solidFill>
                <a:latin typeface="Kalimati" pitchFamily="2" charset="0"/>
                <a:cs typeface="Kalimati" panose="00000400000000000000" pitchFamily="2"/>
              </a:rPr>
              <a:t>२</a:t>
            </a:r>
            <a:r>
              <a:rPr lang="en-US" sz="2400" b="1" dirty="0">
                <a:solidFill>
                  <a:srgbClr val="FF0000"/>
                </a:solidFill>
                <a:latin typeface="Kalimati" pitchFamily="2" charset="0"/>
                <a:cs typeface="Kalimati" panose="00000400000000000000" pitchFamily="2"/>
              </a:rPr>
              <a:t>5</a:t>
            </a:r>
            <a:r>
              <a:rPr lang="ne-NP" sz="2400" b="1" dirty="0">
                <a:solidFill>
                  <a:srgbClr val="FF0000"/>
                </a:solidFill>
                <a:latin typeface="Kalimati" pitchFamily="2" charset="0"/>
                <a:cs typeface="Kalimati" panose="00000400000000000000" pitchFamily="2"/>
              </a:rPr>
              <a:t> प्रतिशत</a:t>
            </a:r>
            <a:r>
              <a:rPr lang="ne-NP" sz="2400" dirty="0">
                <a:latin typeface="Kalimati" pitchFamily="2" charset="0"/>
                <a:cs typeface="Kalimati" panose="00000400000000000000" pitchFamily="2"/>
              </a:rPr>
              <a:t> रकम । बार्षिक रु २५ लाखभन्दा माथि आन्तरिक आय भएका स्थानीय तहहरुले परियोजनाको कूल लागतको कम्तिमा </a:t>
            </a:r>
            <a:r>
              <a:rPr lang="ne-NP" sz="2400" b="1" dirty="0">
                <a:solidFill>
                  <a:srgbClr val="FF0000"/>
                </a:solidFill>
                <a:latin typeface="Kalimati" pitchFamily="2" charset="0"/>
                <a:cs typeface="Kalimati" panose="00000400000000000000" pitchFamily="2"/>
              </a:rPr>
              <a:t>३० प्रतिशत</a:t>
            </a:r>
            <a:r>
              <a:rPr lang="ne-NP" sz="2400" dirty="0">
                <a:latin typeface="Kalimati" pitchFamily="2" charset="0"/>
                <a:cs typeface="Kalimati" panose="00000400000000000000" pitchFamily="2"/>
              </a:rPr>
              <a:t> रकम ।</a:t>
            </a:r>
            <a:endParaRPr lang="x-none" sz="2400" dirty="0">
              <a:latin typeface="Kalimati" pitchFamily="2" charset="0"/>
              <a:cs typeface="Kalimati" panose="00000400000000000000" pitchFamily="2"/>
            </a:endParaRPr>
          </a:p>
          <a:p>
            <a:pPr algn="just">
              <a:lnSpc>
                <a:spcPct val="170000"/>
              </a:lnSpc>
            </a:pPr>
            <a:r>
              <a:rPr lang="ne-NP" sz="2400" dirty="0">
                <a:latin typeface="Kalimati" pitchFamily="2" charset="0"/>
                <a:cs typeface="Kalimati" panose="00000400000000000000" pitchFamily="2"/>
              </a:rPr>
              <a:t>महानगर तथा उप</a:t>
            </a:r>
            <a:r>
              <a:rPr lang="en-US" sz="2400" dirty="0">
                <a:latin typeface="Kalimati" pitchFamily="2" charset="0"/>
                <a:cs typeface="Kalimati" panose="00000400000000000000" pitchFamily="2"/>
              </a:rPr>
              <a:t>-</a:t>
            </a:r>
            <a:r>
              <a:rPr lang="ne-NP" sz="2400" dirty="0">
                <a:latin typeface="Kalimati" pitchFamily="2" charset="0"/>
                <a:cs typeface="Kalimati" panose="00000400000000000000" pitchFamily="2"/>
              </a:rPr>
              <a:t>महानगरपालिकाले परियोजनाको कूल लागतको कम्तिमा </a:t>
            </a:r>
            <a:r>
              <a:rPr lang="ne-NP" sz="2400" b="1" dirty="0">
                <a:solidFill>
                  <a:srgbClr val="FF0000"/>
                </a:solidFill>
                <a:latin typeface="Kalimati" pitchFamily="2" charset="0"/>
                <a:cs typeface="Kalimati" panose="00000400000000000000" pitchFamily="2"/>
              </a:rPr>
              <a:t>३५ प्रतिशत </a:t>
            </a:r>
            <a:r>
              <a:rPr lang="ne-NP" sz="2400" dirty="0">
                <a:latin typeface="Kalimati" pitchFamily="2" charset="0"/>
                <a:cs typeface="Kalimati" panose="00000400000000000000" pitchFamily="2"/>
              </a:rPr>
              <a:t>रकम ।</a:t>
            </a:r>
            <a:endParaRPr lang="x-none" sz="2400" dirty="0">
              <a:latin typeface="Kalimati" pitchFamily="2" charset="0"/>
              <a:cs typeface="Kalimati" panose="00000400000000000000" pitchFamily="2"/>
            </a:endParaRPr>
          </a:p>
          <a:p>
            <a:pPr algn="just">
              <a:lnSpc>
                <a:spcPct val="170000"/>
              </a:lnSpc>
            </a:pPr>
            <a:r>
              <a:rPr lang="ne-NP" sz="2400" dirty="0">
                <a:latin typeface="Kalimati" pitchFamily="2" charset="0"/>
                <a:cs typeface="Kalimati" panose="00000400000000000000" pitchFamily="2"/>
              </a:rPr>
              <a:t>बार्षिक २५ लाख रुपैया भन्दा कम आय भएका स्थानीय तहले बार्षिक २५ लाख रुपैया वा सो भन्दा बढी आय भएका स्थानीय तहसँग लागत साझेदारीमा परियोजना प्रस्ताव पेश गर्दा परियोजनाको कूल लागतको कम्तिमा </a:t>
            </a:r>
            <a:r>
              <a:rPr lang="ne-NP" sz="2400" b="1" dirty="0">
                <a:solidFill>
                  <a:srgbClr val="FF0000"/>
                </a:solidFill>
                <a:latin typeface="Kalimati" pitchFamily="2" charset="0"/>
                <a:cs typeface="Kalimati" panose="00000400000000000000" pitchFamily="2"/>
              </a:rPr>
              <a:t>३५ प्रतिशत</a:t>
            </a:r>
            <a:r>
              <a:rPr lang="ne-NP" sz="2400" dirty="0">
                <a:latin typeface="Kalimati" pitchFamily="2" charset="0"/>
                <a:cs typeface="Kalimati" panose="00000400000000000000" pitchFamily="2"/>
              </a:rPr>
              <a:t> रकम।</a:t>
            </a:r>
            <a:endParaRPr lang="x-none" sz="2400" dirty="0">
              <a:latin typeface="Kalimati" pitchFamily="2" charset="0"/>
              <a:cs typeface="Kalimati" panose="00000400000000000000" pitchFamily="2"/>
            </a:endParaRPr>
          </a:p>
        </p:txBody>
      </p:sp>
      <p:sp>
        <p:nvSpPr>
          <p:cNvPr id="4" name="Date Placeholder 3"/>
          <p:cNvSpPr>
            <a:spLocks noGrp="1"/>
          </p:cNvSpPr>
          <p:nvPr>
            <p:ph type="dt" sz="half" idx="10"/>
          </p:nvPr>
        </p:nvSpPr>
        <p:spPr/>
        <p:txBody>
          <a:bodyPr/>
          <a:lstStyle/>
          <a:p>
            <a:fld id="{052DE097-3A28-44B8-BFE7-02FF76CEDC84}"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43</a:t>
            </a:fld>
            <a:endParaRPr lang="en-GB"/>
          </a:p>
        </p:txBody>
      </p:sp>
    </p:spTree>
    <p:extLst>
      <p:ext uri="{BB962C8B-B14F-4D97-AF65-F5344CB8AC3E}">
        <p14:creationId xmlns:p14="http://schemas.microsoft.com/office/powerpoint/2010/main" val="2562461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3F768-CF85-014E-A936-2E6DF941933F}"/>
              </a:ext>
            </a:extLst>
          </p:cNvPr>
          <p:cNvSpPr>
            <a:spLocks noGrp="1"/>
          </p:cNvSpPr>
          <p:nvPr>
            <p:ph type="title"/>
          </p:nvPr>
        </p:nvSpPr>
        <p:spPr>
          <a:xfrm>
            <a:off x="618744" y="402394"/>
            <a:ext cx="10515600" cy="267854"/>
          </a:xfrm>
        </p:spPr>
        <p:txBody>
          <a:bodyPr>
            <a:normAutofit fontScale="90000"/>
          </a:bodyPr>
          <a:lstStyle/>
          <a:p>
            <a:pPr algn="ctr"/>
            <a:r>
              <a:rPr lang="en-US" sz="3200" b="1" dirty="0">
                <a:latin typeface="Kalimati" pitchFamily="2" charset="0"/>
                <a:cs typeface="Kalimati" pitchFamily="2" charset="0"/>
              </a:rPr>
              <a:t> </a:t>
            </a:r>
            <a:r>
              <a:rPr lang="ne-NP" sz="4000" b="1" dirty="0">
                <a:solidFill>
                  <a:srgbClr val="00B050"/>
                </a:solidFill>
                <a:latin typeface="Kalimati" pitchFamily="2" charset="0"/>
                <a:cs typeface="Kalimati" pitchFamily="2" charset="0"/>
              </a:rPr>
              <a:t>लागत सहभागिता</a:t>
            </a:r>
            <a:r>
              <a:rPr lang="en-US" sz="4000" b="1" dirty="0">
                <a:solidFill>
                  <a:srgbClr val="00B050"/>
                </a:solidFill>
                <a:latin typeface="Kalimati" pitchFamily="2" charset="0"/>
                <a:cs typeface="Kalimati" pitchFamily="2" charset="0"/>
              </a:rPr>
              <a:t> .. </a:t>
            </a:r>
            <a:endParaRPr lang="en-GB" sz="40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29D84EBB-52BF-C147-A987-E1ED5B1E2DA4}"/>
              </a:ext>
            </a:extLst>
          </p:cNvPr>
          <p:cNvSpPr>
            <a:spLocks noGrp="1"/>
          </p:cNvSpPr>
          <p:nvPr>
            <p:ph idx="1"/>
          </p:nvPr>
        </p:nvSpPr>
        <p:spPr>
          <a:xfrm>
            <a:off x="309418" y="1276096"/>
            <a:ext cx="11573164" cy="3600704"/>
          </a:xfrm>
        </p:spPr>
        <p:txBody>
          <a:bodyPr>
            <a:noAutofit/>
          </a:bodyPr>
          <a:lstStyle/>
          <a:p>
            <a:pPr algn="just">
              <a:lnSpc>
                <a:spcPct val="170000"/>
              </a:lnSpc>
            </a:pPr>
            <a:r>
              <a:rPr lang="ne-NP" sz="2400" dirty="0">
                <a:latin typeface="Kalimati" pitchFamily="2" charset="0"/>
                <a:cs typeface="Kalimati" panose="00000400000000000000" pitchFamily="2"/>
              </a:rPr>
              <a:t>कुनै स्थानीय तहले प्रदेशसँगको लागत साझेदारीमा आफू मुख्य प्रस्तावक बनी परियोजना प्रस्ताव पेश गरेमा परियोजना लागतको कम्तिमा </a:t>
            </a:r>
            <a:r>
              <a:rPr lang="ne-NP" sz="2400" b="1" dirty="0">
                <a:solidFill>
                  <a:srgbClr val="FF0000"/>
                </a:solidFill>
                <a:latin typeface="Kalimati" pitchFamily="2" charset="0"/>
                <a:cs typeface="Kalimati" panose="00000400000000000000" pitchFamily="2"/>
              </a:rPr>
              <a:t>३५ प्रतिशत</a:t>
            </a:r>
            <a:r>
              <a:rPr lang="ne-NP" sz="2400" dirty="0">
                <a:latin typeface="Kalimati" pitchFamily="2" charset="0"/>
                <a:cs typeface="Kalimati" panose="00000400000000000000" pitchFamily="2"/>
              </a:rPr>
              <a:t> रकम</a:t>
            </a:r>
          </a:p>
          <a:p>
            <a:pPr algn="just">
              <a:lnSpc>
                <a:spcPct val="170000"/>
              </a:lnSpc>
            </a:pPr>
            <a:r>
              <a:rPr lang="ne-NP" sz="2400" dirty="0">
                <a:latin typeface="Kalimati" pitchFamily="2" charset="0"/>
                <a:cs typeface="Kalimati" panose="00000400000000000000" pitchFamily="2"/>
              </a:rPr>
              <a:t>कार्यक्रममा सामुदायिक संस्था</a:t>
            </a:r>
            <a:r>
              <a:rPr lang="en-US" sz="2400" dirty="0">
                <a:latin typeface="Kalimati" pitchFamily="2" charset="0"/>
                <a:cs typeface="Kalimati" panose="00000400000000000000" pitchFamily="2"/>
              </a:rPr>
              <a:t>, </a:t>
            </a:r>
            <a:r>
              <a:rPr lang="ne-NP" sz="2400" dirty="0">
                <a:latin typeface="Kalimati" pitchFamily="2" charset="0"/>
                <a:cs typeface="Kalimati" panose="00000400000000000000" pitchFamily="2"/>
              </a:rPr>
              <a:t>गैर सरकारी संस्था</a:t>
            </a:r>
            <a:r>
              <a:rPr lang="en-US" sz="2400" dirty="0">
                <a:latin typeface="Kalimati" pitchFamily="2" charset="0"/>
                <a:cs typeface="Kalimati" panose="00000400000000000000" pitchFamily="2"/>
              </a:rPr>
              <a:t>, </a:t>
            </a:r>
            <a:r>
              <a:rPr lang="ne-NP" sz="2400" dirty="0">
                <a:latin typeface="Kalimati" pitchFamily="2" charset="0"/>
                <a:cs typeface="Kalimati" panose="00000400000000000000" pitchFamily="2"/>
              </a:rPr>
              <a:t>सहकारी तथा निजी क्षेत्रसँगको लागत साझेदारीमा परियोजना प्रस्ताव गर्दा यी संस्थाले प्रस्तावक स्थानीय तहले व्यहोर्नुपर्ने हिस्साको कम्तिमा </a:t>
            </a:r>
            <a:r>
              <a:rPr lang="ne-NP" sz="2400" b="1" dirty="0">
                <a:solidFill>
                  <a:srgbClr val="FF0000"/>
                </a:solidFill>
                <a:latin typeface="Kalimati" pitchFamily="2" charset="0"/>
                <a:cs typeface="Kalimati" panose="00000400000000000000" pitchFamily="2"/>
              </a:rPr>
              <a:t>३० प्रतिशत</a:t>
            </a:r>
            <a:r>
              <a:rPr lang="ne-NP" sz="2400" dirty="0">
                <a:latin typeface="Kalimati" pitchFamily="2" charset="0"/>
                <a:cs typeface="Kalimati" panose="00000400000000000000" pitchFamily="2"/>
              </a:rPr>
              <a:t> रकम लागत साझेदारी गर्नुपर्दछ । </a:t>
            </a:r>
            <a:endParaRPr lang="x-none" sz="2400" dirty="0">
              <a:latin typeface="Kalimati" pitchFamily="2" charset="0"/>
              <a:cs typeface="Kalimati" panose="00000400000000000000" pitchFamily="2"/>
            </a:endParaRPr>
          </a:p>
        </p:txBody>
      </p:sp>
      <p:sp>
        <p:nvSpPr>
          <p:cNvPr id="4" name="Date Placeholder 3"/>
          <p:cNvSpPr>
            <a:spLocks noGrp="1"/>
          </p:cNvSpPr>
          <p:nvPr>
            <p:ph type="dt" sz="half" idx="10"/>
          </p:nvPr>
        </p:nvSpPr>
        <p:spPr/>
        <p:txBody>
          <a:bodyPr/>
          <a:lstStyle/>
          <a:p>
            <a:fld id="{052DE097-3A28-44B8-BFE7-02FF76CEDC84}"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44</a:t>
            </a:fld>
            <a:endParaRPr lang="en-GB"/>
          </a:p>
        </p:txBody>
      </p:sp>
    </p:spTree>
    <p:extLst>
      <p:ext uri="{BB962C8B-B14F-4D97-AF65-F5344CB8AC3E}">
        <p14:creationId xmlns:p14="http://schemas.microsoft.com/office/powerpoint/2010/main" val="488095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2EE2-F8BB-E34F-ACB5-6ED6C2DE8464}"/>
              </a:ext>
            </a:extLst>
          </p:cNvPr>
          <p:cNvSpPr>
            <a:spLocks noGrp="1"/>
          </p:cNvSpPr>
          <p:nvPr>
            <p:ph type="title"/>
          </p:nvPr>
        </p:nvSpPr>
        <p:spPr>
          <a:xfrm>
            <a:off x="838200" y="365126"/>
            <a:ext cx="10515600" cy="613930"/>
          </a:xfrm>
        </p:spPr>
        <p:txBody>
          <a:bodyPr>
            <a:normAutofit/>
          </a:bodyPr>
          <a:lstStyle/>
          <a:p>
            <a:pPr algn="ctr"/>
            <a:r>
              <a:rPr lang="ne-NP" sz="3200" b="1" dirty="0">
                <a:solidFill>
                  <a:srgbClr val="00B050"/>
                </a:solidFill>
                <a:latin typeface="Kalimati" pitchFamily="2" charset="0"/>
                <a:cs typeface="Kalimati" pitchFamily="2" charset="0"/>
              </a:rPr>
              <a:t>अनुदान रकमको सीमा र अवधि</a:t>
            </a:r>
            <a:endParaRPr lang="en-GB" sz="32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736E60E2-37E8-B84C-9C57-16AFE8E6A6E1}"/>
              </a:ext>
            </a:extLst>
          </p:cNvPr>
          <p:cNvSpPr>
            <a:spLocks noGrp="1"/>
          </p:cNvSpPr>
          <p:nvPr>
            <p:ph idx="1"/>
          </p:nvPr>
        </p:nvSpPr>
        <p:spPr>
          <a:xfrm>
            <a:off x="471055" y="979056"/>
            <a:ext cx="11282033" cy="5377294"/>
          </a:xfrm>
        </p:spPr>
        <p:txBody>
          <a:bodyPr>
            <a:noAutofit/>
          </a:bodyPr>
          <a:lstStyle/>
          <a:p>
            <a:pPr algn="just">
              <a:lnSpc>
                <a:spcPct val="150000"/>
              </a:lnSpc>
            </a:pPr>
            <a:r>
              <a:rPr lang="en-US" dirty="0" err="1">
                <a:latin typeface="Kalimati" pitchFamily="2" charset="0"/>
                <a:cs typeface="Kalimati" pitchFamily="2" charset="0"/>
              </a:rPr>
              <a:t>एकल</a:t>
            </a:r>
            <a:r>
              <a:rPr lang="en-US" dirty="0">
                <a:latin typeface="Kalimati" pitchFamily="2" charset="0"/>
                <a:cs typeface="Kalimati" pitchFamily="2" charset="0"/>
              </a:rPr>
              <a:t> </a:t>
            </a:r>
            <a:r>
              <a:rPr lang="en-US" dirty="0" err="1">
                <a:latin typeface="Kalimati" pitchFamily="2" charset="0"/>
                <a:cs typeface="Kalimati" pitchFamily="2" charset="0"/>
              </a:rPr>
              <a:t>आवेदकको</a:t>
            </a:r>
            <a:r>
              <a:rPr lang="en-US" dirty="0">
                <a:latin typeface="Kalimati" pitchFamily="2" charset="0"/>
                <a:cs typeface="Kalimati" pitchFamily="2" charset="0"/>
              </a:rPr>
              <a:t> </a:t>
            </a:r>
            <a:r>
              <a:rPr lang="en-US" dirty="0" err="1">
                <a:latin typeface="Kalimati" pitchFamily="2" charset="0"/>
                <a:cs typeface="Kalimati" pitchFamily="2" charset="0"/>
              </a:rPr>
              <a:t>हकमा</a:t>
            </a:r>
            <a:r>
              <a:rPr lang="en-US" dirty="0">
                <a:latin typeface="Kalimati" pitchFamily="2" charset="0"/>
                <a:cs typeface="Kalimati" pitchFamily="2" charset="0"/>
              </a:rPr>
              <a:t>  </a:t>
            </a:r>
            <a:r>
              <a:rPr lang="ne-NP" dirty="0">
                <a:latin typeface="Kalimati" pitchFamily="2" charset="0"/>
                <a:cs typeface="Kalimati" pitchFamily="2" charset="0"/>
              </a:rPr>
              <a:t>प्रति</a:t>
            </a:r>
            <a:r>
              <a:rPr lang="en-US" dirty="0">
                <a:latin typeface="Kalimati" pitchFamily="2" charset="0"/>
                <a:cs typeface="Kalimati" pitchFamily="2" charset="0"/>
              </a:rPr>
              <a:t> </a:t>
            </a:r>
            <a:r>
              <a:rPr lang="ne-NP" dirty="0">
                <a:latin typeface="Kalimati" pitchFamily="2" charset="0"/>
                <a:cs typeface="Kalimati" pitchFamily="2" charset="0"/>
              </a:rPr>
              <a:t>परियोजना </a:t>
            </a:r>
            <a:r>
              <a:rPr lang="en-US" dirty="0" err="1">
                <a:latin typeface="Kalimati" pitchFamily="2" charset="0"/>
                <a:cs typeface="Kalimati" pitchFamily="2" charset="0"/>
              </a:rPr>
              <a:t>एक</a:t>
            </a:r>
            <a:r>
              <a:rPr lang="en-US" dirty="0">
                <a:latin typeface="Kalimati" pitchFamily="2" charset="0"/>
                <a:cs typeface="Kalimati" pitchFamily="2" charset="0"/>
              </a:rPr>
              <a:t> </a:t>
            </a:r>
            <a:r>
              <a:rPr lang="ne-NP" dirty="0">
                <a:latin typeface="Kalimati" pitchFamily="2" charset="0"/>
                <a:cs typeface="Kalimati" pitchFamily="2" charset="0"/>
              </a:rPr>
              <a:t>करोड </a:t>
            </a:r>
            <a:r>
              <a:rPr lang="en-US" dirty="0" err="1">
                <a:latin typeface="Kalimati" pitchFamily="2" charset="0"/>
                <a:cs typeface="Kalimati" pitchFamily="2" charset="0"/>
              </a:rPr>
              <a:t>पचास</a:t>
            </a:r>
            <a:r>
              <a:rPr lang="en-US" dirty="0">
                <a:latin typeface="Kalimati" pitchFamily="2" charset="0"/>
                <a:cs typeface="Kalimati" pitchFamily="2" charset="0"/>
              </a:rPr>
              <a:t> </a:t>
            </a:r>
            <a:r>
              <a:rPr lang="en-US" dirty="0" err="1">
                <a:latin typeface="Kalimati" pitchFamily="2" charset="0"/>
                <a:cs typeface="Kalimati" pitchFamily="2" charset="0"/>
              </a:rPr>
              <a:t>लाख</a:t>
            </a:r>
            <a:r>
              <a:rPr lang="en-US" dirty="0">
                <a:latin typeface="Kalimati" pitchFamily="2" charset="0"/>
                <a:cs typeface="Kalimati" pitchFamily="2" charset="0"/>
              </a:rPr>
              <a:t> </a:t>
            </a:r>
            <a:r>
              <a:rPr lang="ne-NP" dirty="0">
                <a:latin typeface="Kalimati" pitchFamily="2" charset="0"/>
                <a:cs typeface="Kalimati" pitchFamily="2" charset="0"/>
              </a:rPr>
              <a:t>रुपैया</a:t>
            </a:r>
          </a:p>
          <a:p>
            <a:pPr algn="just">
              <a:lnSpc>
                <a:spcPct val="150000"/>
              </a:lnSpc>
            </a:pPr>
            <a:r>
              <a:rPr lang="en-US" dirty="0" err="1">
                <a:latin typeface="Kalimati" pitchFamily="2" charset="0"/>
                <a:cs typeface="Kalimati" pitchFamily="2" charset="0"/>
              </a:rPr>
              <a:t>दुई</a:t>
            </a:r>
            <a:r>
              <a:rPr lang="en-US" dirty="0">
                <a:latin typeface="Kalimati" pitchFamily="2" charset="0"/>
                <a:cs typeface="Kalimati" pitchFamily="2" charset="0"/>
              </a:rPr>
              <a:t> </a:t>
            </a:r>
            <a:r>
              <a:rPr lang="en-US" dirty="0" err="1">
                <a:latin typeface="Kalimati" pitchFamily="2" charset="0"/>
                <a:cs typeface="Kalimati" pitchFamily="2" charset="0"/>
              </a:rPr>
              <a:t>वा</a:t>
            </a:r>
            <a:r>
              <a:rPr lang="en-US" dirty="0">
                <a:latin typeface="Kalimati" pitchFamily="2" charset="0"/>
                <a:cs typeface="Kalimati" pitchFamily="2" charset="0"/>
              </a:rPr>
              <a:t> </a:t>
            </a:r>
            <a:r>
              <a:rPr lang="en-US" dirty="0" err="1">
                <a:latin typeface="Kalimati" pitchFamily="2" charset="0"/>
                <a:cs typeface="Kalimati" pitchFamily="2" charset="0"/>
              </a:rPr>
              <a:t>दुई</a:t>
            </a:r>
            <a:r>
              <a:rPr lang="en-US" dirty="0">
                <a:latin typeface="Kalimati" pitchFamily="2" charset="0"/>
                <a:cs typeface="Kalimati" pitchFamily="2" charset="0"/>
              </a:rPr>
              <a:t> </a:t>
            </a:r>
            <a:r>
              <a:rPr lang="en-US" dirty="0" err="1">
                <a:latin typeface="Kalimati" pitchFamily="2" charset="0"/>
                <a:cs typeface="Kalimati" pitchFamily="2" charset="0"/>
              </a:rPr>
              <a:t>भन्दा</a:t>
            </a:r>
            <a:r>
              <a:rPr lang="en-US" dirty="0">
                <a:latin typeface="Kalimati" pitchFamily="2" charset="0"/>
                <a:cs typeface="Kalimati" pitchFamily="2" charset="0"/>
              </a:rPr>
              <a:t> </a:t>
            </a:r>
            <a:r>
              <a:rPr lang="en-US" dirty="0" err="1">
                <a:latin typeface="Kalimati" pitchFamily="2" charset="0"/>
                <a:cs typeface="Kalimati" pitchFamily="2" charset="0"/>
              </a:rPr>
              <a:t>बढी</a:t>
            </a:r>
            <a:r>
              <a:rPr lang="en-US" dirty="0">
                <a:latin typeface="Kalimati" pitchFamily="2" charset="0"/>
                <a:cs typeface="Kalimati" pitchFamily="2" charset="0"/>
              </a:rPr>
              <a:t> </a:t>
            </a:r>
            <a:r>
              <a:rPr lang="en-US" dirty="0" err="1">
                <a:latin typeface="Kalimati" pitchFamily="2" charset="0"/>
                <a:cs typeface="Kalimati" pitchFamily="2" charset="0"/>
              </a:rPr>
              <a:t>स्थानीय</a:t>
            </a:r>
            <a:r>
              <a:rPr lang="en-US" dirty="0">
                <a:latin typeface="Kalimati" pitchFamily="2" charset="0"/>
                <a:cs typeface="Kalimati" pitchFamily="2" charset="0"/>
              </a:rPr>
              <a:t> </a:t>
            </a:r>
            <a:r>
              <a:rPr lang="en-US" dirty="0" err="1">
                <a:latin typeface="Kalimati" pitchFamily="2" charset="0"/>
                <a:cs typeface="Kalimati" pitchFamily="2" charset="0"/>
              </a:rPr>
              <a:t>तह</a:t>
            </a:r>
            <a:r>
              <a:rPr lang="en-US" dirty="0">
                <a:latin typeface="Kalimati" pitchFamily="2" charset="0"/>
                <a:cs typeface="Kalimati" pitchFamily="2" charset="0"/>
              </a:rPr>
              <a:t> </a:t>
            </a:r>
            <a:r>
              <a:rPr lang="en-US" dirty="0" err="1">
                <a:latin typeface="Kalimati" pitchFamily="2" charset="0"/>
                <a:cs typeface="Kalimati" pitchFamily="2" charset="0"/>
              </a:rPr>
              <a:t>मिली</a:t>
            </a:r>
            <a:r>
              <a:rPr lang="en-US" dirty="0">
                <a:latin typeface="Kalimati" pitchFamily="2" charset="0"/>
                <a:cs typeface="Kalimati" pitchFamily="2" charset="0"/>
              </a:rPr>
              <a:t> </a:t>
            </a:r>
            <a:r>
              <a:rPr lang="en-US" dirty="0" err="1">
                <a:latin typeface="Kalimati" pitchFamily="2" charset="0"/>
                <a:cs typeface="Kalimati" pitchFamily="2" charset="0"/>
              </a:rPr>
              <a:t>प्रस्ताव</a:t>
            </a:r>
            <a:r>
              <a:rPr lang="en-US" dirty="0">
                <a:latin typeface="Kalimati" pitchFamily="2" charset="0"/>
                <a:cs typeface="Kalimati" pitchFamily="2" charset="0"/>
              </a:rPr>
              <a:t> </a:t>
            </a:r>
            <a:r>
              <a:rPr lang="en-US" dirty="0" err="1">
                <a:latin typeface="Kalimati" pitchFamily="2" charset="0"/>
                <a:cs typeface="Kalimati" pitchFamily="2" charset="0"/>
              </a:rPr>
              <a:t>गरिएको</a:t>
            </a:r>
            <a:r>
              <a:rPr lang="en-US" dirty="0">
                <a:latin typeface="Kalimati" pitchFamily="2" charset="0"/>
                <a:cs typeface="Kalimati" pitchFamily="2" charset="0"/>
              </a:rPr>
              <a:t> </a:t>
            </a:r>
            <a:r>
              <a:rPr lang="en-US" dirty="0" err="1">
                <a:latin typeface="Kalimati" pitchFamily="2" charset="0"/>
                <a:cs typeface="Kalimati" pitchFamily="2" charset="0"/>
              </a:rPr>
              <a:t>संयुक्त</a:t>
            </a:r>
            <a:r>
              <a:rPr lang="en-US" dirty="0">
                <a:latin typeface="Kalimati" pitchFamily="2" charset="0"/>
                <a:cs typeface="Kalimati" pitchFamily="2" charset="0"/>
              </a:rPr>
              <a:t> </a:t>
            </a:r>
            <a:r>
              <a:rPr lang="en-US" dirty="0" err="1">
                <a:latin typeface="Kalimati" pitchFamily="2" charset="0"/>
                <a:cs typeface="Kalimati" pitchFamily="2" charset="0"/>
              </a:rPr>
              <a:t>आवेदनको</a:t>
            </a:r>
            <a:r>
              <a:rPr lang="en-US" dirty="0">
                <a:latin typeface="Kalimati" pitchFamily="2" charset="0"/>
                <a:cs typeface="Kalimati" pitchFamily="2" charset="0"/>
              </a:rPr>
              <a:t> </a:t>
            </a:r>
            <a:r>
              <a:rPr lang="en-US" dirty="0" err="1">
                <a:latin typeface="Kalimati" pitchFamily="2" charset="0"/>
                <a:cs typeface="Kalimati" pitchFamily="2" charset="0"/>
              </a:rPr>
              <a:t>हकमा</a:t>
            </a:r>
            <a:r>
              <a:rPr lang="en-US" dirty="0">
                <a:latin typeface="Kalimati" pitchFamily="2" charset="0"/>
                <a:cs typeface="Kalimati" pitchFamily="2" charset="0"/>
              </a:rPr>
              <a:t> </a:t>
            </a:r>
            <a:r>
              <a:rPr lang="ne-NP" dirty="0">
                <a:latin typeface="Kalimati" pitchFamily="2" charset="0"/>
                <a:cs typeface="Kalimati" pitchFamily="2" charset="0"/>
              </a:rPr>
              <a:t>चार करोड रुपैया </a:t>
            </a:r>
          </a:p>
          <a:p>
            <a:pPr marL="457200" lvl="1" indent="0" algn="just">
              <a:lnSpc>
                <a:spcPct val="150000"/>
              </a:lnSpc>
              <a:buNone/>
            </a:pPr>
            <a:r>
              <a:rPr lang="en-US" sz="2800" i="1" dirty="0">
                <a:solidFill>
                  <a:srgbClr val="FF0000"/>
                </a:solidFill>
                <a:latin typeface="Kalimati" pitchFamily="2" charset="0"/>
                <a:cs typeface="Kalimati" pitchFamily="2" charset="0"/>
              </a:rPr>
              <a:t>(</a:t>
            </a:r>
            <a:r>
              <a:rPr lang="en-US" sz="2800" i="1" dirty="0" err="1">
                <a:solidFill>
                  <a:srgbClr val="FF0000"/>
                </a:solidFill>
                <a:latin typeface="Kalimati" pitchFamily="2" charset="0"/>
                <a:cs typeface="Kalimati" pitchFamily="2" charset="0"/>
              </a:rPr>
              <a:t>तर</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एकल</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तथा</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संयुक्त</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दुवै</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आवेदकका</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परियोजनाको</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कूल</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लागत</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दुई</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करोड</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रुपैया</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भन्दा</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कम</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हुने</a:t>
            </a:r>
            <a:r>
              <a:rPr lang="en-US" sz="2800" i="1" dirty="0">
                <a:solidFill>
                  <a:srgbClr val="FF0000"/>
                </a:solidFill>
                <a:latin typeface="Kalimati" pitchFamily="2" charset="0"/>
                <a:cs typeface="Kalimati" pitchFamily="2" charset="0"/>
              </a:rPr>
              <a:t> </a:t>
            </a:r>
            <a:r>
              <a:rPr lang="en-US" sz="2800" i="1" dirty="0" err="1">
                <a:solidFill>
                  <a:srgbClr val="FF0000"/>
                </a:solidFill>
                <a:latin typeface="Kalimati" pitchFamily="2" charset="0"/>
                <a:cs typeface="Kalimati" pitchFamily="2" charset="0"/>
              </a:rPr>
              <a:t>छैन</a:t>
            </a:r>
            <a:r>
              <a:rPr lang="en-US" sz="2800" i="1" dirty="0">
                <a:latin typeface="Kalimati" pitchFamily="2" charset="0"/>
                <a:cs typeface="Kalimati" pitchFamily="2" charset="0"/>
              </a:rPr>
              <a:t>)</a:t>
            </a:r>
            <a:endParaRPr lang="x-none" sz="2800" i="1" dirty="0">
              <a:latin typeface="Kalimati" pitchFamily="2" charset="0"/>
              <a:cs typeface="Kalimati" pitchFamily="2" charset="0"/>
            </a:endParaRPr>
          </a:p>
          <a:p>
            <a:pPr algn="just">
              <a:lnSpc>
                <a:spcPct val="150000"/>
              </a:lnSpc>
            </a:pPr>
            <a:r>
              <a:rPr lang="ne-NP" dirty="0">
                <a:latin typeface="Kalimati" pitchFamily="2" charset="0"/>
                <a:cs typeface="Kalimati" pitchFamily="2" charset="0"/>
              </a:rPr>
              <a:t>कोषबाट सञ्चालन हुने परियोजनाको अधिकतम अवधि दुई आर्थिक वर्षको हुनेछ</a:t>
            </a:r>
            <a:r>
              <a:rPr lang="x-none" dirty="0">
                <a:latin typeface="Kalimati" pitchFamily="2" charset="0"/>
                <a:cs typeface="Kalimati" pitchFamily="2" charset="0"/>
              </a:rPr>
              <a:t>। </a:t>
            </a:r>
            <a:r>
              <a:rPr lang="ne-NP" dirty="0">
                <a:latin typeface="Kalimati" pitchFamily="2" charset="0"/>
                <a:cs typeface="Kalimati" pitchFamily="2" charset="0"/>
              </a:rPr>
              <a:t> </a:t>
            </a:r>
            <a:r>
              <a:rPr lang="en-US" i="1" dirty="0">
                <a:latin typeface="Kalimati" pitchFamily="2" charset="0"/>
                <a:cs typeface="Kalimati" pitchFamily="2" charset="0"/>
              </a:rPr>
              <a:t>(</a:t>
            </a:r>
            <a:r>
              <a:rPr lang="ne-NP" i="1" dirty="0">
                <a:solidFill>
                  <a:srgbClr val="FF0000"/>
                </a:solidFill>
                <a:latin typeface="Kalimati" pitchFamily="2" charset="0"/>
                <a:cs typeface="Kalimati" pitchFamily="2" charset="0"/>
              </a:rPr>
              <a:t>तर कोषको अनुदानबाट सञ्चालन हुने परियोजना प्रदेश तथा स्थानीय शासन सहयोग कार्यक्रमको अवधिभित्र सम्पन्न गरी सक्नुपर्नेछ </a:t>
            </a:r>
            <a:r>
              <a:rPr lang="ne-NP" i="1" dirty="0">
                <a:latin typeface="Kalimati" pitchFamily="2" charset="0"/>
                <a:cs typeface="Kalimati" pitchFamily="2" charset="0"/>
              </a:rPr>
              <a:t>।</a:t>
            </a:r>
            <a:r>
              <a:rPr lang="x-none" i="1" dirty="0">
                <a:latin typeface="Kalimati" pitchFamily="2" charset="0"/>
                <a:cs typeface="Kalimati" pitchFamily="2" charset="0"/>
              </a:rPr>
              <a:t>)</a:t>
            </a:r>
          </a:p>
          <a:p>
            <a:endParaRPr lang="en-GB" dirty="0"/>
          </a:p>
        </p:txBody>
      </p:sp>
      <p:sp>
        <p:nvSpPr>
          <p:cNvPr id="4" name="Date Placeholder 3"/>
          <p:cNvSpPr>
            <a:spLocks noGrp="1"/>
          </p:cNvSpPr>
          <p:nvPr>
            <p:ph type="dt" sz="half" idx="10"/>
          </p:nvPr>
        </p:nvSpPr>
        <p:spPr/>
        <p:txBody>
          <a:bodyPr/>
          <a:lstStyle/>
          <a:p>
            <a:fld id="{84187A75-DE0F-4A52-8CE3-B0814601FF39}"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45</a:t>
            </a:fld>
            <a:endParaRPr lang="en-GB"/>
          </a:p>
        </p:txBody>
      </p:sp>
    </p:spTree>
    <p:extLst>
      <p:ext uri="{BB962C8B-B14F-4D97-AF65-F5344CB8AC3E}">
        <p14:creationId xmlns:p14="http://schemas.microsoft.com/office/powerpoint/2010/main" val="2997159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C743-42CB-A447-978E-FB5163CE1197}"/>
              </a:ext>
            </a:extLst>
          </p:cNvPr>
          <p:cNvSpPr>
            <a:spLocks noGrp="1"/>
          </p:cNvSpPr>
          <p:nvPr>
            <p:ph type="title"/>
          </p:nvPr>
        </p:nvSpPr>
        <p:spPr>
          <a:xfrm>
            <a:off x="838200" y="365126"/>
            <a:ext cx="10515600" cy="742706"/>
          </a:xfrm>
        </p:spPr>
        <p:txBody>
          <a:bodyPr>
            <a:normAutofit fontScale="90000"/>
          </a:bodyPr>
          <a:lstStyle/>
          <a:p>
            <a:pPr algn="ctr"/>
            <a:br>
              <a:rPr lang="en-US" dirty="0">
                <a:latin typeface="Kalimati" pitchFamily="2" charset="0"/>
                <a:cs typeface="Kalimati" pitchFamily="2" charset="0"/>
              </a:rPr>
            </a:br>
            <a:r>
              <a:rPr lang="en-US" dirty="0" err="1">
                <a:solidFill>
                  <a:srgbClr val="00B050"/>
                </a:solidFill>
                <a:latin typeface="Kalimati" pitchFamily="2" charset="0"/>
                <a:cs typeface="Kalimati" pitchFamily="2" charset="0"/>
              </a:rPr>
              <a:t>नवप्रवर्तनका</a:t>
            </a:r>
            <a:r>
              <a:rPr lang="en-US" dirty="0">
                <a:solidFill>
                  <a:srgbClr val="00B050"/>
                </a:solidFill>
                <a:latin typeface="Kalimati" pitchFamily="2" charset="0"/>
                <a:cs typeface="Kalimati" pitchFamily="2" charset="0"/>
              </a:rPr>
              <a:t> </a:t>
            </a:r>
            <a:r>
              <a:rPr lang="en-US" dirty="0" err="1">
                <a:solidFill>
                  <a:srgbClr val="00B050"/>
                </a:solidFill>
                <a:latin typeface="Kalimati" pitchFamily="2" charset="0"/>
                <a:cs typeface="Kalimati" pitchFamily="2" charset="0"/>
              </a:rPr>
              <a:t>केही</a:t>
            </a:r>
            <a:r>
              <a:rPr lang="en-US" dirty="0">
                <a:solidFill>
                  <a:srgbClr val="00B050"/>
                </a:solidFill>
                <a:latin typeface="Kalimati" pitchFamily="2" charset="0"/>
                <a:cs typeface="Kalimati" pitchFamily="2" charset="0"/>
              </a:rPr>
              <a:t> </a:t>
            </a:r>
            <a:r>
              <a:rPr lang="en-US" dirty="0" err="1">
                <a:solidFill>
                  <a:srgbClr val="00B050"/>
                </a:solidFill>
                <a:latin typeface="Kalimati" pitchFamily="2" charset="0"/>
                <a:cs typeface="Kalimati" pitchFamily="2" charset="0"/>
              </a:rPr>
              <a:t>सम्भावित</a:t>
            </a:r>
            <a:r>
              <a:rPr lang="en-US" dirty="0">
                <a:solidFill>
                  <a:srgbClr val="00B050"/>
                </a:solidFill>
                <a:latin typeface="Kalimati" pitchFamily="2" charset="0"/>
                <a:cs typeface="Kalimati" pitchFamily="2" charset="0"/>
              </a:rPr>
              <a:t> </a:t>
            </a:r>
            <a:r>
              <a:rPr lang="en-US" dirty="0" err="1">
                <a:solidFill>
                  <a:srgbClr val="00B050"/>
                </a:solidFill>
                <a:latin typeface="Kalimati" pitchFamily="2" charset="0"/>
                <a:cs typeface="Kalimati" pitchFamily="2" charset="0"/>
              </a:rPr>
              <a:t>विषय</a:t>
            </a:r>
            <a:r>
              <a:rPr lang="en-US" dirty="0">
                <a:solidFill>
                  <a:srgbClr val="00B050"/>
                </a:solidFill>
                <a:latin typeface="Kalimati" pitchFamily="2" charset="0"/>
                <a:cs typeface="Kalimati" pitchFamily="2" charset="0"/>
              </a:rPr>
              <a:t> </a:t>
            </a:r>
            <a:r>
              <a:rPr lang="en-US" dirty="0" err="1">
                <a:solidFill>
                  <a:srgbClr val="00B050"/>
                </a:solidFill>
                <a:latin typeface="Kalimati" pitchFamily="2" charset="0"/>
                <a:cs typeface="Kalimati" pitchFamily="2" charset="0"/>
              </a:rPr>
              <a:t>क्षेत्रहरु</a:t>
            </a:r>
            <a:br>
              <a:rPr lang="x-none" dirty="0"/>
            </a:br>
            <a:endParaRPr lang="en-GB" dirty="0"/>
          </a:p>
        </p:txBody>
      </p:sp>
      <p:sp>
        <p:nvSpPr>
          <p:cNvPr id="4" name="Content Placeholder 3">
            <a:extLst>
              <a:ext uri="{FF2B5EF4-FFF2-40B4-BE49-F238E27FC236}">
                <a16:creationId xmlns:a16="http://schemas.microsoft.com/office/drawing/2014/main" id="{A259251D-437E-BD46-BBC2-1A54DA91A015}"/>
              </a:ext>
            </a:extLst>
          </p:cNvPr>
          <p:cNvSpPr>
            <a:spLocks noGrp="1"/>
          </p:cNvSpPr>
          <p:nvPr>
            <p:ph sz="half" idx="1"/>
          </p:nvPr>
        </p:nvSpPr>
        <p:spPr>
          <a:xfrm>
            <a:off x="387927" y="1107832"/>
            <a:ext cx="5784273" cy="5069131"/>
          </a:xfrm>
        </p:spPr>
        <p:style>
          <a:lnRef idx="1">
            <a:schemeClr val="accent5"/>
          </a:lnRef>
          <a:fillRef idx="2">
            <a:schemeClr val="accent5"/>
          </a:fillRef>
          <a:effectRef idx="1">
            <a:schemeClr val="accent5"/>
          </a:effectRef>
          <a:fontRef idx="minor">
            <a:schemeClr val="dk1"/>
          </a:fontRef>
        </p:style>
        <p:txBody>
          <a:bodyPr>
            <a:noAutofit/>
          </a:bodyPr>
          <a:lstStyle/>
          <a:p>
            <a:pPr lvl="0">
              <a:lnSpc>
                <a:spcPct val="170000"/>
              </a:lnSpc>
              <a:spcBef>
                <a:spcPts val="0"/>
              </a:spcBef>
            </a:pPr>
            <a:r>
              <a:rPr lang="ne-NP" sz="2200" dirty="0">
                <a:latin typeface="Kalimati" pitchFamily="2" charset="0"/>
                <a:cs typeface="Kalimati" pitchFamily="2" charset="0"/>
              </a:rPr>
              <a:t>स्थानीय आर्थिक विकास</a:t>
            </a:r>
            <a:endParaRPr lang="x-none" sz="2200" dirty="0">
              <a:latin typeface="Kalimati" pitchFamily="2" charset="0"/>
              <a:cs typeface="Kalimati" pitchFamily="2" charset="0"/>
            </a:endParaRPr>
          </a:p>
          <a:p>
            <a:pPr lvl="0">
              <a:lnSpc>
                <a:spcPct val="170000"/>
              </a:lnSpc>
              <a:spcBef>
                <a:spcPts val="0"/>
              </a:spcBef>
            </a:pPr>
            <a:r>
              <a:rPr lang="ne-NP" sz="2200" dirty="0">
                <a:latin typeface="Kalimati" pitchFamily="2" charset="0"/>
                <a:cs typeface="Kalimati" pitchFamily="2" charset="0"/>
              </a:rPr>
              <a:t>वित्तीय व्यवस्थापनका क्षेत्रहरु</a:t>
            </a:r>
            <a:endParaRPr lang="x-none" sz="2200" dirty="0">
              <a:latin typeface="Kalimati" pitchFamily="2" charset="0"/>
              <a:cs typeface="Kalimati" pitchFamily="2" charset="0"/>
            </a:endParaRPr>
          </a:p>
          <a:p>
            <a:pPr lvl="0">
              <a:lnSpc>
                <a:spcPct val="170000"/>
              </a:lnSpc>
              <a:spcBef>
                <a:spcPts val="0"/>
              </a:spcBef>
            </a:pPr>
            <a:r>
              <a:rPr lang="ne-NP" sz="2200" dirty="0">
                <a:latin typeface="Kalimati" pitchFamily="2" charset="0"/>
                <a:cs typeface="Kalimati" pitchFamily="2" charset="0"/>
              </a:rPr>
              <a:t>बालमैत्री स्था</a:t>
            </a:r>
            <a:r>
              <a:rPr lang="en-US" sz="2200" dirty="0" err="1">
                <a:latin typeface="Kalimati" pitchFamily="2" charset="0"/>
                <a:cs typeface="Kalimati" pitchFamily="2" charset="0"/>
              </a:rPr>
              <a:t>नी</a:t>
            </a:r>
            <a:r>
              <a:rPr lang="ne-NP" sz="2200" dirty="0">
                <a:latin typeface="Kalimati" pitchFamily="2" charset="0"/>
                <a:cs typeface="Kalimati" pitchFamily="2" charset="0"/>
              </a:rPr>
              <a:t>य साशनको प्रारुप को विशेष क्षेत्र</a:t>
            </a:r>
            <a:endParaRPr lang="x-none" sz="2200" dirty="0">
              <a:latin typeface="Kalimati" pitchFamily="2" charset="0"/>
              <a:cs typeface="Kalimati" pitchFamily="2" charset="0"/>
            </a:endParaRPr>
          </a:p>
          <a:p>
            <a:pPr lvl="0">
              <a:lnSpc>
                <a:spcPct val="170000"/>
              </a:lnSpc>
              <a:spcBef>
                <a:spcPts val="0"/>
              </a:spcBef>
            </a:pPr>
            <a:r>
              <a:rPr lang="ne-NP" sz="2200" dirty="0">
                <a:latin typeface="Kalimati" pitchFamily="2" charset="0"/>
                <a:cs typeface="Kalimati" pitchFamily="2" charset="0"/>
              </a:rPr>
              <a:t>बाताबरण मैत्री स्थानीय शासन विशेष क्षेत्र</a:t>
            </a:r>
            <a:endParaRPr lang="x-none" sz="2200" dirty="0">
              <a:latin typeface="Kalimati" pitchFamily="2" charset="0"/>
              <a:cs typeface="Kalimati" pitchFamily="2" charset="0"/>
            </a:endParaRPr>
          </a:p>
          <a:p>
            <a:pPr lvl="0">
              <a:lnSpc>
                <a:spcPct val="170000"/>
              </a:lnSpc>
              <a:spcBef>
                <a:spcPts val="0"/>
              </a:spcBef>
            </a:pPr>
            <a:r>
              <a:rPr lang="ne-NP" sz="2200" dirty="0">
                <a:latin typeface="Kalimati" pitchFamily="2" charset="0"/>
                <a:cs typeface="Kalimati" pitchFamily="2" charset="0"/>
              </a:rPr>
              <a:t>संस्थागत स्वमुल्यांकनका सुचकका विशेष क्षेत्र</a:t>
            </a:r>
            <a:endParaRPr lang="x-none" sz="2200" dirty="0">
              <a:latin typeface="Kalimati" pitchFamily="2" charset="0"/>
              <a:cs typeface="Kalimati" pitchFamily="2" charset="0"/>
            </a:endParaRPr>
          </a:p>
          <a:p>
            <a:pPr lvl="0">
              <a:lnSpc>
                <a:spcPct val="170000"/>
              </a:lnSpc>
              <a:spcBef>
                <a:spcPts val="0"/>
              </a:spcBef>
            </a:pPr>
            <a:r>
              <a:rPr lang="ne-NP" sz="2200" dirty="0">
                <a:latin typeface="Kalimati" pitchFamily="2" charset="0"/>
                <a:cs typeface="Kalimati" pitchFamily="2" charset="0"/>
              </a:rPr>
              <a:t>विद्युतीय सुशासन</a:t>
            </a:r>
            <a:endParaRPr lang="x-none" sz="2200" dirty="0">
              <a:latin typeface="Kalimati" pitchFamily="2" charset="0"/>
              <a:cs typeface="Kalimati" pitchFamily="2" charset="0"/>
            </a:endParaRPr>
          </a:p>
          <a:p>
            <a:pPr lvl="0">
              <a:lnSpc>
                <a:spcPct val="170000"/>
              </a:lnSpc>
              <a:spcBef>
                <a:spcPts val="0"/>
              </a:spcBef>
            </a:pPr>
            <a:r>
              <a:rPr lang="ne-NP" sz="2200" dirty="0">
                <a:latin typeface="Kalimati" pitchFamily="2" charset="0"/>
                <a:cs typeface="Kalimati" pitchFamily="2" charset="0"/>
              </a:rPr>
              <a:t>स्था</a:t>
            </a:r>
            <a:r>
              <a:rPr lang="en-US" sz="2200" dirty="0" err="1">
                <a:latin typeface="Kalimati" pitchFamily="2" charset="0"/>
                <a:cs typeface="Kalimati" pitchFamily="2" charset="0"/>
              </a:rPr>
              <a:t>नी</a:t>
            </a:r>
            <a:r>
              <a:rPr lang="ne-NP" sz="2200" dirty="0">
                <a:latin typeface="Kalimati" pitchFamily="2" charset="0"/>
                <a:cs typeface="Kalimati" pitchFamily="2" charset="0"/>
              </a:rPr>
              <a:t>य तहको वित्तिय सुशासनको क्षेत्र</a:t>
            </a:r>
            <a:endParaRPr lang="x-none" sz="2200" dirty="0">
              <a:latin typeface="Kalimati" pitchFamily="2" charset="0"/>
              <a:cs typeface="Kalimati" pitchFamily="2" charset="0"/>
            </a:endParaRPr>
          </a:p>
          <a:p>
            <a:pPr lvl="0">
              <a:lnSpc>
                <a:spcPct val="170000"/>
              </a:lnSpc>
              <a:spcBef>
                <a:spcPts val="0"/>
              </a:spcBef>
            </a:pPr>
            <a:r>
              <a:rPr lang="ne-NP" sz="2200" dirty="0">
                <a:latin typeface="Kalimati" pitchFamily="2" charset="0"/>
                <a:cs typeface="Kalimati" pitchFamily="2" charset="0"/>
              </a:rPr>
              <a:t>एकिकृत स्थानीय विकास योजनाका संभागहरु</a:t>
            </a:r>
            <a:endParaRPr lang="x-none" sz="2200" dirty="0">
              <a:latin typeface="Kalimati" pitchFamily="2" charset="0"/>
              <a:cs typeface="Kalimati" pitchFamily="2" charset="0"/>
            </a:endParaRPr>
          </a:p>
          <a:p>
            <a:pPr lvl="0">
              <a:lnSpc>
                <a:spcPct val="170000"/>
              </a:lnSpc>
              <a:spcBef>
                <a:spcPts val="0"/>
              </a:spcBef>
            </a:pPr>
            <a:r>
              <a:rPr lang="ne-NP" sz="2200" dirty="0">
                <a:latin typeface="Kalimati" pitchFamily="2" charset="0"/>
                <a:cs typeface="Kalimati" pitchFamily="2" charset="0"/>
              </a:rPr>
              <a:t>फोहोर मैला व्यवस्थापन</a:t>
            </a:r>
            <a:endParaRPr lang="x-none" sz="2200" dirty="0">
              <a:latin typeface="Kalimati" pitchFamily="2" charset="0"/>
              <a:cs typeface="Kalimati" pitchFamily="2" charset="0"/>
            </a:endParaRPr>
          </a:p>
          <a:p>
            <a:pPr>
              <a:lnSpc>
                <a:spcPct val="170000"/>
              </a:lnSpc>
            </a:pPr>
            <a:endParaRPr lang="en-GB" sz="2200" dirty="0"/>
          </a:p>
        </p:txBody>
      </p:sp>
      <p:sp>
        <p:nvSpPr>
          <p:cNvPr id="5" name="Content Placeholder 4">
            <a:extLst>
              <a:ext uri="{FF2B5EF4-FFF2-40B4-BE49-F238E27FC236}">
                <a16:creationId xmlns:a16="http://schemas.microsoft.com/office/drawing/2014/main" id="{D036EE33-149A-6D4A-B369-4B052D801085}"/>
              </a:ext>
            </a:extLst>
          </p:cNvPr>
          <p:cNvSpPr>
            <a:spLocks noGrp="1"/>
          </p:cNvSpPr>
          <p:nvPr>
            <p:ph sz="half" idx="2"/>
          </p:nvPr>
        </p:nvSpPr>
        <p:spPr>
          <a:xfrm>
            <a:off x="6172199" y="1107832"/>
            <a:ext cx="5733473" cy="5496168"/>
          </a:xfrm>
        </p:spPr>
        <p:style>
          <a:lnRef idx="1">
            <a:schemeClr val="accent2"/>
          </a:lnRef>
          <a:fillRef idx="2">
            <a:schemeClr val="accent2"/>
          </a:fillRef>
          <a:effectRef idx="1">
            <a:schemeClr val="accent2"/>
          </a:effectRef>
          <a:fontRef idx="minor">
            <a:schemeClr val="dk1"/>
          </a:fontRef>
        </p:style>
        <p:txBody>
          <a:bodyPr>
            <a:normAutofit fontScale="62500" lnSpcReduction="20000"/>
          </a:bodyPr>
          <a:lstStyle/>
          <a:p>
            <a:pPr lvl="0">
              <a:lnSpc>
                <a:spcPct val="170000"/>
              </a:lnSpc>
            </a:pPr>
            <a:r>
              <a:rPr lang="ne-NP" dirty="0">
                <a:latin typeface="Kalimati" pitchFamily="2" charset="0"/>
                <a:cs typeface="Kalimati" pitchFamily="2" charset="0"/>
              </a:rPr>
              <a:t>एकिकृत वस्ति विकास, जग्गा एकिकरण तथा शहरी पुनर्उत्थान योजना</a:t>
            </a:r>
            <a:endParaRPr lang="x-none" dirty="0">
              <a:latin typeface="Kalimati" pitchFamily="2" charset="0"/>
              <a:cs typeface="Kalimati" pitchFamily="2" charset="0"/>
            </a:endParaRPr>
          </a:p>
          <a:p>
            <a:pPr lvl="0">
              <a:lnSpc>
                <a:spcPct val="170000"/>
              </a:lnSpc>
            </a:pPr>
            <a:r>
              <a:rPr lang="ne-NP" dirty="0">
                <a:latin typeface="Kalimati" pitchFamily="2" charset="0"/>
                <a:cs typeface="Kalimati" pitchFamily="2" charset="0"/>
              </a:rPr>
              <a:t>सामाजिक उ</a:t>
            </a:r>
            <a:r>
              <a:rPr lang="en-US" dirty="0" err="1">
                <a:latin typeface="Kalimati" pitchFamily="2" charset="0"/>
                <a:cs typeface="Kalimati" pitchFamily="2" charset="0"/>
              </a:rPr>
              <a:t>त्तर</a:t>
            </a:r>
            <a:r>
              <a:rPr lang="ne-NP" dirty="0">
                <a:latin typeface="Kalimati" pitchFamily="2" charset="0"/>
                <a:cs typeface="Kalimati" pitchFamily="2" charset="0"/>
              </a:rPr>
              <a:t>दायित्व विधिहरुको पालना</a:t>
            </a:r>
            <a:endParaRPr lang="x-none" dirty="0">
              <a:latin typeface="Kalimati" pitchFamily="2" charset="0"/>
              <a:cs typeface="Kalimati" pitchFamily="2" charset="0"/>
            </a:endParaRPr>
          </a:p>
          <a:p>
            <a:pPr lvl="0">
              <a:lnSpc>
                <a:spcPct val="170000"/>
              </a:lnSpc>
            </a:pPr>
            <a:r>
              <a:rPr lang="ne-NP" dirty="0">
                <a:latin typeface="Kalimati" pitchFamily="2" charset="0"/>
                <a:cs typeface="Kalimati" pitchFamily="2" charset="0"/>
              </a:rPr>
              <a:t>नमुना नगर</a:t>
            </a:r>
            <a:r>
              <a:rPr lang="en-US" dirty="0">
                <a:latin typeface="Kalimati" pitchFamily="2" charset="0"/>
                <a:cs typeface="Kalimati" pitchFamily="2" charset="0"/>
              </a:rPr>
              <a:t>,</a:t>
            </a:r>
            <a:r>
              <a:rPr lang="ne-NP" dirty="0">
                <a:latin typeface="Kalimati" pitchFamily="2" charset="0"/>
                <a:cs typeface="Kalimati" pitchFamily="2" charset="0"/>
              </a:rPr>
              <a:t> गाँउ, वडा</a:t>
            </a:r>
            <a:endParaRPr lang="x-none" dirty="0">
              <a:latin typeface="Kalimati" pitchFamily="2" charset="0"/>
              <a:cs typeface="Kalimati" pitchFamily="2" charset="0"/>
            </a:endParaRPr>
          </a:p>
          <a:p>
            <a:pPr lvl="0">
              <a:lnSpc>
                <a:spcPct val="170000"/>
              </a:lnSpc>
            </a:pPr>
            <a:r>
              <a:rPr lang="ne-NP" dirty="0">
                <a:latin typeface="Kalimati" pitchFamily="2" charset="0"/>
                <a:cs typeface="Kalimati" pitchFamily="2" charset="0"/>
              </a:rPr>
              <a:t>प्रमाणमा आधारित निर्णय प्रक्रिया</a:t>
            </a:r>
            <a:endParaRPr lang="x-none" dirty="0">
              <a:latin typeface="Kalimati" pitchFamily="2" charset="0"/>
              <a:cs typeface="Kalimati" pitchFamily="2" charset="0"/>
            </a:endParaRPr>
          </a:p>
          <a:p>
            <a:pPr lvl="0">
              <a:lnSpc>
                <a:spcPct val="170000"/>
              </a:lnSpc>
            </a:pPr>
            <a:r>
              <a:rPr lang="ne-NP" dirty="0">
                <a:latin typeface="Kalimati" pitchFamily="2" charset="0"/>
                <a:cs typeface="Kalimati" pitchFamily="2" charset="0"/>
              </a:rPr>
              <a:t>उत्थानशिल विकास तथा विपद व्यवस्थापन </a:t>
            </a:r>
            <a:endParaRPr lang="x-none" dirty="0">
              <a:latin typeface="Kalimati" pitchFamily="2" charset="0"/>
              <a:cs typeface="Kalimati" pitchFamily="2" charset="0"/>
            </a:endParaRPr>
          </a:p>
          <a:p>
            <a:pPr lvl="0">
              <a:lnSpc>
                <a:spcPct val="170000"/>
              </a:lnSpc>
            </a:pPr>
            <a:r>
              <a:rPr lang="ne-NP" dirty="0">
                <a:latin typeface="Kalimati" pitchFamily="2" charset="0"/>
                <a:cs typeface="Kalimati" pitchFamily="2" charset="0"/>
              </a:rPr>
              <a:t>लैंगिक समानता तथा सामाजिक समावेशीकरणका संभागहरु</a:t>
            </a:r>
            <a:endParaRPr lang="x-none" dirty="0">
              <a:latin typeface="Kalimati" pitchFamily="2" charset="0"/>
              <a:cs typeface="Kalimati" pitchFamily="2" charset="0"/>
            </a:endParaRPr>
          </a:p>
          <a:p>
            <a:pPr lvl="0">
              <a:lnSpc>
                <a:spcPct val="170000"/>
              </a:lnSpc>
            </a:pPr>
            <a:r>
              <a:rPr lang="ne-NP" dirty="0">
                <a:latin typeface="Kalimati" pitchFamily="2" charset="0"/>
                <a:cs typeface="Kalimati" pitchFamily="2" charset="0"/>
              </a:rPr>
              <a:t>शिक्षा, स्वास्थय, खानेपानी, सरसफाईमा नवीनतम सोचहरु</a:t>
            </a:r>
            <a:endParaRPr lang="x-none" dirty="0">
              <a:latin typeface="Kalimati" pitchFamily="2" charset="0"/>
              <a:cs typeface="Kalimati" pitchFamily="2" charset="0"/>
            </a:endParaRPr>
          </a:p>
          <a:p>
            <a:pPr lvl="0">
              <a:lnSpc>
                <a:spcPct val="170000"/>
              </a:lnSpc>
            </a:pPr>
            <a:r>
              <a:rPr lang="ne-NP" dirty="0">
                <a:latin typeface="Kalimati" pitchFamily="2" charset="0"/>
                <a:cs typeface="Kalimati" pitchFamily="2" charset="0"/>
              </a:rPr>
              <a:t>जिविकोपार्जन सुधारका क्षेत्रहरू</a:t>
            </a:r>
            <a:endParaRPr lang="x-none" dirty="0">
              <a:latin typeface="Kalimati" pitchFamily="2" charset="0"/>
              <a:cs typeface="Kalimati" pitchFamily="2" charset="0"/>
            </a:endParaRPr>
          </a:p>
          <a:p>
            <a:pPr lvl="0">
              <a:lnSpc>
                <a:spcPct val="170000"/>
              </a:lnSpc>
            </a:pPr>
            <a:r>
              <a:rPr lang="ne-NP" dirty="0">
                <a:latin typeface="Kalimati" pitchFamily="2" charset="0"/>
                <a:cs typeface="Kalimati" pitchFamily="2" charset="0"/>
              </a:rPr>
              <a:t>सार्वजनिक सेवामा एकद्धार प्रणाली</a:t>
            </a:r>
            <a:endParaRPr lang="x-none" dirty="0">
              <a:latin typeface="Kalimati" pitchFamily="2" charset="0"/>
              <a:cs typeface="Kalimati" pitchFamily="2" charset="0"/>
            </a:endParaRPr>
          </a:p>
          <a:p>
            <a:pPr>
              <a:lnSpc>
                <a:spcPct val="170000"/>
              </a:lnSpc>
            </a:pPr>
            <a:endParaRPr lang="en-GB" dirty="0"/>
          </a:p>
        </p:txBody>
      </p:sp>
      <p:sp>
        <p:nvSpPr>
          <p:cNvPr id="6" name="Date Placeholder 5"/>
          <p:cNvSpPr>
            <a:spLocks noGrp="1"/>
          </p:cNvSpPr>
          <p:nvPr>
            <p:ph type="dt" sz="half" idx="10"/>
          </p:nvPr>
        </p:nvSpPr>
        <p:spPr/>
        <p:txBody>
          <a:bodyPr/>
          <a:lstStyle/>
          <a:p>
            <a:fld id="{CEFE8021-012E-4600-92B0-AD2D745B6896}" type="datetime1">
              <a:rPr lang="en-GB" smtClean="0"/>
              <a:pPr/>
              <a:t>25/03/2025</a:t>
            </a:fld>
            <a:endParaRPr lang="en-GB"/>
          </a:p>
        </p:txBody>
      </p:sp>
      <p:sp>
        <p:nvSpPr>
          <p:cNvPr id="7" name="Slide Number Placeholder 6"/>
          <p:cNvSpPr>
            <a:spLocks noGrp="1"/>
          </p:cNvSpPr>
          <p:nvPr>
            <p:ph type="sldNum" sz="quarter" idx="12"/>
          </p:nvPr>
        </p:nvSpPr>
        <p:spPr/>
        <p:txBody>
          <a:bodyPr/>
          <a:lstStyle/>
          <a:p>
            <a:fld id="{DB7F5CA5-8403-544B-B4B6-43F39E7F16E2}" type="slidenum">
              <a:rPr lang="en-GB" smtClean="0"/>
              <a:pPr/>
              <a:t>46</a:t>
            </a:fld>
            <a:endParaRPr lang="en-GB"/>
          </a:p>
        </p:txBody>
      </p:sp>
    </p:spTree>
    <p:extLst>
      <p:ext uri="{BB962C8B-B14F-4D97-AF65-F5344CB8AC3E}">
        <p14:creationId xmlns:p14="http://schemas.microsoft.com/office/powerpoint/2010/main" val="2136340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74B4-6668-5348-94A6-036D8A2FD8BB}"/>
              </a:ext>
            </a:extLst>
          </p:cNvPr>
          <p:cNvSpPr>
            <a:spLocks noGrp="1"/>
          </p:cNvSpPr>
          <p:nvPr>
            <p:ph type="title"/>
          </p:nvPr>
        </p:nvSpPr>
        <p:spPr>
          <a:xfrm>
            <a:off x="838200" y="365126"/>
            <a:ext cx="10515600" cy="742706"/>
          </a:xfrm>
        </p:spPr>
        <p:txBody>
          <a:bodyPr/>
          <a:lstStyle/>
          <a:p>
            <a:r>
              <a:rPr lang="en-US" dirty="0" err="1">
                <a:solidFill>
                  <a:srgbClr val="00B050"/>
                </a:solidFill>
                <a:latin typeface="Kalimati" pitchFamily="2" charset="0"/>
                <a:cs typeface="Kalimati" pitchFamily="2" charset="0"/>
              </a:rPr>
              <a:t>नवप्रवर्तनका</a:t>
            </a:r>
            <a:r>
              <a:rPr lang="en-US" dirty="0">
                <a:solidFill>
                  <a:srgbClr val="00B050"/>
                </a:solidFill>
                <a:latin typeface="Kalimati" pitchFamily="2" charset="0"/>
                <a:cs typeface="Kalimati" pitchFamily="2" charset="0"/>
              </a:rPr>
              <a:t> </a:t>
            </a:r>
            <a:r>
              <a:rPr lang="en-US" dirty="0" err="1">
                <a:solidFill>
                  <a:srgbClr val="00B050"/>
                </a:solidFill>
                <a:latin typeface="Kalimati" pitchFamily="2" charset="0"/>
                <a:cs typeface="Kalimati" pitchFamily="2" charset="0"/>
              </a:rPr>
              <a:t>केही</a:t>
            </a:r>
            <a:r>
              <a:rPr lang="en-US" dirty="0">
                <a:solidFill>
                  <a:srgbClr val="00B050"/>
                </a:solidFill>
                <a:latin typeface="Kalimati" pitchFamily="2" charset="0"/>
                <a:cs typeface="Kalimati" pitchFamily="2" charset="0"/>
              </a:rPr>
              <a:t> </a:t>
            </a:r>
            <a:r>
              <a:rPr lang="en-US" dirty="0" err="1">
                <a:solidFill>
                  <a:srgbClr val="00B050"/>
                </a:solidFill>
                <a:latin typeface="Kalimati" pitchFamily="2" charset="0"/>
                <a:cs typeface="Kalimati" pitchFamily="2" charset="0"/>
              </a:rPr>
              <a:t>सम्भावित</a:t>
            </a:r>
            <a:r>
              <a:rPr lang="en-US" dirty="0">
                <a:solidFill>
                  <a:srgbClr val="00B050"/>
                </a:solidFill>
                <a:latin typeface="Kalimati" pitchFamily="2" charset="0"/>
                <a:cs typeface="Kalimati" pitchFamily="2" charset="0"/>
              </a:rPr>
              <a:t> </a:t>
            </a:r>
            <a:r>
              <a:rPr lang="en-US" dirty="0" err="1">
                <a:solidFill>
                  <a:srgbClr val="00B050"/>
                </a:solidFill>
                <a:latin typeface="Kalimati" pitchFamily="2" charset="0"/>
                <a:cs typeface="Kalimati" pitchFamily="2" charset="0"/>
              </a:rPr>
              <a:t>विषय</a:t>
            </a:r>
            <a:r>
              <a:rPr lang="en-US" dirty="0">
                <a:solidFill>
                  <a:srgbClr val="00B050"/>
                </a:solidFill>
                <a:latin typeface="Kalimati" pitchFamily="2" charset="0"/>
                <a:cs typeface="Kalimati" pitchFamily="2" charset="0"/>
              </a:rPr>
              <a:t> </a:t>
            </a:r>
            <a:r>
              <a:rPr lang="en-US" dirty="0" err="1">
                <a:solidFill>
                  <a:srgbClr val="00B050"/>
                </a:solidFill>
                <a:latin typeface="Kalimati" pitchFamily="2" charset="0"/>
                <a:cs typeface="Kalimati" pitchFamily="2" charset="0"/>
              </a:rPr>
              <a:t>क्षेत्रहरु</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EEC88B45-05AF-E94C-9571-FD5A62F54E98}"/>
              </a:ext>
            </a:extLst>
          </p:cNvPr>
          <p:cNvSpPr>
            <a:spLocks noGrp="1"/>
          </p:cNvSpPr>
          <p:nvPr>
            <p:ph sz="half" idx="1"/>
          </p:nvPr>
        </p:nvSpPr>
        <p:spPr>
          <a:xfrm>
            <a:off x="838200" y="1301262"/>
            <a:ext cx="4648200" cy="4875701"/>
          </a:xfr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a:normAutofit fontScale="77500" lnSpcReduction="20000"/>
          </a:bodyPr>
          <a:lstStyle/>
          <a:p>
            <a:pPr lvl="0">
              <a:lnSpc>
                <a:spcPct val="150000"/>
              </a:lnSpc>
            </a:pPr>
            <a:r>
              <a:rPr lang="ne-NP" sz="3100" dirty="0">
                <a:latin typeface="Kalimati" pitchFamily="2" charset="0"/>
                <a:cs typeface="Kalimati" pitchFamily="2" charset="0"/>
              </a:rPr>
              <a:t>आर्थिक सामाजिक रूपमा पछाडि परेका वर्गहरूका आर्थिक सामाजिक रूपान्तरण</a:t>
            </a:r>
            <a:endParaRPr lang="x-none" sz="3100" dirty="0">
              <a:latin typeface="Kalimati" pitchFamily="2" charset="0"/>
              <a:cs typeface="Kalimati" pitchFamily="2" charset="0"/>
            </a:endParaRPr>
          </a:p>
          <a:p>
            <a:pPr lvl="0">
              <a:lnSpc>
                <a:spcPct val="150000"/>
              </a:lnSpc>
            </a:pPr>
            <a:r>
              <a:rPr lang="ne-NP" sz="3100" dirty="0">
                <a:latin typeface="Kalimati" pitchFamily="2" charset="0"/>
                <a:cs typeface="Kalimati" pitchFamily="2" charset="0"/>
              </a:rPr>
              <a:t>नवप्रवर्तन योजनाको अभिन्</a:t>
            </a:r>
            <a:r>
              <a:rPr lang="en-US" sz="3100" dirty="0">
                <a:latin typeface="Kalimati" pitchFamily="2" charset="0"/>
                <a:cs typeface="Kalimati" pitchFamily="2" charset="0"/>
              </a:rPr>
              <a:t>‍</a:t>
            </a:r>
            <a:r>
              <a:rPr lang="ne-NP" sz="3100" dirty="0">
                <a:latin typeface="Kalimati" pitchFamily="2" charset="0"/>
                <a:cs typeface="Kalimati" pitchFamily="2" charset="0"/>
              </a:rPr>
              <a:t>न अङ्गको रुपमा रहेका अत्यावश्यक पर्ने उपकरण</a:t>
            </a:r>
            <a:r>
              <a:rPr lang="en-US" sz="3100" dirty="0">
                <a:latin typeface="Kalimati" pitchFamily="2" charset="0"/>
                <a:cs typeface="Kalimati" pitchFamily="2" charset="0"/>
              </a:rPr>
              <a:t>, </a:t>
            </a:r>
            <a:r>
              <a:rPr lang="ne-NP" sz="3100" dirty="0">
                <a:latin typeface="Kalimati" pitchFamily="2" charset="0"/>
                <a:cs typeface="Kalimati" pitchFamily="2" charset="0"/>
              </a:rPr>
              <a:t>प्रणाली</a:t>
            </a:r>
            <a:r>
              <a:rPr lang="en-US" sz="3100" dirty="0">
                <a:latin typeface="Kalimati" pitchFamily="2" charset="0"/>
                <a:cs typeface="Kalimati" pitchFamily="2" charset="0"/>
              </a:rPr>
              <a:t>, </a:t>
            </a:r>
            <a:r>
              <a:rPr lang="ne-NP" sz="3100" dirty="0">
                <a:latin typeface="Kalimati" pitchFamily="2" charset="0"/>
                <a:cs typeface="Kalimati" pitchFamily="2" charset="0"/>
              </a:rPr>
              <a:t>प्रविधि र सेवा प्रवाहसँग सम्बन्धित विषयहरु।</a:t>
            </a:r>
            <a:endParaRPr lang="en-US" sz="3100" dirty="0">
              <a:latin typeface="Kalimati" pitchFamily="2" charset="0"/>
              <a:cs typeface="Kalimati" pitchFamily="2" charset="0"/>
            </a:endParaRPr>
          </a:p>
          <a:p>
            <a:pPr lvl="0">
              <a:lnSpc>
                <a:spcPct val="150000"/>
              </a:lnSpc>
            </a:pPr>
            <a:r>
              <a:rPr lang="ne-NP" sz="3100" dirty="0">
                <a:latin typeface="Kalimati" pitchFamily="2" charset="0"/>
                <a:cs typeface="Kalimati" pitchFamily="2" charset="0"/>
              </a:rPr>
              <a:t>स्थानीय सेवा प्रवाह </a:t>
            </a:r>
            <a:endParaRPr lang="en-US" sz="3100" dirty="0">
              <a:latin typeface="Kalimati" pitchFamily="2" charset="0"/>
              <a:cs typeface="Kalimati" pitchFamily="2" charset="0"/>
            </a:endParaRPr>
          </a:p>
          <a:p>
            <a:pPr marL="0" lvl="0" indent="0">
              <a:buNone/>
            </a:pPr>
            <a:endParaRPr lang="x-none" sz="3100" dirty="0">
              <a:latin typeface="Kalimati" pitchFamily="2" charset="0"/>
              <a:cs typeface="Kalimati" pitchFamily="2" charset="0"/>
            </a:endParaRPr>
          </a:p>
          <a:p>
            <a:pPr marL="0" lvl="0" indent="0">
              <a:buNone/>
            </a:pPr>
            <a:endParaRPr lang="x-none" dirty="0"/>
          </a:p>
          <a:p>
            <a:endParaRPr lang="en-GB" dirty="0"/>
          </a:p>
        </p:txBody>
      </p:sp>
      <p:sp>
        <p:nvSpPr>
          <p:cNvPr id="4" name="Content Placeholder 3">
            <a:extLst>
              <a:ext uri="{FF2B5EF4-FFF2-40B4-BE49-F238E27FC236}">
                <a16:creationId xmlns:a16="http://schemas.microsoft.com/office/drawing/2014/main" id="{C33AA3A3-3DFB-6D40-9904-AF00868C94E6}"/>
              </a:ext>
            </a:extLst>
          </p:cNvPr>
          <p:cNvSpPr>
            <a:spLocks noGrp="1"/>
          </p:cNvSpPr>
          <p:nvPr>
            <p:ph sz="half" idx="2"/>
          </p:nvPr>
        </p:nvSpPr>
        <p:spPr>
          <a:xfrm>
            <a:off x="5802923" y="1301262"/>
            <a:ext cx="5550877" cy="4875701"/>
          </a:xfrm>
        </p:spPr>
        <p:style>
          <a:lnRef idx="1">
            <a:schemeClr val="accent6"/>
          </a:lnRef>
          <a:fillRef idx="2">
            <a:schemeClr val="accent6"/>
          </a:fillRef>
          <a:effectRef idx="1">
            <a:schemeClr val="accent6"/>
          </a:effectRef>
          <a:fontRef idx="minor">
            <a:schemeClr val="dk1"/>
          </a:fontRef>
        </p:style>
        <p:txBody>
          <a:bodyPr>
            <a:normAutofit fontScale="77500" lnSpcReduction="20000"/>
          </a:bodyPr>
          <a:lstStyle/>
          <a:p>
            <a:pPr lvl="0">
              <a:lnSpc>
                <a:spcPct val="150000"/>
              </a:lnSpc>
            </a:pPr>
            <a:r>
              <a:rPr lang="ne-NP" dirty="0">
                <a:latin typeface="Kalimati" pitchFamily="2" charset="0"/>
                <a:cs typeface="Kalimati" pitchFamily="2" charset="0"/>
              </a:rPr>
              <a:t>सूचना प्रविधि र सार्वजनिक सूचनामा जनताको पहुँच</a:t>
            </a:r>
            <a:endParaRPr lang="x-none" dirty="0">
              <a:latin typeface="Kalimati" pitchFamily="2" charset="0"/>
              <a:cs typeface="Kalimati" pitchFamily="2" charset="0"/>
            </a:endParaRPr>
          </a:p>
          <a:p>
            <a:pPr lvl="0">
              <a:lnSpc>
                <a:spcPct val="150000"/>
              </a:lnSpc>
            </a:pPr>
            <a:r>
              <a:rPr lang="ne-NP" dirty="0">
                <a:latin typeface="Kalimati" pitchFamily="2" charset="0"/>
                <a:cs typeface="Kalimati" pitchFamily="2" charset="0"/>
              </a:rPr>
              <a:t>जोखिम संवेदनशील भूउपयोग योजना</a:t>
            </a:r>
            <a:endParaRPr lang="en-US" dirty="0">
              <a:latin typeface="Kalimati" pitchFamily="2" charset="0"/>
              <a:cs typeface="Kalimati" pitchFamily="2" charset="0"/>
            </a:endParaRPr>
          </a:p>
          <a:p>
            <a:pPr lvl="0">
              <a:lnSpc>
                <a:spcPct val="150000"/>
              </a:lnSpc>
            </a:pPr>
            <a:r>
              <a:rPr lang="ne-NP" dirty="0">
                <a:latin typeface="Kalimati" pitchFamily="2" charset="0"/>
                <a:cs typeface="Kalimati" pitchFamily="2" charset="0"/>
              </a:rPr>
              <a:t>स्वास्थ्य तथा सरसफाईसँग सम्बन्धित नविनतम उपागमहरु ।</a:t>
            </a:r>
            <a:endParaRPr lang="x-none" dirty="0">
              <a:latin typeface="Kalimati" pitchFamily="2" charset="0"/>
              <a:cs typeface="Kalimati" pitchFamily="2" charset="0"/>
            </a:endParaRPr>
          </a:p>
          <a:p>
            <a:pPr lvl="0">
              <a:lnSpc>
                <a:spcPct val="150000"/>
              </a:lnSpc>
            </a:pPr>
            <a:r>
              <a:rPr lang="ne-NP" dirty="0">
                <a:latin typeface="Kalimati" pitchFamily="2" charset="0"/>
                <a:cs typeface="Kalimati" pitchFamily="2" charset="0"/>
              </a:rPr>
              <a:t>स्थानीय आर्थिक विकासका क्षेत्रमा प्रत्यक्ष योगदान दिने नवीनतम प्रविधि तथा उपकरणहरु ।</a:t>
            </a:r>
            <a:endParaRPr lang="x-none" dirty="0">
              <a:latin typeface="Kalimati" pitchFamily="2" charset="0"/>
              <a:cs typeface="Kalimati" pitchFamily="2" charset="0"/>
            </a:endParaRPr>
          </a:p>
          <a:p>
            <a:pPr>
              <a:lnSpc>
                <a:spcPct val="150000"/>
              </a:lnSpc>
            </a:pPr>
            <a:r>
              <a:rPr lang="ne-NP" dirty="0">
                <a:latin typeface="Kalimati" pitchFamily="2" charset="0"/>
                <a:cs typeface="Kalimati" pitchFamily="2" charset="0"/>
              </a:rPr>
              <a:t>सामाजिक परिचालन तथा नागरिक सहभागिता</a:t>
            </a:r>
            <a:endParaRPr lang="x-none" dirty="0">
              <a:latin typeface="Kalimati" pitchFamily="2" charset="0"/>
              <a:cs typeface="Kalimati" pitchFamily="2" charset="0"/>
            </a:endParaRPr>
          </a:p>
        </p:txBody>
      </p:sp>
      <p:sp>
        <p:nvSpPr>
          <p:cNvPr id="5" name="Date Placeholder 4"/>
          <p:cNvSpPr>
            <a:spLocks noGrp="1"/>
          </p:cNvSpPr>
          <p:nvPr>
            <p:ph type="dt" sz="half" idx="10"/>
          </p:nvPr>
        </p:nvSpPr>
        <p:spPr/>
        <p:txBody>
          <a:bodyPr/>
          <a:lstStyle/>
          <a:p>
            <a:fld id="{156687F4-B746-4A00-A97F-3F4F578459B3}" type="datetime1">
              <a:rPr lang="en-GB" smtClean="0"/>
              <a:pPr/>
              <a:t>25/03/2025</a:t>
            </a:fld>
            <a:endParaRPr lang="en-GB"/>
          </a:p>
        </p:txBody>
      </p:sp>
      <p:sp>
        <p:nvSpPr>
          <p:cNvPr id="6" name="Slide Number Placeholder 5"/>
          <p:cNvSpPr>
            <a:spLocks noGrp="1"/>
          </p:cNvSpPr>
          <p:nvPr>
            <p:ph type="sldNum" sz="quarter" idx="12"/>
          </p:nvPr>
        </p:nvSpPr>
        <p:spPr/>
        <p:txBody>
          <a:bodyPr/>
          <a:lstStyle/>
          <a:p>
            <a:fld id="{DB7F5CA5-8403-544B-B4B6-43F39E7F16E2}" type="slidenum">
              <a:rPr lang="en-GB" smtClean="0"/>
              <a:pPr/>
              <a:t>47</a:t>
            </a:fld>
            <a:endParaRPr lang="en-GB"/>
          </a:p>
        </p:txBody>
      </p:sp>
    </p:spTree>
    <p:extLst>
      <p:ext uri="{BB962C8B-B14F-4D97-AF65-F5344CB8AC3E}">
        <p14:creationId xmlns:p14="http://schemas.microsoft.com/office/powerpoint/2010/main" val="1964841846"/>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22BF-90C5-3A43-8986-556ABA70DFB4}"/>
              </a:ext>
            </a:extLst>
          </p:cNvPr>
          <p:cNvSpPr>
            <a:spLocks noGrp="1"/>
          </p:cNvSpPr>
          <p:nvPr>
            <p:ph type="title"/>
          </p:nvPr>
        </p:nvSpPr>
        <p:spPr>
          <a:xfrm>
            <a:off x="510988" y="365125"/>
            <a:ext cx="10842812" cy="1325563"/>
          </a:xfrm>
        </p:spPr>
        <p:txBody>
          <a:bodyPr/>
          <a:lstStyle/>
          <a:p>
            <a:pPr algn="ctr"/>
            <a:r>
              <a:rPr lang="en-GB" dirty="0" err="1">
                <a:latin typeface="Kalimati" pitchFamily="2" charset="0"/>
                <a:cs typeface="Kalimati" pitchFamily="2" charset="0"/>
              </a:rPr>
              <a:t>नवप्रवर्तन</a:t>
            </a:r>
            <a:r>
              <a:rPr lang="en-GB" dirty="0">
                <a:latin typeface="Kalimati" pitchFamily="2" charset="0"/>
                <a:cs typeface="Kalimati" pitchFamily="2" charset="0"/>
              </a:rPr>
              <a:t>: </a:t>
            </a:r>
            <a:r>
              <a:rPr lang="en-GB" dirty="0" err="1">
                <a:latin typeface="Kalimati" pitchFamily="2" charset="0"/>
                <a:cs typeface="Kalimati" pitchFamily="2" charset="0"/>
              </a:rPr>
              <a:t>एकीकृत</a:t>
            </a:r>
            <a:r>
              <a:rPr lang="en-GB" dirty="0">
                <a:latin typeface="Kalimati" pitchFamily="2" charset="0"/>
                <a:cs typeface="Kalimati" pitchFamily="2" charset="0"/>
              </a:rPr>
              <a:t> </a:t>
            </a:r>
            <a:r>
              <a:rPr lang="en-GB" dirty="0" err="1">
                <a:latin typeface="Kalimati" pitchFamily="2" charset="0"/>
                <a:cs typeface="Kalimati" pitchFamily="2" charset="0"/>
              </a:rPr>
              <a:t>कार्याल</a:t>
            </a:r>
            <a:r>
              <a:rPr lang="ne-NP" dirty="0">
                <a:latin typeface="Kalimati" pitchFamily="2" charset="0"/>
                <a:cs typeface="Kalimati" pitchFamily="2" charset="0"/>
              </a:rPr>
              <a:t>य</a:t>
            </a:r>
            <a:r>
              <a:rPr lang="en-GB" dirty="0">
                <a:latin typeface="Kalimati" pitchFamily="2" charset="0"/>
                <a:cs typeface="Kalimati" pitchFamily="2" charset="0"/>
              </a:rPr>
              <a:t> </a:t>
            </a:r>
            <a:r>
              <a:rPr lang="en-GB" dirty="0" err="1">
                <a:latin typeface="Kalimati" pitchFamily="2" charset="0"/>
                <a:cs typeface="Kalimati" pitchFamily="2" charset="0"/>
              </a:rPr>
              <a:t>डिजा</a:t>
            </a:r>
            <a:r>
              <a:rPr lang="ne-NP" dirty="0">
                <a:latin typeface="Kalimati" pitchFamily="2" charset="0"/>
                <a:cs typeface="Kalimati" pitchFamily="2" charset="0"/>
              </a:rPr>
              <a:t>इ</a:t>
            </a:r>
            <a:r>
              <a:rPr lang="en-GB" dirty="0">
                <a:latin typeface="Kalimati" pitchFamily="2" charset="0"/>
                <a:cs typeface="Kalimati" pitchFamily="2" charset="0"/>
              </a:rPr>
              <a:t>न र </a:t>
            </a:r>
            <a:r>
              <a:rPr lang="en-GB" dirty="0" err="1">
                <a:latin typeface="Kalimati" pitchFamily="2" charset="0"/>
                <a:cs typeface="Kalimati" pitchFamily="2" charset="0"/>
              </a:rPr>
              <a:t>कृषि</a:t>
            </a:r>
            <a:r>
              <a:rPr lang="en-GB" dirty="0">
                <a:latin typeface="Kalimati" pitchFamily="2" charset="0"/>
                <a:cs typeface="Kalimati" pitchFamily="2" charset="0"/>
              </a:rPr>
              <a:t> </a:t>
            </a:r>
          </a:p>
        </p:txBody>
      </p:sp>
      <p:pic>
        <p:nvPicPr>
          <p:cNvPr id="4" name="Content Placeholder 3">
            <a:extLst>
              <a:ext uri="{FF2B5EF4-FFF2-40B4-BE49-F238E27FC236}">
                <a16:creationId xmlns:a16="http://schemas.microsoft.com/office/drawing/2014/main" id="{9084DEDC-5268-2B40-877F-3CF5A0019A6A}"/>
              </a:ext>
            </a:extLst>
          </p:cNvPr>
          <p:cNvPicPr>
            <a:picLocks noGrp="1" noChangeAspect="1"/>
          </p:cNvPicPr>
          <p:nvPr>
            <p:ph idx="1"/>
          </p:nvPr>
        </p:nvPicPr>
        <p:blipFill>
          <a:blip r:embed="rId2"/>
          <a:stretch>
            <a:fillRect/>
          </a:stretch>
        </p:blipFill>
        <p:spPr>
          <a:xfrm>
            <a:off x="303286" y="1582791"/>
            <a:ext cx="4994845" cy="4773560"/>
          </a:xfrm>
          <a:prstGeom prst="rect">
            <a:avLst/>
          </a:prstGeom>
        </p:spPr>
      </p:pic>
      <p:pic>
        <p:nvPicPr>
          <p:cNvPr id="6" name="Picture 5">
            <a:extLst>
              <a:ext uri="{FF2B5EF4-FFF2-40B4-BE49-F238E27FC236}">
                <a16:creationId xmlns:a16="http://schemas.microsoft.com/office/drawing/2014/main" id="{787C8832-ACB0-AE4D-AF79-17806080B7AD}"/>
              </a:ext>
            </a:extLst>
          </p:cNvPr>
          <p:cNvPicPr>
            <a:picLocks noChangeAspect="1"/>
          </p:cNvPicPr>
          <p:nvPr/>
        </p:nvPicPr>
        <p:blipFill>
          <a:blip r:embed="rId3"/>
          <a:stretch>
            <a:fillRect/>
          </a:stretch>
        </p:blipFill>
        <p:spPr>
          <a:xfrm>
            <a:off x="5459083" y="1582791"/>
            <a:ext cx="6553200" cy="4773559"/>
          </a:xfrm>
          <a:prstGeom prst="rect">
            <a:avLst/>
          </a:prstGeom>
        </p:spPr>
      </p:pic>
      <p:sp>
        <p:nvSpPr>
          <p:cNvPr id="5" name="Date Placeholder 4"/>
          <p:cNvSpPr>
            <a:spLocks noGrp="1"/>
          </p:cNvSpPr>
          <p:nvPr>
            <p:ph type="dt" sz="half" idx="10"/>
          </p:nvPr>
        </p:nvSpPr>
        <p:spPr/>
        <p:txBody>
          <a:bodyPr/>
          <a:lstStyle/>
          <a:p>
            <a:fld id="{AB94D872-9A1D-4F1F-81C3-500B260C0890}" type="datetime1">
              <a:rPr lang="en-GB" smtClean="0"/>
              <a:pPr/>
              <a:t>25/03/2025</a:t>
            </a:fld>
            <a:endParaRPr lang="en-GB"/>
          </a:p>
        </p:txBody>
      </p:sp>
      <p:sp>
        <p:nvSpPr>
          <p:cNvPr id="7" name="Slide Number Placeholder 6"/>
          <p:cNvSpPr>
            <a:spLocks noGrp="1"/>
          </p:cNvSpPr>
          <p:nvPr>
            <p:ph type="sldNum" sz="quarter" idx="12"/>
          </p:nvPr>
        </p:nvSpPr>
        <p:spPr/>
        <p:txBody>
          <a:bodyPr/>
          <a:lstStyle/>
          <a:p>
            <a:fld id="{DB7F5CA5-8403-544B-B4B6-43F39E7F16E2}" type="slidenum">
              <a:rPr lang="en-GB" smtClean="0"/>
              <a:pPr/>
              <a:t>48</a:t>
            </a:fld>
            <a:endParaRPr lang="en-GB"/>
          </a:p>
        </p:txBody>
      </p:sp>
    </p:spTree>
    <p:extLst>
      <p:ext uri="{BB962C8B-B14F-4D97-AF65-F5344CB8AC3E}">
        <p14:creationId xmlns:p14="http://schemas.microsoft.com/office/powerpoint/2010/main" val="2839669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2EFE-576F-CA47-B482-FB78CF474462}"/>
              </a:ext>
            </a:extLst>
          </p:cNvPr>
          <p:cNvSpPr>
            <a:spLocks noGrp="1"/>
          </p:cNvSpPr>
          <p:nvPr>
            <p:ph type="title"/>
          </p:nvPr>
        </p:nvSpPr>
        <p:spPr>
          <a:xfrm>
            <a:off x="838200" y="365125"/>
            <a:ext cx="10515600" cy="769525"/>
          </a:xfrm>
        </p:spPr>
        <p:txBody>
          <a:bodyPr/>
          <a:lstStyle/>
          <a:p>
            <a:pPr algn="ctr"/>
            <a:r>
              <a:rPr lang="en-GB" dirty="0" err="1">
                <a:latin typeface="Kalimati" pitchFamily="2" charset="0"/>
                <a:cs typeface="Kalimati" pitchFamily="2" charset="0"/>
              </a:rPr>
              <a:t>स्थानीय</a:t>
            </a:r>
            <a:r>
              <a:rPr lang="en-GB" dirty="0">
                <a:latin typeface="Kalimati" pitchFamily="2" charset="0"/>
                <a:cs typeface="Kalimati" pitchFamily="2" charset="0"/>
              </a:rPr>
              <a:t> </a:t>
            </a:r>
            <a:r>
              <a:rPr lang="en-GB" dirty="0" err="1">
                <a:latin typeface="Kalimati" pitchFamily="2" charset="0"/>
                <a:cs typeface="Kalimati" pitchFamily="2" charset="0"/>
              </a:rPr>
              <a:t>आर्थिक</a:t>
            </a:r>
            <a:r>
              <a:rPr lang="en-GB" dirty="0">
                <a:latin typeface="Kalimati" pitchFamily="2" charset="0"/>
                <a:cs typeface="Kalimati" pitchFamily="2" charset="0"/>
              </a:rPr>
              <a:t> </a:t>
            </a:r>
            <a:r>
              <a:rPr lang="en-GB" dirty="0" err="1">
                <a:latin typeface="Kalimati" pitchFamily="2" charset="0"/>
                <a:cs typeface="Kalimati" pitchFamily="2" charset="0"/>
              </a:rPr>
              <a:t>विकास</a:t>
            </a:r>
            <a:endParaRPr lang="en-GB" dirty="0">
              <a:latin typeface="Kalimati" pitchFamily="2" charset="0"/>
              <a:cs typeface="Kalimati" pitchFamily="2" charset="0"/>
            </a:endParaRPr>
          </a:p>
        </p:txBody>
      </p:sp>
      <p:pic>
        <p:nvPicPr>
          <p:cNvPr id="4" name="Content Placeholder 3">
            <a:extLst>
              <a:ext uri="{FF2B5EF4-FFF2-40B4-BE49-F238E27FC236}">
                <a16:creationId xmlns:a16="http://schemas.microsoft.com/office/drawing/2014/main" id="{1EBC76F3-214E-0440-849F-54D14F9D171A}"/>
              </a:ext>
            </a:extLst>
          </p:cNvPr>
          <p:cNvPicPr>
            <a:picLocks noGrp="1" noChangeAspect="1"/>
          </p:cNvPicPr>
          <p:nvPr>
            <p:ph idx="1"/>
          </p:nvPr>
        </p:nvPicPr>
        <p:blipFill>
          <a:blip r:embed="rId2"/>
          <a:stretch>
            <a:fillRect/>
          </a:stretch>
        </p:blipFill>
        <p:spPr>
          <a:xfrm>
            <a:off x="224282" y="1134650"/>
            <a:ext cx="6159500" cy="5253958"/>
          </a:xfrm>
          <a:prstGeom prst="rect">
            <a:avLst/>
          </a:prstGeom>
        </p:spPr>
      </p:pic>
      <p:pic>
        <p:nvPicPr>
          <p:cNvPr id="5" name="Picture 4">
            <a:extLst>
              <a:ext uri="{FF2B5EF4-FFF2-40B4-BE49-F238E27FC236}">
                <a16:creationId xmlns:a16="http://schemas.microsoft.com/office/drawing/2014/main" id="{339AAA68-B140-3A4E-943A-69C386EEC33F}"/>
              </a:ext>
            </a:extLst>
          </p:cNvPr>
          <p:cNvPicPr>
            <a:picLocks noChangeAspect="1"/>
          </p:cNvPicPr>
          <p:nvPr/>
        </p:nvPicPr>
        <p:blipFill>
          <a:blip r:embed="rId3"/>
          <a:stretch>
            <a:fillRect/>
          </a:stretch>
        </p:blipFill>
        <p:spPr>
          <a:xfrm>
            <a:off x="6383782" y="1272904"/>
            <a:ext cx="5401056" cy="5115703"/>
          </a:xfrm>
          <a:prstGeom prst="rect">
            <a:avLst/>
          </a:prstGeom>
        </p:spPr>
      </p:pic>
      <p:sp>
        <p:nvSpPr>
          <p:cNvPr id="6" name="Date Placeholder 5"/>
          <p:cNvSpPr>
            <a:spLocks noGrp="1"/>
          </p:cNvSpPr>
          <p:nvPr>
            <p:ph type="dt" sz="half" idx="10"/>
          </p:nvPr>
        </p:nvSpPr>
        <p:spPr/>
        <p:txBody>
          <a:bodyPr/>
          <a:lstStyle/>
          <a:p>
            <a:fld id="{930647BD-489A-42D6-9DD0-327F7276F3EB}" type="datetime1">
              <a:rPr lang="en-GB" smtClean="0"/>
              <a:pPr/>
              <a:t>25/03/2025</a:t>
            </a:fld>
            <a:endParaRPr lang="en-GB"/>
          </a:p>
        </p:txBody>
      </p:sp>
      <p:sp>
        <p:nvSpPr>
          <p:cNvPr id="7" name="Slide Number Placeholder 6"/>
          <p:cNvSpPr>
            <a:spLocks noGrp="1"/>
          </p:cNvSpPr>
          <p:nvPr>
            <p:ph type="sldNum" sz="quarter" idx="12"/>
          </p:nvPr>
        </p:nvSpPr>
        <p:spPr/>
        <p:txBody>
          <a:bodyPr/>
          <a:lstStyle/>
          <a:p>
            <a:fld id="{DB7F5CA5-8403-544B-B4B6-43F39E7F16E2}" type="slidenum">
              <a:rPr lang="en-GB" smtClean="0"/>
              <a:pPr/>
              <a:t>49</a:t>
            </a:fld>
            <a:endParaRPr lang="en-GB"/>
          </a:p>
        </p:txBody>
      </p:sp>
    </p:spTree>
    <p:extLst>
      <p:ext uri="{BB962C8B-B14F-4D97-AF65-F5344CB8AC3E}">
        <p14:creationId xmlns:p14="http://schemas.microsoft.com/office/powerpoint/2010/main" val="1007843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FD0EF-39BA-2948-A76D-3E9DAA06F406}"/>
              </a:ext>
            </a:extLst>
          </p:cNvPr>
          <p:cNvSpPr>
            <a:spLocks noGrp="1"/>
          </p:cNvSpPr>
          <p:nvPr>
            <p:ph type="title"/>
          </p:nvPr>
        </p:nvSpPr>
        <p:spPr/>
        <p:txBody>
          <a:bodyPr/>
          <a:lstStyle/>
          <a:p>
            <a:pPr algn="ctr"/>
            <a:r>
              <a:rPr lang="ne-NP" dirty="0">
                <a:solidFill>
                  <a:srgbClr val="00B050"/>
                </a:solidFill>
                <a:latin typeface="Kalimati" pitchFamily="2" charset="0"/>
                <a:cs typeface="Kalimati" pitchFamily="2" charset="0"/>
              </a:rPr>
              <a:t>नवप्रवर्तन साझेदारी </a:t>
            </a:r>
            <a:r>
              <a:rPr lang="en-GB" dirty="0" err="1">
                <a:solidFill>
                  <a:srgbClr val="00B050"/>
                </a:solidFill>
                <a:latin typeface="Kalimati" pitchFamily="2" charset="0"/>
                <a:cs typeface="Kalimati" pitchFamily="2" charset="0"/>
              </a:rPr>
              <a:t>कोषको</a:t>
            </a:r>
            <a:r>
              <a:rPr lang="en-GB" dirty="0">
                <a:solidFill>
                  <a:srgbClr val="00B050"/>
                </a:solidFill>
                <a:latin typeface="Kalimati" pitchFamily="2" charset="0"/>
                <a:cs typeface="Kalimati" pitchFamily="2" charset="0"/>
              </a:rPr>
              <a:t> </a:t>
            </a:r>
            <a:r>
              <a:rPr lang="en-GB" dirty="0" err="1">
                <a:solidFill>
                  <a:srgbClr val="00B050"/>
                </a:solidFill>
                <a:latin typeface="Kalimati" pitchFamily="2" charset="0"/>
                <a:cs typeface="Kalimati" pitchFamily="2" charset="0"/>
              </a:rPr>
              <a:t>उद्देश्य</a:t>
            </a:r>
            <a:endParaRPr lang="en-GB"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F51629EB-690F-534E-A4A5-B759304E97D3}"/>
              </a:ext>
            </a:extLst>
          </p:cNvPr>
          <p:cNvSpPr>
            <a:spLocks noGrp="1"/>
          </p:cNvSpPr>
          <p:nvPr>
            <p:ph idx="1"/>
          </p:nvPr>
        </p:nvSpPr>
        <p:spPr/>
        <p:txBody>
          <a:bodyPr>
            <a:normAutofit fontScale="92500" lnSpcReduction="20000"/>
          </a:bodyPr>
          <a:lstStyle/>
          <a:p>
            <a:pPr marL="625475" lvl="0" indent="-625475" algn="just">
              <a:lnSpc>
                <a:spcPct val="150000"/>
              </a:lnSpc>
            </a:pPr>
            <a:r>
              <a:rPr lang="ne-NP" sz="3600" dirty="0">
                <a:solidFill>
                  <a:srgbClr val="00B0F0"/>
                </a:solidFill>
                <a:latin typeface="Kalimati" pitchFamily="2" charset="0"/>
                <a:cs typeface="Kalimati" pitchFamily="2" charset="0"/>
              </a:rPr>
              <a:t>सुशासन, सार्वजनिक सेवा प्रवाह र स्थानीय आर्थिक विकास</a:t>
            </a:r>
            <a:r>
              <a:rPr lang="ne-NP" sz="3600" dirty="0">
                <a:latin typeface="Kalimati" pitchFamily="2" charset="0"/>
                <a:cs typeface="Kalimati" pitchFamily="2" charset="0"/>
              </a:rPr>
              <a:t>का क्षेत्रमा नवप्रवर्तनलाई प्रवर्द्धन गर्नु,</a:t>
            </a:r>
          </a:p>
          <a:p>
            <a:pPr marL="0" lvl="0" indent="0" algn="just">
              <a:lnSpc>
                <a:spcPct val="150000"/>
              </a:lnSpc>
              <a:buNone/>
            </a:pPr>
            <a:endParaRPr lang="en-US" sz="3600" dirty="0">
              <a:latin typeface="Kalimati" pitchFamily="2" charset="0"/>
              <a:cs typeface="Kalimati" pitchFamily="2" charset="0"/>
            </a:endParaRPr>
          </a:p>
          <a:p>
            <a:pPr marL="625475" lvl="0" indent="-625475" algn="just">
              <a:lnSpc>
                <a:spcPct val="150000"/>
              </a:lnSpc>
            </a:pPr>
            <a:r>
              <a:rPr lang="ne-NP" sz="3600" dirty="0">
                <a:latin typeface="Kalimati" pitchFamily="2" charset="0"/>
                <a:cs typeface="Kalimati" pitchFamily="2" charset="0"/>
              </a:rPr>
              <a:t>नवप्रवर्तनका लागि स्थानीय </a:t>
            </a:r>
            <a:r>
              <a:rPr lang="en-US" sz="3600" dirty="0">
                <a:latin typeface="Kalimati" pitchFamily="2" charset="0"/>
                <a:cs typeface="Kalimati" pitchFamily="2" charset="0"/>
              </a:rPr>
              <a:t>/ </a:t>
            </a:r>
            <a:r>
              <a:rPr lang="ne-NP" sz="3600" dirty="0">
                <a:latin typeface="Kalimati" pitchFamily="2" charset="0"/>
                <a:cs typeface="Kalimati" pitchFamily="2" charset="0"/>
              </a:rPr>
              <a:t>प्रदेश तहहरूबीच</a:t>
            </a:r>
            <a:r>
              <a:rPr lang="en-US" sz="3600" dirty="0">
                <a:latin typeface="Kalimati" pitchFamily="2" charset="0"/>
                <a:cs typeface="Kalimati" pitchFamily="2" charset="0"/>
              </a:rPr>
              <a:t>, </a:t>
            </a:r>
            <a:r>
              <a:rPr lang="ne-NP" sz="3600" dirty="0">
                <a:latin typeface="Kalimati" pitchFamily="2" charset="0"/>
                <a:cs typeface="Kalimati" pitchFamily="2" charset="0"/>
              </a:rPr>
              <a:t> स्थानीय तहहरू एक-अर्का बीच एवम् स्थानीय तह तथा निजी क्षेत्रबीच </a:t>
            </a:r>
            <a:r>
              <a:rPr lang="ne-NP" sz="3600" dirty="0">
                <a:solidFill>
                  <a:srgbClr val="00B0F0"/>
                </a:solidFill>
                <a:latin typeface="Kalimati" pitchFamily="2" charset="0"/>
                <a:cs typeface="Kalimati" pitchFamily="2" charset="0"/>
              </a:rPr>
              <a:t>सहकार्य र सहलगानी प्रवर्द्धन गर्नु </a:t>
            </a:r>
            <a:endParaRPr lang="x-none" sz="3600" dirty="0">
              <a:solidFill>
                <a:srgbClr val="00B0F0"/>
              </a:solidFill>
              <a:latin typeface="Kalimati" pitchFamily="2" charset="0"/>
              <a:cs typeface="Kalimati" pitchFamily="2" charset="0"/>
            </a:endParaRPr>
          </a:p>
          <a:p>
            <a:pPr marL="625475" indent="-625475" algn="just">
              <a:lnSpc>
                <a:spcPct val="150000"/>
              </a:lnSpc>
            </a:pPr>
            <a:endParaRPr lang="x-none" sz="3600" dirty="0">
              <a:latin typeface="Kalimati" pitchFamily="2" charset="0"/>
              <a:cs typeface="Kalimati" pitchFamily="2" charset="0"/>
            </a:endParaRPr>
          </a:p>
          <a:p>
            <a:pPr marL="625475" indent="-625475">
              <a:lnSpc>
                <a:spcPct val="150000"/>
              </a:lnSpc>
            </a:pPr>
            <a:endParaRPr lang="en-GB" dirty="0"/>
          </a:p>
        </p:txBody>
      </p:sp>
      <p:sp>
        <p:nvSpPr>
          <p:cNvPr id="4" name="Date Placeholder 3"/>
          <p:cNvSpPr>
            <a:spLocks noGrp="1"/>
          </p:cNvSpPr>
          <p:nvPr>
            <p:ph type="dt" sz="half" idx="10"/>
          </p:nvPr>
        </p:nvSpPr>
        <p:spPr/>
        <p:txBody>
          <a:bodyPr/>
          <a:lstStyle/>
          <a:p>
            <a:fld id="{40A01C0E-0C5F-48C7-BAED-28A4A8842F41}"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5</a:t>
            </a:fld>
            <a:endParaRPr lang="en-GB"/>
          </a:p>
        </p:txBody>
      </p:sp>
    </p:spTree>
    <p:extLst>
      <p:ext uri="{BB962C8B-B14F-4D97-AF65-F5344CB8AC3E}">
        <p14:creationId xmlns:p14="http://schemas.microsoft.com/office/powerpoint/2010/main" val="2328255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E22E-90F4-0F49-A509-96F47A21DA5F}"/>
              </a:ext>
            </a:extLst>
          </p:cNvPr>
          <p:cNvSpPr>
            <a:spLocks noGrp="1"/>
          </p:cNvSpPr>
          <p:nvPr>
            <p:ph type="title"/>
          </p:nvPr>
        </p:nvSpPr>
        <p:spPr>
          <a:xfrm>
            <a:off x="838200" y="365126"/>
            <a:ext cx="10515600" cy="710640"/>
          </a:xfrm>
        </p:spPr>
        <p:txBody>
          <a:bodyPr>
            <a:normAutofit fontScale="90000"/>
          </a:bodyPr>
          <a:lstStyle/>
          <a:p>
            <a:pPr algn="ctr"/>
            <a:r>
              <a:rPr lang="en-GB" dirty="0" err="1">
                <a:latin typeface="Kalimati" pitchFamily="2" charset="0"/>
                <a:cs typeface="Kalimati" pitchFamily="2" charset="0"/>
              </a:rPr>
              <a:t>नवप्रवर्तन</a:t>
            </a:r>
            <a:endParaRPr lang="en-GB" dirty="0">
              <a:latin typeface="Kalimati" pitchFamily="2" charset="0"/>
              <a:cs typeface="Kalimati" pitchFamily="2" charset="0"/>
            </a:endParaRPr>
          </a:p>
        </p:txBody>
      </p:sp>
      <p:pic>
        <p:nvPicPr>
          <p:cNvPr id="4" name="Content Placeholder 3">
            <a:extLst>
              <a:ext uri="{FF2B5EF4-FFF2-40B4-BE49-F238E27FC236}">
                <a16:creationId xmlns:a16="http://schemas.microsoft.com/office/drawing/2014/main" id="{E133B023-3679-8249-A8A0-65025ED75622}"/>
              </a:ext>
            </a:extLst>
          </p:cNvPr>
          <p:cNvPicPr>
            <a:picLocks noGrp="1" noChangeAspect="1"/>
          </p:cNvPicPr>
          <p:nvPr>
            <p:ph idx="1"/>
          </p:nvPr>
        </p:nvPicPr>
        <p:blipFill>
          <a:blip r:embed="rId2"/>
          <a:stretch>
            <a:fillRect/>
          </a:stretch>
        </p:blipFill>
        <p:spPr>
          <a:xfrm>
            <a:off x="557147" y="1253330"/>
            <a:ext cx="5189484" cy="4818285"/>
          </a:xfrm>
          <a:prstGeom prst="rect">
            <a:avLst/>
          </a:prstGeom>
        </p:spPr>
      </p:pic>
      <p:pic>
        <p:nvPicPr>
          <p:cNvPr id="6" name="Picture 5">
            <a:extLst>
              <a:ext uri="{FF2B5EF4-FFF2-40B4-BE49-F238E27FC236}">
                <a16:creationId xmlns:a16="http://schemas.microsoft.com/office/drawing/2014/main" id="{AA240D92-C311-594F-962C-63D820DCC977}"/>
              </a:ext>
            </a:extLst>
          </p:cNvPr>
          <p:cNvPicPr>
            <a:picLocks noChangeAspect="1"/>
          </p:cNvPicPr>
          <p:nvPr/>
        </p:nvPicPr>
        <p:blipFill>
          <a:blip r:embed="rId3"/>
          <a:stretch>
            <a:fillRect/>
          </a:stretch>
        </p:blipFill>
        <p:spPr>
          <a:xfrm>
            <a:off x="6027684" y="1380980"/>
            <a:ext cx="5607169" cy="4562984"/>
          </a:xfrm>
          <a:prstGeom prst="rect">
            <a:avLst/>
          </a:prstGeom>
        </p:spPr>
      </p:pic>
      <p:sp>
        <p:nvSpPr>
          <p:cNvPr id="5" name="Date Placeholder 4"/>
          <p:cNvSpPr>
            <a:spLocks noGrp="1"/>
          </p:cNvSpPr>
          <p:nvPr>
            <p:ph type="dt" sz="half" idx="10"/>
          </p:nvPr>
        </p:nvSpPr>
        <p:spPr/>
        <p:txBody>
          <a:bodyPr/>
          <a:lstStyle/>
          <a:p>
            <a:fld id="{EF77972C-3A76-45B0-BDC3-B93BB4452B32}" type="datetime1">
              <a:rPr lang="en-GB" smtClean="0"/>
              <a:pPr/>
              <a:t>25/03/2025</a:t>
            </a:fld>
            <a:endParaRPr lang="en-GB"/>
          </a:p>
        </p:txBody>
      </p:sp>
      <p:sp>
        <p:nvSpPr>
          <p:cNvPr id="7" name="Slide Number Placeholder 6"/>
          <p:cNvSpPr>
            <a:spLocks noGrp="1"/>
          </p:cNvSpPr>
          <p:nvPr>
            <p:ph type="sldNum" sz="quarter" idx="12"/>
          </p:nvPr>
        </p:nvSpPr>
        <p:spPr/>
        <p:txBody>
          <a:bodyPr/>
          <a:lstStyle/>
          <a:p>
            <a:fld id="{DB7F5CA5-8403-544B-B4B6-43F39E7F16E2}" type="slidenum">
              <a:rPr lang="en-GB" smtClean="0"/>
              <a:pPr/>
              <a:t>50</a:t>
            </a:fld>
            <a:endParaRPr lang="en-GB"/>
          </a:p>
        </p:txBody>
      </p:sp>
    </p:spTree>
    <p:extLst>
      <p:ext uri="{BB962C8B-B14F-4D97-AF65-F5344CB8AC3E}">
        <p14:creationId xmlns:p14="http://schemas.microsoft.com/office/powerpoint/2010/main" val="3110152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2668-DC99-944C-8A36-2270287BAB06}"/>
              </a:ext>
            </a:extLst>
          </p:cNvPr>
          <p:cNvSpPr>
            <a:spLocks noGrp="1"/>
          </p:cNvSpPr>
          <p:nvPr>
            <p:ph type="title"/>
          </p:nvPr>
        </p:nvSpPr>
        <p:spPr/>
        <p:txBody>
          <a:bodyPr/>
          <a:lstStyle/>
          <a:p>
            <a:pPr algn="ctr"/>
            <a:r>
              <a:rPr lang="en-GB" dirty="0" err="1">
                <a:latin typeface="Kalimati" pitchFamily="2" charset="0"/>
                <a:cs typeface="Kalimati" pitchFamily="2" charset="0"/>
              </a:rPr>
              <a:t>सोंच</a:t>
            </a:r>
            <a:r>
              <a:rPr lang="en-GB" dirty="0">
                <a:latin typeface="Kalimati" pitchFamily="2" charset="0"/>
                <a:cs typeface="Kalimati" pitchFamily="2" charset="0"/>
              </a:rPr>
              <a:t> </a:t>
            </a:r>
            <a:r>
              <a:rPr lang="en-GB" dirty="0" err="1">
                <a:latin typeface="Kalimati" pitchFamily="2" charset="0"/>
                <a:cs typeface="Kalimati" pitchFamily="2" charset="0"/>
              </a:rPr>
              <a:t>र</a:t>
            </a:r>
            <a:r>
              <a:rPr lang="en-GB" dirty="0">
                <a:latin typeface="Kalimati" pitchFamily="2" charset="0"/>
                <a:cs typeface="Kalimati" pitchFamily="2" charset="0"/>
              </a:rPr>
              <a:t> </a:t>
            </a:r>
            <a:r>
              <a:rPr lang="en-GB" dirty="0" err="1">
                <a:latin typeface="Kalimati" pitchFamily="2" charset="0"/>
                <a:cs typeface="Kalimati" pitchFamily="2" charset="0"/>
              </a:rPr>
              <a:t>सृजनशीलता</a:t>
            </a:r>
            <a:endParaRPr lang="en-GB" dirty="0">
              <a:latin typeface="Kalimati" pitchFamily="2" charset="0"/>
              <a:cs typeface="Kalimati" pitchFamily="2" charset="0"/>
            </a:endParaRPr>
          </a:p>
        </p:txBody>
      </p:sp>
      <p:pic>
        <p:nvPicPr>
          <p:cNvPr id="5" name="Content Placeholder 4">
            <a:extLst>
              <a:ext uri="{FF2B5EF4-FFF2-40B4-BE49-F238E27FC236}">
                <a16:creationId xmlns:a16="http://schemas.microsoft.com/office/drawing/2014/main" id="{EB3B0540-4CD5-2840-B7CE-975408105581}"/>
              </a:ext>
            </a:extLst>
          </p:cNvPr>
          <p:cNvPicPr>
            <a:picLocks noGrp="1" noChangeAspect="1"/>
          </p:cNvPicPr>
          <p:nvPr>
            <p:ph idx="1"/>
          </p:nvPr>
        </p:nvPicPr>
        <p:blipFill>
          <a:blip r:embed="rId2"/>
          <a:stretch>
            <a:fillRect/>
          </a:stretch>
        </p:blipFill>
        <p:spPr>
          <a:xfrm>
            <a:off x="390346" y="1690688"/>
            <a:ext cx="6477000" cy="3873500"/>
          </a:xfrm>
        </p:spPr>
      </p:pic>
      <p:pic>
        <p:nvPicPr>
          <p:cNvPr id="7" name="Picture 6">
            <a:extLst>
              <a:ext uri="{FF2B5EF4-FFF2-40B4-BE49-F238E27FC236}">
                <a16:creationId xmlns:a16="http://schemas.microsoft.com/office/drawing/2014/main" id="{B462F367-37B5-0840-A017-18995DFFE611}"/>
              </a:ext>
            </a:extLst>
          </p:cNvPr>
          <p:cNvPicPr>
            <a:picLocks noChangeAspect="1"/>
          </p:cNvPicPr>
          <p:nvPr/>
        </p:nvPicPr>
        <p:blipFill>
          <a:blip r:embed="rId3"/>
          <a:stretch>
            <a:fillRect/>
          </a:stretch>
        </p:blipFill>
        <p:spPr>
          <a:xfrm>
            <a:off x="7108885" y="1701800"/>
            <a:ext cx="4244915" cy="3873500"/>
          </a:xfrm>
          <a:prstGeom prst="rect">
            <a:avLst/>
          </a:prstGeom>
        </p:spPr>
      </p:pic>
      <p:sp>
        <p:nvSpPr>
          <p:cNvPr id="6" name="Date Placeholder 5"/>
          <p:cNvSpPr>
            <a:spLocks noGrp="1"/>
          </p:cNvSpPr>
          <p:nvPr>
            <p:ph type="dt" sz="half" idx="10"/>
          </p:nvPr>
        </p:nvSpPr>
        <p:spPr/>
        <p:txBody>
          <a:bodyPr/>
          <a:lstStyle/>
          <a:p>
            <a:fld id="{09078599-7D13-406B-BB2A-E57E8784D751}" type="datetime1">
              <a:rPr lang="en-GB" smtClean="0"/>
              <a:pPr/>
              <a:t>25/03/2025</a:t>
            </a:fld>
            <a:endParaRPr lang="en-GB"/>
          </a:p>
        </p:txBody>
      </p:sp>
      <p:sp>
        <p:nvSpPr>
          <p:cNvPr id="8" name="Slide Number Placeholder 7"/>
          <p:cNvSpPr>
            <a:spLocks noGrp="1"/>
          </p:cNvSpPr>
          <p:nvPr>
            <p:ph type="sldNum" sz="quarter" idx="12"/>
          </p:nvPr>
        </p:nvSpPr>
        <p:spPr/>
        <p:txBody>
          <a:bodyPr/>
          <a:lstStyle/>
          <a:p>
            <a:fld id="{DB7F5CA5-8403-544B-B4B6-43F39E7F16E2}" type="slidenum">
              <a:rPr lang="en-GB" smtClean="0"/>
              <a:pPr/>
              <a:t>51</a:t>
            </a:fld>
            <a:endParaRPr lang="en-GB"/>
          </a:p>
        </p:txBody>
      </p:sp>
    </p:spTree>
    <p:extLst>
      <p:ext uri="{BB962C8B-B14F-4D97-AF65-F5344CB8AC3E}">
        <p14:creationId xmlns:p14="http://schemas.microsoft.com/office/powerpoint/2010/main" val="210028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36CD-36FF-0A49-AA33-858615CFD8F3}"/>
              </a:ext>
            </a:extLst>
          </p:cNvPr>
          <p:cNvSpPr>
            <a:spLocks noGrp="1"/>
          </p:cNvSpPr>
          <p:nvPr>
            <p:ph type="title"/>
          </p:nvPr>
        </p:nvSpPr>
        <p:spPr/>
        <p:txBody>
          <a:bodyPr/>
          <a:lstStyle/>
          <a:p>
            <a:r>
              <a:rPr lang="en-GB" dirty="0" err="1">
                <a:solidFill>
                  <a:srgbClr val="92D050"/>
                </a:solidFill>
                <a:latin typeface="Kalimati" pitchFamily="2" charset="0"/>
                <a:cs typeface="Kalimati" pitchFamily="2" charset="0"/>
              </a:rPr>
              <a:t>हाम्रा</a:t>
            </a:r>
            <a:r>
              <a:rPr lang="en-GB" dirty="0">
                <a:solidFill>
                  <a:srgbClr val="92D050"/>
                </a:solidFill>
                <a:latin typeface="Kalimati" pitchFamily="2" charset="0"/>
                <a:cs typeface="Kalimati" pitchFamily="2" charset="0"/>
              </a:rPr>
              <a:t> </a:t>
            </a:r>
            <a:r>
              <a:rPr lang="en-GB" dirty="0" err="1">
                <a:solidFill>
                  <a:srgbClr val="92D050"/>
                </a:solidFill>
                <a:latin typeface="Kalimati" pitchFamily="2" charset="0"/>
                <a:cs typeface="Kalimati" pitchFamily="2" charset="0"/>
              </a:rPr>
              <a:t>पुर्खाका</a:t>
            </a:r>
            <a:r>
              <a:rPr lang="en-GB" dirty="0">
                <a:solidFill>
                  <a:srgbClr val="92D050"/>
                </a:solidFill>
                <a:latin typeface="Kalimati" pitchFamily="2" charset="0"/>
                <a:cs typeface="Kalimati" pitchFamily="2" charset="0"/>
              </a:rPr>
              <a:t> </a:t>
            </a:r>
            <a:r>
              <a:rPr lang="en-GB" dirty="0" err="1">
                <a:solidFill>
                  <a:srgbClr val="92D050"/>
                </a:solidFill>
                <a:latin typeface="Kalimati" pitchFamily="2" charset="0"/>
                <a:cs typeface="Kalimati" pitchFamily="2" charset="0"/>
              </a:rPr>
              <a:t>नवप्रवर्तन</a:t>
            </a:r>
            <a:r>
              <a:rPr lang="en-GB" dirty="0">
                <a:solidFill>
                  <a:srgbClr val="92D050"/>
                </a:solidFill>
                <a:latin typeface="Kalimati" pitchFamily="2" charset="0"/>
                <a:cs typeface="Kalimati" pitchFamily="2" charset="0"/>
              </a:rPr>
              <a:t>: </a:t>
            </a:r>
            <a:r>
              <a:rPr lang="en-GB" dirty="0" err="1">
                <a:solidFill>
                  <a:srgbClr val="92D050"/>
                </a:solidFill>
                <a:latin typeface="Kalimati" pitchFamily="2" charset="0"/>
                <a:cs typeface="Kalimati" pitchFamily="2" charset="0"/>
              </a:rPr>
              <a:t>एकीकृत</a:t>
            </a:r>
            <a:r>
              <a:rPr lang="en-GB" dirty="0">
                <a:solidFill>
                  <a:srgbClr val="92D050"/>
                </a:solidFill>
                <a:latin typeface="Kalimati" pitchFamily="2" charset="0"/>
                <a:cs typeface="Kalimati" pitchFamily="2" charset="0"/>
              </a:rPr>
              <a:t> </a:t>
            </a:r>
            <a:r>
              <a:rPr lang="en-GB" dirty="0" err="1">
                <a:solidFill>
                  <a:srgbClr val="92D050"/>
                </a:solidFill>
                <a:latin typeface="Kalimati" pitchFamily="2" charset="0"/>
                <a:cs typeface="Kalimati" pitchFamily="2" charset="0"/>
              </a:rPr>
              <a:t>बस्ती</a:t>
            </a:r>
            <a:endParaRPr lang="en-GB" dirty="0">
              <a:solidFill>
                <a:srgbClr val="92D050"/>
              </a:solidFill>
              <a:latin typeface="Kalimati" pitchFamily="2" charset="0"/>
              <a:cs typeface="Kalimati" pitchFamily="2" charset="0"/>
            </a:endParaRPr>
          </a:p>
        </p:txBody>
      </p:sp>
      <p:pic>
        <p:nvPicPr>
          <p:cNvPr id="15" name="Content Placeholder 14">
            <a:extLst>
              <a:ext uri="{FF2B5EF4-FFF2-40B4-BE49-F238E27FC236}">
                <a16:creationId xmlns:a16="http://schemas.microsoft.com/office/drawing/2014/main" id="{E5E69D2E-2A10-D644-AA8B-1F76764FB252}"/>
              </a:ext>
            </a:extLst>
          </p:cNvPr>
          <p:cNvPicPr>
            <a:picLocks noGrp="1" noChangeAspect="1"/>
          </p:cNvPicPr>
          <p:nvPr>
            <p:ph sz="half" idx="1"/>
          </p:nvPr>
        </p:nvPicPr>
        <p:blipFill>
          <a:blip r:embed="rId2"/>
          <a:stretch>
            <a:fillRect/>
          </a:stretch>
        </p:blipFill>
        <p:spPr>
          <a:xfrm>
            <a:off x="838200" y="2669499"/>
            <a:ext cx="5181600" cy="2663590"/>
          </a:xfrm>
        </p:spPr>
      </p:pic>
      <p:pic>
        <p:nvPicPr>
          <p:cNvPr id="17" name="Content Placeholder 16">
            <a:extLst>
              <a:ext uri="{FF2B5EF4-FFF2-40B4-BE49-F238E27FC236}">
                <a16:creationId xmlns:a16="http://schemas.microsoft.com/office/drawing/2014/main" id="{BA092FB1-CC7F-1048-97D2-CC7B705B4B71}"/>
              </a:ext>
            </a:extLst>
          </p:cNvPr>
          <p:cNvPicPr>
            <a:picLocks noGrp="1" noChangeAspect="1"/>
          </p:cNvPicPr>
          <p:nvPr>
            <p:ph sz="half" idx="2"/>
          </p:nvPr>
        </p:nvPicPr>
        <p:blipFill>
          <a:blip r:embed="rId3"/>
          <a:stretch>
            <a:fillRect/>
          </a:stretch>
        </p:blipFill>
        <p:spPr>
          <a:xfrm>
            <a:off x="6172200" y="2669499"/>
            <a:ext cx="5181600" cy="2663590"/>
          </a:xfrm>
        </p:spPr>
      </p:pic>
      <p:sp>
        <p:nvSpPr>
          <p:cNvPr id="5" name="Date Placeholder 4"/>
          <p:cNvSpPr>
            <a:spLocks noGrp="1"/>
          </p:cNvSpPr>
          <p:nvPr>
            <p:ph type="dt" sz="half" idx="10"/>
          </p:nvPr>
        </p:nvSpPr>
        <p:spPr/>
        <p:txBody>
          <a:bodyPr/>
          <a:lstStyle/>
          <a:p>
            <a:fld id="{3BBFABEE-3DBB-42D0-9CA8-E814610019BA}" type="datetime1">
              <a:rPr lang="en-GB" smtClean="0"/>
              <a:pPr/>
              <a:t>25/03/2025</a:t>
            </a:fld>
            <a:endParaRPr lang="en-GB"/>
          </a:p>
        </p:txBody>
      </p:sp>
      <p:sp>
        <p:nvSpPr>
          <p:cNvPr id="6" name="Slide Number Placeholder 5"/>
          <p:cNvSpPr>
            <a:spLocks noGrp="1"/>
          </p:cNvSpPr>
          <p:nvPr>
            <p:ph type="sldNum" sz="quarter" idx="12"/>
          </p:nvPr>
        </p:nvSpPr>
        <p:spPr/>
        <p:txBody>
          <a:bodyPr/>
          <a:lstStyle/>
          <a:p>
            <a:fld id="{DB7F5CA5-8403-544B-B4B6-43F39E7F16E2}" type="slidenum">
              <a:rPr lang="en-GB" smtClean="0"/>
              <a:pPr/>
              <a:t>52</a:t>
            </a:fld>
            <a:endParaRPr lang="en-GB"/>
          </a:p>
        </p:txBody>
      </p:sp>
    </p:spTree>
    <p:extLst>
      <p:ext uri="{BB962C8B-B14F-4D97-AF65-F5344CB8AC3E}">
        <p14:creationId xmlns:p14="http://schemas.microsoft.com/office/powerpoint/2010/main" val="904509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D12DDB-5BFF-48E1-BF1E-AE957DCAB8F2}" type="datetime1">
              <a:rPr lang="en-GB" smtClean="0"/>
              <a:pPr/>
              <a:t>25/03/2025</a:t>
            </a:fld>
            <a:endParaRPr lang="en-GB"/>
          </a:p>
        </p:txBody>
      </p:sp>
      <p:sp>
        <p:nvSpPr>
          <p:cNvPr id="4" name="Slide Number Placeholder 3"/>
          <p:cNvSpPr>
            <a:spLocks noGrp="1"/>
          </p:cNvSpPr>
          <p:nvPr>
            <p:ph type="sldNum" sz="quarter" idx="12"/>
          </p:nvPr>
        </p:nvSpPr>
        <p:spPr/>
        <p:txBody>
          <a:bodyPr/>
          <a:lstStyle/>
          <a:p>
            <a:fld id="{DB7F5CA5-8403-544B-B4B6-43F39E7F16E2}" type="slidenum">
              <a:rPr lang="en-GB" smtClean="0"/>
              <a:pPr/>
              <a:t>53</a:t>
            </a:fld>
            <a:endParaRPr lang="en-GB"/>
          </a:p>
        </p:txBody>
      </p:sp>
      <p:pic>
        <p:nvPicPr>
          <p:cNvPr id="5" name="Picture 4" descr="frame.jpg"/>
          <p:cNvPicPr>
            <a:picLocks noChangeAspect="1"/>
          </p:cNvPicPr>
          <p:nvPr/>
        </p:nvPicPr>
        <p:blipFill>
          <a:blip r:embed="rId2"/>
          <a:stretch>
            <a:fillRect/>
          </a:stretch>
        </p:blipFill>
        <p:spPr>
          <a:xfrm>
            <a:off x="318263" y="683492"/>
            <a:ext cx="6344665" cy="4572000"/>
          </a:xfrm>
          <a:prstGeom prst="rect">
            <a:avLst/>
          </a:prstGeom>
        </p:spPr>
      </p:pic>
      <p:pic>
        <p:nvPicPr>
          <p:cNvPr id="6" name="Picture 5" descr="buffalo farming.jpg"/>
          <p:cNvPicPr>
            <a:picLocks noChangeAspect="1"/>
          </p:cNvPicPr>
          <p:nvPr/>
        </p:nvPicPr>
        <p:blipFill>
          <a:blip r:embed="rId3"/>
          <a:stretch>
            <a:fillRect/>
          </a:stretch>
        </p:blipFill>
        <p:spPr>
          <a:xfrm>
            <a:off x="7305386" y="0"/>
            <a:ext cx="3086100" cy="6200775"/>
          </a:xfrm>
          <a:prstGeom prst="rect">
            <a:avLst/>
          </a:prstGeom>
        </p:spPr>
      </p:pic>
    </p:spTree>
    <p:extLst>
      <p:ext uri="{BB962C8B-B14F-4D97-AF65-F5344CB8AC3E}">
        <p14:creationId xmlns:p14="http://schemas.microsoft.com/office/powerpoint/2010/main" val="3732000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5D8C-9885-FE4E-9A0B-113D5EAD5789}"/>
              </a:ext>
            </a:extLst>
          </p:cNvPr>
          <p:cNvSpPr>
            <a:spLocks noGrp="1"/>
          </p:cNvSpPr>
          <p:nvPr>
            <p:ph type="title"/>
          </p:nvPr>
        </p:nvSpPr>
        <p:spPr/>
        <p:txBody>
          <a:bodyPr/>
          <a:lstStyle/>
          <a:p>
            <a:pPr algn="ctr"/>
            <a:r>
              <a:rPr lang="en-GB" dirty="0" err="1">
                <a:solidFill>
                  <a:srgbClr val="00B050"/>
                </a:solidFill>
                <a:latin typeface="Kalimati" pitchFamily="2" charset="0"/>
                <a:cs typeface="Kalimati" pitchFamily="2" charset="0"/>
              </a:rPr>
              <a:t>कोषको</a:t>
            </a:r>
            <a:r>
              <a:rPr lang="en-GB" dirty="0">
                <a:solidFill>
                  <a:srgbClr val="00B050"/>
                </a:solidFill>
                <a:latin typeface="Kalimati" pitchFamily="2" charset="0"/>
                <a:cs typeface="Kalimati" pitchFamily="2" charset="0"/>
              </a:rPr>
              <a:t> </a:t>
            </a:r>
            <a:r>
              <a:rPr lang="en-GB" dirty="0" err="1">
                <a:solidFill>
                  <a:srgbClr val="00B050"/>
                </a:solidFill>
                <a:latin typeface="Kalimati" pitchFamily="2" charset="0"/>
                <a:cs typeface="Kalimati" pitchFamily="2" charset="0"/>
              </a:rPr>
              <a:t>मुख्य</a:t>
            </a:r>
            <a:r>
              <a:rPr lang="en-GB" dirty="0">
                <a:solidFill>
                  <a:srgbClr val="00B050"/>
                </a:solidFill>
                <a:latin typeface="Kalimati" pitchFamily="2" charset="0"/>
                <a:cs typeface="Kalimati" pitchFamily="2" charset="0"/>
              </a:rPr>
              <a:t> </a:t>
            </a:r>
            <a:r>
              <a:rPr lang="en-GB" dirty="0" err="1">
                <a:solidFill>
                  <a:srgbClr val="00B050"/>
                </a:solidFill>
                <a:latin typeface="Kalimati" pitchFamily="2" charset="0"/>
                <a:cs typeface="Kalimati" pitchFamily="2" charset="0"/>
              </a:rPr>
              <a:t>कार्यक्षेत्र</a:t>
            </a:r>
            <a:endParaRPr lang="en-GB" dirty="0">
              <a:solidFill>
                <a:srgbClr val="00B050"/>
              </a:solidFill>
              <a:latin typeface="Kalimati" pitchFamily="2" charset="0"/>
              <a:cs typeface="Kalimati" pitchFamily="2" charset="0"/>
            </a:endParaRPr>
          </a:p>
        </p:txBody>
      </p:sp>
      <p:graphicFrame>
        <p:nvGraphicFramePr>
          <p:cNvPr id="4" name="Content Placeholder 3">
            <a:extLst>
              <a:ext uri="{FF2B5EF4-FFF2-40B4-BE49-F238E27FC236}">
                <a16:creationId xmlns:a16="http://schemas.microsoft.com/office/drawing/2014/main" id="{601604B6-F601-9644-872F-70BB0D384806}"/>
              </a:ext>
            </a:extLst>
          </p:cNvPr>
          <p:cNvGraphicFramePr>
            <a:graphicFrameLocks noGrp="1"/>
          </p:cNvGraphicFramePr>
          <p:nvPr>
            <p:ph idx="1"/>
            <p:extLst>
              <p:ext uri="{D42A27DB-BD31-4B8C-83A1-F6EECF244321}">
                <p14:modId xmlns:p14="http://schemas.microsoft.com/office/powerpoint/2010/main" val="7128869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p:cNvSpPr>
            <a:spLocks noGrp="1"/>
          </p:cNvSpPr>
          <p:nvPr>
            <p:ph type="dt" sz="half" idx="10"/>
          </p:nvPr>
        </p:nvSpPr>
        <p:spPr/>
        <p:txBody>
          <a:bodyPr/>
          <a:lstStyle/>
          <a:p>
            <a:fld id="{B3B8CEE1-7EA6-4FE7-A42D-010C96143F82}" type="datetime1">
              <a:rPr lang="en-GB" smtClean="0"/>
              <a:pPr/>
              <a:t>25/03/2025</a:t>
            </a:fld>
            <a:endParaRPr lang="en-GB"/>
          </a:p>
        </p:txBody>
      </p:sp>
      <p:sp>
        <p:nvSpPr>
          <p:cNvPr id="6" name="Slide Number Placeholder 5"/>
          <p:cNvSpPr>
            <a:spLocks noGrp="1"/>
          </p:cNvSpPr>
          <p:nvPr>
            <p:ph type="sldNum" sz="quarter" idx="12"/>
          </p:nvPr>
        </p:nvSpPr>
        <p:spPr/>
        <p:txBody>
          <a:bodyPr/>
          <a:lstStyle/>
          <a:p>
            <a:fld id="{DB7F5CA5-8403-544B-B4B6-43F39E7F16E2}" type="slidenum">
              <a:rPr lang="en-GB" smtClean="0"/>
              <a:pPr/>
              <a:t>6</a:t>
            </a:fld>
            <a:endParaRPr lang="en-GB"/>
          </a:p>
        </p:txBody>
      </p:sp>
    </p:spTree>
    <p:extLst>
      <p:ext uri="{BB962C8B-B14F-4D97-AF65-F5344CB8AC3E}">
        <p14:creationId xmlns:p14="http://schemas.microsoft.com/office/powerpoint/2010/main" val="188452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6F67-0B34-554C-8C09-30FCD338824C}"/>
              </a:ext>
            </a:extLst>
          </p:cNvPr>
          <p:cNvSpPr>
            <a:spLocks noGrp="1"/>
          </p:cNvSpPr>
          <p:nvPr>
            <p:ph type="title"/>
          </p:nvPr>
        </p:nvSpPr>
        <p:spPr>
          <a:xfrm>
            <a:off x="838200" y="136525"/>
            <a:ext cx="10515600" cy="749300"/>
          </a:xfrm>
        </p:spPr>
        <p:txBody>
          <a:bodyPr>
            <a:normAutofit/>
          </a:bodyPr>
          <a:lstStyle/>
          <a:p>
            <a:pPr algn="ctr"/>
            <a:r>
              <a:rPr lang="ne-NP" sz="3200" b="1" dirty="0">
                <a:solidFill>
                  <a:srgbClr val="00B050"/>
                </a:solidFill>
                <a:latin typeface="Kalimati" pitchFamily="2" charset="0"/>
                <a:cs typeface="Kalimati" pitchFamily="2" charset="0"/>
              </a:rPr>
              <a:t>कोषका मार्गदर्शक सिद्धान्त</a:t>
            </a:r>
            <a:r>
              <a:rPr lang="ne-NP" sz="3200" dirty="0">
                <a:solidFill>
                  <a:srgbClr val="00B050"/>
                </a:solidFill>
                <a:latin typeface="Kalimati" pitchFamily="2" charset="0"/>
                <a:cs typeface="Kalimati" pitchFamily="2" charset="0"/>
              </a:rPr>
              <a:t> </a:t>
            </a:r>
            <a:endParaRPr lang="en-GB" sz="32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FF25551E-BFE2-3149-9064-32B3D04A4665}"/>
              </a:ext>
            </a:extLst>
          </p:cNvPr>
          <p:cNvSpPr>
            <a:spLocks noGrp="1"/>
          </p:cNvSpPr>
          <p:nvPr>
            <p:ph idx="1"/>
          </p:nvPr>
        </p:nvSpPr>
        <p:spPr>
          <a:xfrm>
            <a:off x="346363" y="675274"/>
            <a:ext cx="11499273" cy="5969916"/>
          </a:xfrm>
        </p:spPr>
        <p:txBody>
          <a:bodyPr>
            <a:noAutofit/>
          </a:bodyPr>
          <a:lstStyle/>
          <a:p>
            <a:pPr lvl="0" algn="just">
              <a:lnSpc>
                <a:spcPct val="160000"/>
              </a:lnSpc>
            </a:pPr>
            <a:r>
              <a:rPr lang="ne-NP" sz="2400" dirty="0">
                <a:latin typeface="Kalimati" pitchFamily="2" charset="0"/>
                <a:cs typeface="Kalimati" pitchFamily="2" charset="0"/>
              </a:rPr>
              <a:t>नवप्रवर्तनको अवधारणालाई </a:t>
            </a:r>
            <a:r>
              <a:rPr lang="ne-NP" sz="2400" b="1" dirty="0">
                <a:latin typeface="Kalimati" pitchFamily="2" charset="0"/>
                <a:cs typeface="Kalimati" pitchFamily="2" charset="0"/>
              </a:rPr>
              <a:t>संस्थागत गर्न </a:t>
            </a:r>
            <a:r>
              <a:rPr lang="ne-NP" sz="2400" dirty="0">
                <a:latin typeface="Kalimati" pitchFamily="2" charset="0"/>
                <a:cs typeface="Kalimati" pitchFamily="2" charset="0"/>
              </a:rPr>
              <a:t>प्रदेश तथा स्थानीय सरकारको </a:t>
            </a:r>
            <a:r>
              <a:rPr lang="ne-NP" sz="2400" b="1" dirty="0">
                <a:solidFill>
                  <a:srgbClr val="00B0F0"/>
                </a:solidFill>
                <a:latin typeface="Kalimati" pitchFamily="2" charset="0"/>
                <a:cs typeface="Kalimati" pitchFamily="2" charset="0"/>
              </a:rPr>
              <a:t>स्वामित्व</a:t>
            </a:r>
            <a:r>
              <a:rPr lang="ne-NP" sz="2400" b="1" dirty="0">
                <a:latin typeface="Kalimati" pitchFamily="2" charset="0"/>
                <a:cs typeface="Kalimati" pitchFamily="2" charset="0"/>
              </a:rPr>
              <a:t> </a:t>
            </a:r>
            <a:r>
              <a:rPr lang="ne-NP" sz="2400" dirty="0">
                <a:latin typeface="Kalimati" pitchFamily="2" charset="0"/>
                <a:cs typeface="Kalimati" pitchFamily="2" charset="0"/>
              </a:rPr>
              <a:t>बढाउन प्रोत्साहित गर्नेछ।</a:t>
            </a:r>
            <a:endParaRPr lang="x-none" sz="2400" dirty="0">
              <a:latin typeface="Kalimati" pitchFamily="2" charset="0"/>
              <a:cs typeface="Kalimati" pitchFamily="2" charset="0"/>
            </a:endParaRPr>
          </a:p>
          <a:p>
            <a:pPr lvl="0" algn="just">
              <a:lnSpc>
                <a:spcPct val="160000"/>
              </a:lnSpc>
            </a:pPr>
            <a:r>
              <a:rPr lang="ne-NP" sz="2400" b="1" dirty="0">
                <a:solidFill>
                  <a:srgbClr val="00B0F0"/>
                </a:solidFill>
                <a:latin typeface="Kalimati" pitchFamily="2" charset="0"/>
                <a:cs typeface="Kalimati" pitchFamily="2" charset="0"/>
              </a:rPr>
              <a:t>जोखिम बहन </a:t>
            </a:r>
            <a:r>
              <a:rPr lang="ne-NP" sz="2400" dirty="0">
                <a:latin typeface="Kalimati" pitchFamily="2" charset="0"/>
                <a:cs typeface="Kalimati" pitchFamily="2" charset="0"/>
              </a:rPr>
              <a:t>गर्ने क्षमता विकास गर्न स्थानीय तहलाई सहयोग गर्नेछ।</a:t>
            </a:r>
            <a:endParaRPr lang="x-none" sz="2400" dirty="0">
              <a:latin typeface="Kalimati" pitchFamily="2" charset="0"/>
              <a:cs typeface="Kalimati" pitchFamily="2" charset="0"/>
            </a:endParaRPr>
          </a:p>
          <a:p>
            <a:pPr lvl="0" algn="just">
              <a:lnSpc>
                <a:spcPct val="160000"/>
              </a:lnSpc>
            </a:pPr>
            <a:r>
              <a:rPr lang="ne-NP" sz="2400" dirty="0">
                <a:latin typeface="Kalimati" pitchFamily="2" charset="0"/>
                <a:cs typeface="Kalimati" pitchFamily="2" charset="0"/>
              </a:rPr>
              <a:t>कोषले अन्तर स्थानीय तहमा </a:t>
            </a:r>
            <a:r>
              <a:rPr lang="ne-NP" sz="2400" b="1" dirty="0">
                <a:solidFill>
                  <a:srgbClr val="00B0F0"/>
                </a:solidFill>
                <a:latin typeface="Kalimati" pitchFamily="2" charset="0"/>
                <a:cs typeface="Kalimati" pitchFamily="2" charset="0"/>
              </a:rPr>
              <a:t>नवीनतम अभ्यास र  सिकाई </a:t>
            </a:r>
            <a:r>
              <a:rPr lang="ne-NP" sz="2400" dirty="0">
                <a:latin typeface="Kalimati" pitchFamily="2" charset="0"/>
                <a:cs typeface="Kalimati" pitchFamily="2" charset="0"/>
              </a:rPr>
              <a:t>आदानप्रदान गर्न स्थानीय सरकारलाई अवसर उपलब्ध गराउनेछ।</a:t>
            </a:r>
            <a:endParaRPr lang="x-none" sz="2400" dirty="0">
              <a:latin typeface="Kalimati" pitchFamily="2" charset="0"/>
              <a:cs typeface="Kalimati" pitchFamily="2" charset="0"/>
            </a:endParaRPr>
          </a:p>
          <a:p>
            <a:pPr lvl="0" algn="just">
              <a:lnSpc>
                <a:spcPct val="160000"/>
              </a:lnSpc>
            </a:pPr>
            <a:r>
              <a:rPr lang="ne-NP" sz="2400" dirty="0">
                <a:latin typeface="Kalimati" pitchFamily="2" charset="0"/>
                <a:cs typeface="Kalimati" pitchFamily="2" charset="0"/>
              </a:rPr>
              <a:t>कोषले स्थानीय तहका </a:t>
            </a:r>
            <a:r>
              <a:rPr lang="ne-NP" sz="2400" b="1" dirty="0">
                <a:solidFill>
                  <a:srgbClr val="00B0F0"/>
                </a:solidFill>
                <a:latin typeface="Kalimati" pitchFamily="2" charset="0"/>
                <a:cs typeface="Kalimati" pitchFamily="2" charset="0"/>
              </a:rPr>
              <a:t>असल अभ्यासहरूलाई </a:t>
            </a:r>
            <a:r>
              <a:rPr lang="ne-NP" sz="2400" dirty="0">
                <a:latin typeface="Kalimati" pitchFamily="2" charset="0"/>
                <a:cs typeface="Kalimati" pitchFamily="2" charset="0"/>
              </a:rPr>
              <a:t>अन्य स्थानीय तहमा समेत विस्तार गर्न सहजीकरण गर्नेछ।</a:t>
            </a:r>
            <a:endParaRPr lang="x-none" sz="2400" dirty="0">
              <a:latin typeface="Kalimati" pitchFamily="2" charset="0"/>
              <a:cs typeface="Kalimati" pitchFamily="2" charset="0"/>
            </a:endParaRPr>
          </a:p>
          <a:p>
            <a:pPr lvl="0" algn="just">
              <a:lnSpc>
                <a:spcPct val="160000"/>
              </a:lnSpc>
            </a:pPr>
            <a:r>
              <a:rPr lang="ne-NP" sz="2400" dirty="0">
                <a:latin typeface="Kalimati" pitchFamily="2" charset="0"/>
                <a:cs typeface="Kalimati" pitchFamily="2" charset="0"/>
              </a:rPr>
              <a:t>कोषले स्थानीय तहको नियमित बजेट तथा कार्यक्रमलाई </a:t>
            </a:r>
            <a:r>
              <a:rPr lang="ne-NP" sz="2400" b="1" dirty="0">
                <a:latin typeface="Kalimati" pitchFamily="2" charset="0"/>
                <a:cs typeface="Kalimati" pitchFamily="2" charset="0"/>
              </a:rPr>
              <a:t>प्रतिस्थापन गर्ने छैन र दोहोरोपना हुन दिने छैन।</a:t>
            </a:r>
            <a:endParaRPr lang="x-none" sz="2400" b="1" dirty="0">
              <a:latin typeface="Kalimati" pitchFamily="2" charset="0"/>
              <a:cs typeface="Kalimati" pitchFamily="2" charset="0"/>
            </a:endParaRPr>
          </a:p>
        </p:txBody>
      </p:sp>
      <p:sp>
        <p:nvSpPr>
          <p:cNvPr id="4" name="Date Placeholder 3"/>
          <p:cNvSpPr>
            <a:spLocks noGrp="1"/>
          </p:cNvSpPr>
          <p:nvPr>
            <p:ph type="dt" sz="half" idx="10"/>
          </p:nvPr>
        </p:nvSpPr>
        <p:spPr/>
        <p:txBody>
          <a:bodyPr/>
          <a:lstStyle/>
          <a:p>
            <a:fld id="{595B16D7-A716-447D-9207-B54BFC5EB1EC}" type="datetime1">
              <a:rPr lang="en-GB" smtClean="0"/>
              <a:pPr/>
              <a:t>25/03/2025</a:t>
            </a:fld>
            <a:endParaRPr lang="en-GB" dirty="0"/>
          </a:p>
        </p:txBody>
      </p:sp>
      <p:sp>
        <p:nvSpPr>
          <p:cNvPr id="5" name="Slide Number Placeholder 4"/>
          <p:cNvSpPr>
            <a:spLocks noGrp="1"/>
          </p:cNvSpPr>
          <p:nvPr>
            <p:ph type="sldNum" sz="quarter" idx="12"/>
          </p:nvPr>
        </p:nvSpPr>
        <p:spPr/>
        <p:txBody>
          <a:bodyPr/>
          <a:lstStyle/>
          <a:p>
            <a:fld id="{DB7F5CA5-8403-544B-B4B6-43F39E7F16E2}" type="slidenum">
              <a:rPr lang="en-GB" smtClean="0"/>
              <a:pPr/>
              <a:t>7</a:t>
            </a:fld>
            <a:endParaRPr lang="en-GB"/>
          </a:p>
        </p:txBody>
      </p:sp>
    </p:spTree>
    <p:extLst>
      <p:ext uri="{BB962C8B-B14F-4D97-AF65-F5344CB8AC3E}">
        <p14:creationId xmlns:p14="http://schemas.microsoft.com/office/powerpoint/2010/main" val="270342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052B3-1673-6F43-9240-B37DC6D7B48B}"/>
              </a:ext>
            </a:extLst>
          </p:cNvPr>
          <p:cNvSpPr>
            <a:spLocks noGrp="1"/>
          </p:cNvSpPr>
          <p:nvPr>
            <p:ph type="title"/>
          </p:nvPr>
        </p:nvSpPr>
        <p:spPr>
          <a:xfrm>
            <a:off x="838200" y="456155"/>
            <a:ext cx="10515600" cy="1325563"/>
          </a:xfrm>
        </p:spPr>
        <p:txBody>
          <a:bodyPr/>
          <a:lstStyle/>
          <a:p>
            <a:pPr algn="ctr"/>
            <a:r>
              <a:rPr lang="en-GB" dirty="0" err="1">
                <a:solidFill>
                  <a:srgbClr val="00B050"/>
                </a:solidFill>
                <a:latin typeface="Kalimati" pitchFamily="2" charset="0"/>
                <a:cs typeface="Kalimati" pitchFamily="2" charset="0"/>
              </a:rPr>
              <a:t>परियोजना</a:t>
            </a:r>
            <a:r>
              <a:rPr lang="en-GB" dirty="0">
                <a:solidFill>
                  <a:srgbClr val="00B050"/>
                </a:solidFill>
                <a:latin typeface="Kalimati" pitchFamily="2" charset="0"/>
                <a:cs typeface="Kalimati" pitchFamily="2" charset="0"/>
              </a:rPr>
              <a:t> </a:t>
            </a:r>
            <a:r>
              <a:rPr lang="en-GB" dirty="0" err="1">
                <a:solidFill>
                  <a:srgbClr val="00B050"/>
                </a:solidFill>
                <a:latin typeface="Kalimati" pitchFamily="2" charset="0"/>
                <a:cs typeface="Kalimati" pitchFamily="2" charset="0"/>
              </a:rPr>
              <a:t>प्रस्ताव</a:t>
            </a:r>
            <a:r>
              <a:rPr lang="en-GB" dirty="0">
                <a:solidFill>
                  <a:srgbClr val="00B050"/>
                </a:solidFill>
                <a:latin typeface="Kalimati" pitchFamily="2" charset="0"/>
                <a:cs typeface="Kalimati" pitchFamily="2" charset="0"/>
              </a:rPr>
              <a:t> </a:t>
            </a:r>
          </a:p>
        </p:txBody>
      </p:sp>
      <p:sp>
        <p:nvSpPr>
          <p:cNvPr id="4" name="Date Placeholder 3"/>
          <p:cNvSpPr>
            <a:spLocks noGrp="1"/>
          </p:cNvSpPr>
          <p:nvPr>
            <p:ph type="dt" sz="half" idx="10"/>
          </p:nvPr>
        </p:nvSpPr>
        <p:spPr/>
        <p:txBody>
          <a:bodyPr/>
          <a:lstStyle/>
          <a:p>
            <a:fld id="{7D7AF832-2899-4D3B-9A57-89AE10E3ED5A}"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8</a:t>
            </a:fld>
            <a:endParaRPr lang="en-GB"/>
          </a:p>
        </p:txBody>
      </p:sp>
      <p:sp>
        <p:nvSpPr>
          <p:cNvPr id="6" name="TextBox 5"/>
          <p:cNvSpPr txBox="1"/>
          <p:nvPr/>
        </p:nvSpPr>
        <p:spPr>
          <a:xfrm>
            <a:off x="2032001" y="4861060"/>
            <a:ext cx="7167417" cy="1323439"/>
          </a:xfrm>
          <a:prstGeom prst="rect">
            <a:avLst/>
          </a:prstGeom>
          <a:noFill/>
        </p:spPr>
        <p:txBody>
          <a:bodyPr wrap="square" rtlCol="0">
            <a:spAutoFit/>
          </a:bodyPr>
          <a:lstStyle/>
          <a:p>
            <a:pPr algn="just"/>
            <a:r>
              <a:rPr lang="ne-NP" sz="4000" dirty="0">
                <a:solidFill>
                  <a:srgbClr val="FF0000"/>
                </a:solidFill>
                <a:cs typeface="Kalimati" pitchFamily="2"/>
              </a:rPr>
              <a:t>पहिलो स्वीकृत भएपछि मात्र अर्को पेश गर्न मिल्नेगरी दुई चरण </a:t>
            </a:r>
            <a:endParaRPr lang="en-US" sz="4000" dirty="0">
              <a:solidFill>
                <a:srgbClr val="FF0000"/>
              </a:solidFill>
              <a:cs typeface="Kalimati" pitchFamily="2"/>
            </a:endParaRPr>
          </a:p>
        </p:txBody>
      </p:sp>
      <p:graphicFrame>
        <p:nvGraphicFramePr>
          <p:cNvPr id="8" name="Diagram 7"/>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15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20A5-F1E5-BF41-B0CC-65855D72BF4F}"/>
              </a:ext>
            </a:extLst>
          </p:cNvPr>
          <p:cNvSpPr>
            <a:spLocks noGrp="1"/>
          </p:cNvSpPr>
          <p:nvPr>
            <p:ph type="title"/>
          </p:nvPr>
        </p:nvSpPr>
        <p:spPr/>
        <p:txBody>
          <a:bodyPr>
            <a:normAutofit fontScale="90000"/>
          </a:bodyPr>
          <a:lstStyle/>
          <a:p>
            <a:pPr algn="ctr"/>
            <a:br>
              <a:rPr lang="en-GB" dirty="0">
                <a:latin typeface="Kalimati" pitchFamily="2" charset="0"/>
                <a:cs typeface="Kalimati" pitchFamily="2" charset="0"/>
              </a:rPr>
            </a:br>
            <a:r>
              <a:rPr lang="en-GB" sz="4900" dirty="0" err="1">
                <a:solidFill>
                  <a:srgbClr val="00B050"/>
                </a:solidFill>
                <a:latin typeface="Kalimati" pitchFamily="2" charset="0"/>
                <a:cs typeface="Kalimati" pitchFamily="2" charset="0"/>
              </a:rPr>
              <a:t>अवधारणा</a:t>
            </a:r>
            <a:r>
              <a:rPr lang="en-GB" sz="4900" dirty="0">
                <a:solidFill>
                  <a:srgbClr val="00B050"/>
                </a:solidFill>
                <a:latin typeface="Kalimati" pitchFamily="2" charset="0"/>
                <a:cs typeface="Kalimati" pitchFamily="2" charset="0"/>
              </a:rPr>
              <a:t> </a:t>
            </a:r>
            <a:r>
              <a:rPr lang="en-GB" sz="4900" dirty="0" err="1">
                <a:solidFill>
                  <a:srgbClr val="00B050"/>
                </a:solidFill>
                <a:latin typeface="Kalimati" pitchFamily="2" charset="0"/>
                <a:cs typeface="Kalimati" pitchFamily="2" charset="0"/>
              </a:rPr>
              <a:t>पत्र</a:t>
            </a:r>
            <a:br>
              <a:rPr lang="en-GB" sz="4900" dirty="0">
                <a:solidFill>
                  <a:srgbClr val="00B050"/>
                </a:solidFill>
                <a:latin typeface="Kalimati" pitchFamily="2" charset="0"/>
                <a:cs typeface="Kalimati" pitchFamily="2" charset="0"/>
              </a:rPr>
            </a:br>
            <a:endParaRPr lang="en-GB" sz="4900" dirty="0">
              <a:solidFill>
                <a:srgbClr val="00B050"/>
              </a:solidFill>
              <a:latin typeface="Kalimati" pitchFamily="2" charset="0"/>
              <a:cs typeface="Kalimati" pitchFamily="2" charset="0"/>
            </a:endParaRPr>
          </a:p>
        </p:txBody>
      </p:sp>
      <p:sp>
        <p:nvSpPr>
          <p:cNvPr id="3" name="Content Placeholder 2">
            <a:extLst>
              <a:ext uri="{FF2B5EF4-FFF2-40B4-BE49-F238E27FC236}">
                <a16:creationId xmlns:a16="http://schemas.microsoft.com/office/drawing/2014/main" id="{33A6E2A8-15E0-364B-AA8D-7AAAC63D95BD}"/>
              </a:ext>
            </a:extLst>
          </p:cNvPr>
          <p:cNvSpPr>
            <a:spLocks noGrp="1"/>
          </p:cNvSpPr>
          <p:nvPr>
            <p:ph idx="1"/>
          </p:nvPr>
        </p:nvSpPr>
        <p:spPr>
          <a:xfrm>
            <a:off x="838200" y="1371600"/>
            <a:ext cx="10515600" cy="4805363"/>
          </a:xfrm>
        </p:spPr>
        <p:txBody>
          <a:bodyPr>
            <a:normAutofit/>
          </a:bodyPr>
          <a:lstStyle/>
          <a:p>
            <a:pPr marL="0" indent="0" algn="just">
              <a:lnSpc>
                <a:spcPct val="150000"/>
              </a:lnSpc>
              <a:buNone/>
            </a:pPr>
            <a:r>
              <a:rPr lang="ne-NP" sz="4000" b="1" u="sng" baseline="-25000" dirty="0">
                <a:latin typeface="Kalimati" pitchFamily="2" charset="0"/>
                <a:cs typeface="Kalimati" pitchFamily="2" charset="0"/>
              </a:rPr>
              <a:t>सूचना प्रकाशन </a:t>
            </a:r>
            <a:r>
              <a:rPr lang="en-US" sz="4000" baseline="-25000" dirty="0">
                <a:latin typeface="Kalimati" pitchFamily="2" charset="0"/>
                <a:cs typeface="Kalimati" pitchFamily="2" charset="0"/>
              </a:rPr>
              <a:t> </a:t>
            </a:r>
            <a:r>
              <a:rPr lang="ne-NP" sz="4000" baseline="-25000" dirty="0">
                <a:latin typeface="Kalimati" pitchFamily="2" charset="0"/>
                <a:cs typeface="Kalimati" pitchFamily="2" charset="0"/>
              </a:rPr>
              <a:t>कोषबाट कार्यक्रम संचालन गर्न ईच्छुक स्थानीय तहलाई लक्षित गरी प्रदेश कार्यक्रम ईकाइले आफ्नो वेवसाईट तथा प्रदेश तथा राष्ट्रिय स्तरका पत्रपत्रिका मार्फत </a:t>
            </a:r>
            <a:r>
              <a:rPr lang="ne-NP" sz="4000" baseline="-25000" dirty="0">
                <a:solidFill>
                  <a:srgbClr val="00B0F0"/>
                </a:solidFill>
                <a:latin typeface="Kalimati" pitchFamily="2" charset="0"/>
                <a:cs typeface="Kalimati" pitchFamily="2" charset="0"/>
              </a:rPr>
              <a:t>१५ दिनको </a:t>
            </a:r>
            <a:r>
              <a:rPr lang="ne-NP" sz="4000" baseline="-25000" dirty="0">
                <a:latin typeface="Kalimati" pitchFamily="2" charset="0"/>
                <a:cs typeface="Kalimati" pitchFamily="2" charset="0"/>
              </a:rPr>
              <a:t>समय दिई अनुसूची </a:t>
            </a:r>
            <a:r>
              <a:rPr lang="en-US" sz="4000" baseline="-25000" dirty="0">
                <a:latin typeface="Kalimati" pitchFamily="2" charset="0"/>
                <a:cs typeface="Kalimati" pitchFamily="2" charset="0"/>
              </a:rPr>
              <a:t>१ </a:t>
            </a:r>
            <a:r>
              <a:rPr lang="ne-NP" sz="4000" baseline="-25000" dirty="0">
                <a:latin typeface="Kalimati" pitchFamily="2" charset="0"/>
                <a:cs typeface="Kalimati" pitchFamily="2" charset="0"/>
              </a:rPr>
              <a:t>बमोजिमको</a:t>
            </a:r>
            <a:r>
              <a:rPr lang="x-none" sz="4000" baseline="-25000" dirty="0">
                <a:latin typeface="Kalimati" pitchFamily="2" charset="0"/>
                <a:cs typeface="Kalimati" pitchFamily="2" charset="0"/>
              </a:rPr>
              <a:t> </a:t>
            </a:r>
            <a:r>
              <a:rPr lang="ne-NP" sz="4000" baseline="-25000" dirty="0">
                <a:latin typeface="Kalimati" pitchFamily="2" charset="0"/>
                <a:cs typeface="Kalimati" pitchFamily="2" charset="0"/>
              </a:rPr>
              <a:t>ढाँ</a:t>
            </a:r>
            <a:r>
              <a:rPr lang="x-none" sz="4000" baseline="-25000">
                <a:latin typeface="Kalimati" pitchFamily="2" charset="0"/>
                <a:cs typeface="Kalimati" pitchFamily="2" charset="0"/>
              </a:rPr>
              <a:t>चामा</a:t>
            </a:r>
            <a:r>
              <a:rPr lang="ne-NP" sz="4000" baseline="-25000" dirty="0">
                <a:latin typeface="Kalimati" pitchFamily="2" charset="0"/>
                <a:cs typeface="Kalimati" pitchFamily="2" charset="0"/>
              </a:rPr>
              <a:t> अवधारणा पत्र पेश गर्न सार्वजनिक सूचना आवह्वान गर्नु पर्नेछ।</a:t>
            </a:r>
            <a:r>
              <a:rPr lang="x-none" sz="4000" baseline="-25000" dirty="0">
                <a:effectLst/>
                <a:latin typeface="Kalimati" pitchFamily="2" charset="0"/>
                <a:cs typeface="Kalimati" pitchFamily="2" charset="0"/>
              </a:rPr>
              <a:t> </a:t>
            </a:r>
          </a:p>
          <a:p>
            <a:pPr marL="0" indent="0" algn="just">
              <a:lnSpc>
                <a:spcPct val="150000"/>
              </a:lnSpc>
              <a:buNone/>
            </a:pPr>
            <a:r>
              <a:rPr lang="ne-NP" sz="4000" b="1" u="sng" baseline="-25000" dirty="0">
                <a:cs typeface="Kalimati" pitchFamily="2"/>
              </a:rPr>
              <a:t>अवधारणा पत्र पेश गर्नेः</a:t>
            </a:r>
            <a:r>
              <a:rPr lang="ne-NP" sz="4000" baseline="-25000" dirty="0">
                <a:cs typeface="Kalimati" pitchFamily="2"/>
              </a:rPr>
              <a:t> </a:t>
            </a:r>
            <a:r>
              <a:rPr lang="en-US" sz="4000" dirty="0">
                <a:cs typeface="Kalimati" pitchFamily="2"/>
              </a:rPr>
              <a:t> </a:t>
            </a:r>
            <a:r>
              <a:rPr lang="ne-NP" sz="4000" baseline="-25000" dirty="0">
                <a:latin typeface="Kalimati" pitchFamily="2" charset="0"/>
                <a:cs typeface="Kalimati" pitchFamily="2" charset="0"/>
              </a:rPr>
              <a:t>कोषबाट परियोजना सञ्‍चालन गर्न चाहने आवेदकले अनलाईन प्रणालीमार्फत </a:t>
            </a:r>
            <a:r>
              <a:rPr lang="x-none" sz="4000" baseline="-25000" dirty="0">
                <a:latin typeface="Kalimati" pitchFamily="2" charset="0"/>
                <a:cs typeface="Kalimati" pitchFamily="2" charset="0"/>
              </a:rPr>
              <a:t>सूचना प्रकाशन भएको </a:t>
            </a:r>
            <a:r>
              <a:rPr lang="x-none" sz="4000" baseline="-25000" dirty="0">
                <a:solidFill>
                  <a:srgbClr val="00B0F0"/>
                </a:solidFill>
                <a:latin typeface="Kalimati" pitchFamily="2" charset="0"/>
                <a:cs typeface="Kalimati" pitchFamily="2" charset="0"/>
              </a:rPr>
              <a:t>१५ दिन </a:t>
            </a:r>
            <a:r>
              <a:rPr lang="x-none" sz="4000" baseline="-25000" dirty="0">
                <a:latin typeface="Kalimati" pitchFamily="2" charset="0"/>
                <a:cs typeface="Kalimati" pitchFamily="2" charset="0"/>
              </a:rPr>
              <a:t>भित्र </a:t>
            </a:r>
            <a:r>
              <a:rPr lang="ne-NP" sz="4000" baseline="-25000" dirty="0">
                <a:latin typeface="Kalimati" pitchFamily="2" charset="0"/>
                <a:cs typeface="Kalimati" pitchFamily="2" charset="0"/>
              </a:rPr>
              <a:t>अनुसूची </a:t>
            </a:r>
            <a:r>
              <a:rPr lang="en-US" sz="4000" baseline="-25000" dirty="0">
                <a:latin typeface="Kalimati" pitchFamily="2" charset="0"/>
                <a:cs typeface="Kalimati" pitchFamily="2" charset="0"/>
              </a:rPr>
              <a:t>१ </a:t>
            </a:r>
            <a:r>
              <a:rPr lang="ne-NP" sz="4000" baseline="-25000" dirty="0">
                <a:latin typeface="Kalimati" pitchFamily="2" charset="0"/>
                <a:cs typeface="Kalimati" pitchFamily="2" charset="0"/>
              </a:rPr>
              <a:t>बमोजिमको ढाँचामा अवधारणा पत्र पेश गर्नु पर्नेछ।</a:t>
            </a:r>
            <a:endParaRPr lang="x-none" sz="4000" baseline="-25000" dirty="0">
              <a:latin typeface="Kalimati" pitchFamily="2" charset="0"/>
              <a:cs typeface="Kalimati" pitchFamily="2" charset="0"/>
            </a:endParaRPr>
          </a:p>
          <a:p>
            <a:pPr marL="0" indent="0" algn="just">
              <a:buNone/>
            </a:pPr>
            <a:endParaRPr lang="en-GB" dirty="0">
              <a:latin typeface="Kalimati" pitchFamily="2" charset="0"/>
              <a:cs typeface="Kalimati" pitchFamily="2" charset="0"/>
            </a:endParaRPr>
          </a:p>
        </p:txBody>
      </p:sp>
      <p:sp>
        <p:nvSpPr>
          <p:cNvPr id="4" name="Date Placeholder 3"/>
          <p:cNvSpPr>
            <a:spLocks noGrp="1"/>
          </p:cNvSpPr>
          <p:nvPr>
            <p:ph type="dt" sz="half" idx="10"/>
          </p:nvPr>
        </p:nvSpPr>
        <p:spPr/>
        <p:txBody>
          <a:bodyPr/>
          <a:lstStyle/>
          <a:p>
            <a:fld id="{5E60BD4D-3946-4E72-9F1F-442CCFE402F1}" type="datetime1">
              <a:rPr lang="en-GB" smtClean="0"/>
              <a:pPr/>
              <a:t>25/03/2025</a:t>
            </a:fld>
            <a:endParaRPr lang="en-GB"/>
          </a:p>
        </p:txBody>
      </p:sp>
      <p:sp>
        <p:nvSpPr>
          <p:cNvPr id="5" name="Slide Number Placeholder 4"/>
          <p:cNvSpPr>
            <a:spLocks noGrp="1"/>
          </p:cNvSpPr>
          <p:nvPr>
            <p:ph type="sldNum" sz="quarter" idx="12"/>
          </p:nvPr>
        </p:nvSpPr>
        <p:spPr/>
        <p:txBody>
          <a:bodyPr/>
          <a:lstStyle/>
          <a:p>
            <a:fld id="{DB7F5CA5-8403-544B-B4B6-43F39E7F16E2}" type="slidenum">
              <a:rPr lang="en-GB" smtClean="0"/>
              <a:pPr/>
              <a:t>9</a:t>
            </a:fld>
            <a:endParaRPr lang="en-GB"/>
          </a:p>
        </p:txBody>
      </p:sp>
    </p:spTree>
    <p:extLst>
      <p:ext uri="{BB962C8B-B14F-4D97-AF65-F5344CB8AC3E}">
        <p14:creationId xmlns:p14="http://schemas.microsoft.com/office/powerpoint/2010/main" val="346584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11293</TotalTime>
  <Words>3113</Words>
  <Application>Microsoft Office PowerPoint</Application>
  <PresentationFormat>Widescreen</PresentationFormat>
  <Paragraphs>487</Paragraphs>
  <Slides>53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Kalimati</vt:lpstr>
      <vt:lpstr>Kokila</vt:lpstr>
      <vt:lpstr>Preeti</vt:lpstr>
      <vt:lpstr>Utsaah</vt:lpstr>
      <vt:lpstr>Wingdings</vt:lpstr>
      <vt:lpstr>Office Theme</vt:lpstr>
      <vt:lpstr>आ.व २०८१/८२ को नवप्रवर्तन साझेदारी कोष कार्यक्रम सञ्चालनार्थ कार्यान्वयन निर्देशिकाको जानकारीमूलक प्रस्तुतीकरण </vt:lpstr>
      <vt:lpstr>प्रारम्भिक</vt:lpstr>
      <vt:lpstr>नवप्रवर्तन</vt:lpstr>
      <vt:lpstr>नवप्रवर्तन साझेदारी कोषको औचित्य</vt:lpstr>
      <vt:lpstr>नवप्रवर्तन साझेदारी कोषको उद्देश्य</vt:lpstr>
      <vt:lpstr>कोषको मुख्य कार्यक्षेत्र</vt:lpstr>
      <vt:lpstr>कोषका मार्गदर्शक सिद्धान्त </vt:lpstr>
      <vt:lpstr>परियोजना प्रस्ताव </vt:lpstr>
      <vt:lpstr> अवधारणा पत्र </vt:lpstr>
      <vt:lpstr>PowerPoint Presentation</vt:lpstr>
      <vt:lpstr>PowerPoint Presentation</vt:lpstr>
      <vt:lpstr>PowerPoint Presentation</vt:lpstr>
      <vt:lpstr>PowerPoint Presentation</vt:lpstr>
      <vt:lpstr>PowerPoint Presentation</vt:lpstr>
      <vt:lpstr>अवधारणापत्र मूल्याङ्‍कनका आधारहरू</vt:lpstr>
      <vt:lpstr>अवधारणापत्र मूल्याङ्‍कनका आधारहरू</vt:lpstr>
      <vt:lpstr>अवधारणापत्र मूल्याङ्‍कनका आधारहरू</vt:lpstr>
      <vt:lpstr>अवधारणा पत्र मूल्याङ्कन</vt:lpstr>
      <vt:lpstr>पूर्ण प्रस्ताव</vt:lpstr>
      <vt:lpstr>पूर्ण प्रस्तावको मूल्याङ्‍कन</vt:lpstr>
      <vt:lpstr>ग्राह्रय प्रस्तावहरू </vt:lpstr>
      <vt:lpstr>ग्राह्रय प्रस्तावहरू </vt:lpstr>
      <vt:lpstr>पूर्ण प्रस्ताव मूल्याङ्‍कनका आधारहरू</vt:lpstr>
      <vt:lpstr>कार्यक्रम व्यवस्थापन</vt:lpstr>
      <vt:lpstr>प्रदेश समन्वय समिति </vt:lpstr>
      <vt:lpstr> प्रदेश समन्वय समिति…….. </vt:lpstr>
      <vt:lpstr>   नवप्रवर्तन साझेदारी कोष प्राविधिक समिति</vt:lpstr>
      <vt:lpstr>   नवप्रवर्तन साझेदारी कोष प्राविधिक समिति ….</vt:lpstr>
      <vt:lpstr>प्रदेश कार्यक्रम कार्यान्वयन इकाई</vt:lpstr>
      <vt:lpstr>प्रदेश कार्यक्रम कार्यान्वयन इकाई ……</vt:lpstr>
      <vt:lpstr>प्रदेश कार्यक्रम कार्यान्वयन इकाई..</vt:lpstr>
      <vt:lpstr>k|b]z cg';Gwfg tyf tflnd k|lti7fg</vt:lpstr>
      <vt:lpstr>स्थानीय तह</vt:lpstr>
      <vt:lpstr>स्थानीय तह……..</vt:lpstr>
      <vt:lpstr>स्थानीय तह………..</vt:lpstr>
      <vt:lpstr>वित्तीय व्यस्थापन </vt:lpstr>
      <vt:lpstr>बजेट निकासा</vt:lpstr>
      <vt:lpstr> लेखा तथा प्रतिवेदन</vt:lpstr>
      <vt:lpstr>अनुगमन तथा मूल्याङ्कन </vt:lpstr>
      <vt:lpstr>खरिद व्यवस्थापन</vt:lpstr>
      <vt:lpstr>खर्च गर्न नपाईने क्षेत्रहरु </vt:lpstr>
      <vt:lpstr>खर्च गर्न नपाईने क्षेत्रहरु </vt:lpstr>
      <vt:lpstr> लागत सहभागिता </vt:lpstr>
      <vt:lpstr> लागत सहभागिता .. </vt:lpstr>
      <vt:lpstr>अनुदान रकमको सीमा र अवधि</vt:lpstr>
      <vt:lpstr> नवप्रवर्तनका केही सम्भावित विषय क्षेत्रहरु </vt:lpstr>
      <vt:lpstr>नवप्रवर्तनका केही सम्भावित विषय क्षेत्रहरु</vt:lpstr>
      <vt:lpstr>नवप्रवर्तन: एकीकृत कार्यालय डिजाइन र कृषि </vt:lpstr>
      <vt:lpstr>स्थानीय आर्थिक विकास</vt:lpstr>
      <vt:lpstr>नवप्रवर्तन</vt:lpstr>
      <vt:lpstr>सोंच र सृजनशीलता</vt:lpstr>
      <vt:lpstr>हाम्रा पुर्खाका नवप्रवर्तन: एकीकृत बस्ती</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नवीनतम साझेदारी कोष</dc:title>
  <dc:creator>Microsoft Office User</dc:creator>
  <cp:lastModifiedBy>Admin</cp:lastModifiedBy>
  <cp:revision>67</cp:revision>
  <dcterms:created xsi:type="dcterms:W3CDTF">2021-12-10T04:47:36Z</dcterms:created>
  <dcterms:modified xsi:type="dcterms:W3CDTF">2025-03-25T07:37:07Z</dcterms:modified>
</cp:coreProperties>
</file>