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8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</p:sldIdLst>
  <p:sldSz cx="12192000" cy="6858000"/>
  <p:notesSz cx="7013575" cy="9299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5" clrIdx="0">
    <p:extLst>
      <p:ext uri="{19B8F6BF-5375-455C-9EA6-DF929625EA0E}">
        <p15:presenceInfo xmlns:p15="http://schemas.microsoft.com/office/powerpoint/2012/main" userId="c2eff53eed446e1d" providerId="Windows Live"/>
      </p:ext>
    </p:extLst>
  </p:cmAuthor>
  <p:cmAuthor id="2" name="shukla awadhesh" initials="sa" lastIdx="1" clrIdx="1">
    <p:extLst>
      <p:ext uri="{19B8F6BF-5375-455C-9EA6-DF929625EA0E}">
        <p15:presenceInfo xmlns:p15="http://schemas.microsoft.com/office/powerpoint/2012/main" userId="e14ad80a1fa1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32" autoAdjust="0"/>
  </p:normalViewPr>
  <p:slideViewPr>
    <p:cSldViewPr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6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Press_Release\GDP_2025_and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ffice_work\RGDP_Dissemination\Gandaki_province\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3.%20Provincial\FY2081_82\PNA_Compilation_2081_82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ffice_work\RGDP_Dissemination\Gandaki_province\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ffice_work\RGDP_Dissemination\Gandaki_province\grap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ffice_work\RGDP_Dissemination\Gandaki_province\grap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3.%20Provincial\FY2081_82\PNA_Compilation_2081_82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3136366803707E-2"/>
          <c:y val="3.2062949098575787E-2"/>
          <c:w val="0.9488444475414024"/>
          <c:h val="0.93587410180284847"/>
        </c:manualLayout>
      </c:layout>
      <c:lineChart>
        <c:grouping val="standard"/>
        <c:varyColors val="0"/>
        <c:ser>
          <c:idx val="0"/>
          <c:order val="0"/>
          <c:tx>
            <c:strRef>
              <c:f>Growth_purchaser!$B$1</c:f>
              <c:strCache>
                <c:ptCount val="1"/>
                <c:pt idx="0">
                  <c:v>कुल गार्हस्थ्य उत्पादनको वृद्धिदर (उपभोक्ताको मूल्यमा 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3399763082712005E-2"/>
                  <c:y val="7.0765027322404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F3-4DEC-AFA8-4938276CFC2E}"/>
                </c:ext>
              </c:extLst>
            </c:dLbl>
            <c:dLbl>
              <c:idx val="3"/>
              <c:layout>
                <c:manualLayout>
                  <c:x val="-9.9152207743944051E-3"/>
                  <c:y val="-4.9453551912568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3-4DEC-AFA8-4938276CFC2E}"/>
                </c:ext>
              </c:extLst>
            </c:dLbl>
            <c:dLbl>
              <c:idx val="4"/>
              <c:layout>
                <c:manualLayout>
                  <c:x val="2.3119178686734415E-3"/>
                  <c:y val="-2.0198141215954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D-43E9-A079-1B5C9C72AD07}"/>
                </c:ext>
              </c:extLst>
            </c:dLbl>
            <c:dLbl>
              <c:idx val="6"/>
              <c:layout>
                <c:manualLayout>
                  <c:x val="-7.699115044247788E-3"/>
                  <c:y val="-5.2185792349726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F3-4DEC-AFA8-4938276CFC2E}"/>
                </c:ext>
              </c:extLst>
            </c:dLbl>
            <c:dLbl>
              <c:idx val="7"/>
              <c:layout>
                <c:manualLayout>
                  <c:x val="1.1430678466076696E-2"/>
                  <c:y val="-1.666666666666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F3-4DEC-AFA8-4938276CFC2E}"/>
                </c:ext>
              </c:extLst>
            </c:dLbl>
            <c:dLbl>
              <c:idx val="8"/>
              <c:layout>
                <c:manualLayout>
                  <c:x val="-5.3249599331057072E-2"/>
                  <c:y val="8.0826126242416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3-45BC-979C-A39C1F67ABAE}"/>
                </c:ext>
              </c:extLst>
            </c:dLbl>
            <c:dLbl>
              <c:idx val="9"/>
              <c:layout>
                <c:manualLayout>
                  <c:x val="-8.7064896755162352E-2"/>
                  <c:y val="-8.46994535519130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F3-4DEC-AFA8-4938276CFC2E}"/>
                </c:ext>
              </c:extLst>
            </c:dLbl>
            <c:dLbl>
              <c:idx val="11"/>
              <c:layout>
                <c:manualLayout>
                  <c:x val="-3.8112094395280238E-2"/>
                  <c:y val="4.6174863387978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F3-4DEC-AFA8-4938276CFC2E}"/>
                </c:ext>
              </c:extLst>
            </c:dLbl>
            <c:dLbl>
              <c:idx val="12"/>
              <c:layout>
                <c:manualLayout>
                  <c:x val="-5.239309688058915E-2"/>
                  <c:y val="-5.2185792349726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F3-4DEC-AFA8-4938276CF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Growth_purchaser!$A$2:$A$15</c:f>
              <c:strCache>
                <c:ptCount val="14"/>
                <c:pt idx="0">
                  <c:v>२०६८/६९</c:v>
                </c:pt>
                <c:pt idx="1">
                  <c:v>२०६९/७०</c:v>
                </c:pt>
                <c:pt idx="2">
                  <c:v>२०७०/७१</c:v>
                </c:pt>
                <c:pt idx="3">
                  <c:v>२०७१/७२</c:v>
                </c:pt>
                <c:pt idx="4">
                  <c:v>२०७२/७३</c:v>
                </c:pt>
                <c:pt idx="5">
                  <c:v>२०७३/७४</c:v>
                </c:pt>
                <c:pt idx="6">
                  <c:v>२०७४/७५</c:v>
                </c:pt>
                <c:pt idx="7">
                  <c:v>२०७५/७६</c:v>
                </c:pt>
                <c:pt idx="8">
                  <c:v>२०७६/७७</c:v>
                </c:pt>
                <c:pt idx="9">
                  <c:v>२०७७/७८</c:v>
                </c:pt>
                <c:pt idx="10">
                  <c:v>२०७८/७९</c:v>
                </c:pt>
                <c:pt idx="11">
                  <c:v>२०७९/८०</c:v>
                </c:pt>
                <c:pt idx="12">
                  <c:v>२०८०/८१ प</c:v>
                </c:pt>
                <c:pt idx="13">
                  <c:v>२०८१/८२ प्रा</c:v>
                </c:pt>
              </c:strCache>
            </c:strRef>
          </c:cat>
          <c:val>
            <c:numRef>
              <c:f>Growth_purchaser!$B$2:$B$15</c:f>
              <c:numCache>
                <c:formatCode>0.00</c:formatCode>
                <c:ptCount val="14"/>
                <c:pt idx="0">
                  <c:v>4.6701959911948627</c:v>
                </c:pt>
                <c:pt idx="1">
                  <c:v>3.5251531738196897</c:v>
                </c:pt>
                <c:pt idx="2">
                  <c:v>6.0114828408074859</c:v>
                </c:pt>
                <c:pt idx="3">
                  <c:v>3.9760532739822891</c:v>
                </c:pt>
                <c:pt idx="4">
                  <c:v>0.43311371777683</c:v>
                </c:pt>
                <c:pt idx="5">
                  <c:v>8.9772793542130032</c:v>
                </c:pt>
                <c:pt idx="6">
                  <c:v>7.6223761076818732</c:v>
                </c:pt>
                <c:pt idx="7">
                  <c:v>6.6570559918988454</c:v>
                </c:pt>
                <c:pt idx="8">
                  <c:v>-2.3696213419770182</c:v>
                </c:pt>
                <c:pt idx="9">
                  <c:v>4.8381498272749335</c:v>
                </c:pt>
                <c:pt idx="10">
                  <c:v>5.63</c:v>
                </c:pt>
                <c:pt idx="11">
                  <c:v>1.9825484344761755</c:v>
                </c:pt>
                <c:pt idx="12">
                  <c:v>3.6653743074494849</c:v>
                </c:pt>
                <c:pt idx="13">
                  <c:v>4.6059452342603375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83-45BC-979C-A39C1F67AB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434931936"/>
        <c:axId val="-434931392"/>
      </c:lineChart>
      <c:catAx>
        <c:axId val="-4349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-434931392"/>
        <c:crosses val="autoZero"/>
        <c:auto val="1"/>
        <c:lblAlgn val="ctr"/>
        <c:lblOffset val="100"/>
        <c:noMultiLvlLbl val="0"/>
      </c:catAx>
      <c:valAx>
        <c:axId val="-434931392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-434931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graph!$A$3</c:f>
              <c:strCache>
                <c:ptCount val="1"/>
                <c:pt idx="0">
                  <c:v>राष्ट्रिय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459728607749531E-2"/>
                  <c:y val="4.2164269939691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FA-4F7D-9A84-596104C505C7}"/>
                </c:ext>
              </c:extLst>
            </c:dLbl>
            <c:dLbl>
              <c:idx val="1"/>
              <c:layout>
                <c:manualLayout>
                  <c:x val="-3.3631618195376585E-2"/>
                  <c:y val="3.7291784184554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FA-4F7D-9A84-596104C505C7}"/>
                </c:ext>
              </c:extLst>
            </c:dLbl>
            <c:dLbl>
              <c:idx val="3"/>
              <c:layout>
                <c:manualLayout>
                  <c:x val="-3.382550335570475E-2"/>
                  <c:y val="8.7291795120690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FA-4F7D-9A84-596104C505C7}"/>
                </c:ext>
              </c:extLst>
            </c:dLbl>
            <c:dLbl>
              <c:idx val="4"/>
              <c:layout>
                <c:manualLayout>
                  <c:x val="-4.3631676912869115E-2"/>
                  <c:y val="5.3958454496599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FA-4F7D-9A84-596104C505C7}"/>
                </c:ext>
              </c:extLst>
            </c:dLbl>
            <c:dLbl>
              <c:idx val="5"/>
              <c:layout>
                <c:manualLayout>
                  <c:x val="-3.3251176730607623E-2"/>
                  <c:y val="7.1793890347039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FA-4F7D-9A84-596104C505C7}"/>
                </c:ext>
              </c:extLst>
            </c:dLbl>
            <c:dLbl>
              <c:idx val="6"/>
              <c:layout>
                <c:manualLayout>
                  <c:x val="-2.6092174719770767E-2"/>
                  <c:y val="4.4942048325032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FA-4F7D-9A84-596104C5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70C0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graph!$B$2:$H$2</c:f>
              <c:strCache>
                <c:ptCount val="7"/>
                <c:pt idx="0">
                  <c:v>२०७५/७६</c:v>
                </c:pt>
                <c:pt idx="1">
                  <c:v>२०७६/७७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2080/81प्र</c:v>
                </c:pt>
                <c:pt idx="6">
                  <c:v>2081/82प्रा</c:v>
                </c:pt>
              </c:strCache>
            </c:strRef>
          </c:cat>
          <c:val>
            <c:numRef>
              <c:f>graph!$B$3:$H$3</c:f>
              <c:numCache>
                <c:formatCode>0.00</c:formatCode>
                <c:ptCount val="7"/>
                <c:pt idx="0">
                  <c:v>6.6570554220119149</c:v>
                </c:pt>
                <c:pt idx="1">
                  <c:v>-2.3696206210215176</c:v>
                </c:pt>
                <c:pt idx="2">
                  <c:v>4.8381640740873033</c:v>
                </c:pt>
                <c:pt idx="3">
                  <c:v>5.6312607932718306</c:v>
                </c:pt>
                <c:pt idx="4">
                  <c:v>1.9825862754419887</c:v>
                </c:pt>
                <c:pt idx="5">
                  <c:v>3.6653743074494871</c:v>
                </c:pt>
                <c:pt idx="6">
                  <c:v>4.6059452342603224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FA-4F7D-9A84-596104C505C7}"/>
            </c:ext>
          </c:extLst>
        </c:ser>
        <c:ser>
          <c:idx val="1"/>
          <c:order val="1"/>
          <c:tx>
            <c:strRef>
              <c:f>graph!$A$4</c:f>
              <c:strCache>
                <c:ptCount val="1"/>
                <c:pt idx="0">
                  <c:v>गण्डकी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64269818621667E-2"/>
                  <c:y val="-3.8460638333472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FA-4F7D-9A84-596104C505C7}"/>
                </c:ext>
              </c:extLst>
            </c:dLbl>
            <c:dLbl>
              <c:idx val="1"/>
              <c:layout>
                <c:manualLayout>
                  <c:x val="-3.9295390089661639E-2"/>
                  <c:y val="-9.8402689939346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FA-4F7D-9A84-596104C505C7}"/>
                </c:ext>
              </c:extLst>
            </c:dLbl>
            <c:dLbl>
              <c:idx val="2"/>
              <c:layout>
                <c:manualLayout>
                  <c:x val="-5.8874855408175197E-3"/>
                  <c:y val="5.1597342869060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FA-4F7D-9A84-596104C505C7}"/>
                </c:ext>
              </c:extLst>
            </c:dLbl>
            <c:dLbl>
              <c:idx val="3"/>
              <c:layout>
                <c:manualLayout>
                  <c:x val="-3.9656972408650258E-2"/>
                  <c:y val="-4.56249006178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FA-4F7D-9A84-596104C505C7}"/>
                </c:ext>
              </c:extLst>
            </c:dLbl>
            <c:dLbl>
              <c:idx val="4"/>
              <c:layout>
                <c:manualLayout>
                  <c:x val="-3.4899328859060399E-2"/>
                  <c:y val="-5.6736014159233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FA-4F7D-9A84-596104C505C7}"/>
                </c:ext>
              </c:extLst>
            </c:dLbl>
            <c:dLbl>
              <c:idx val="5"/>
              <c:layout>
                <c:manualLayout>
                  <c:x val="-5.0524464824376905E-2"/>
                  <c:y val="-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FA-4F7D-9A84-596104C505C7}"/>
                </c:ext>
              </c:extLst>
            </c:dLbl>
            <c:dLbl>
              <c:idx val="6"/>
              <c:layout>
                <c:manualLayout>
                  <c:x val="-3.7318724421192426E-2"/>
                  <c:y val="-5.6053161866395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FA-4F7D-9A84-596104C5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graph!$B$2:$H$2</c:f>
              <c:strCache>
                <c:ptCount val="7"/>
                <c:pt idx="0">
                  <c:v>२०७५/७६</c:v>
                </c:pt>
                <c:pt idx="1">
                  <c:v>२०७६/७७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2080/81प्र</c:v>
                </c:pt>
                <c:pt idx="6">
                  <c:v>2081/82प्रा</c:v>
                </c:pt>
              </c:strCache>
            </c:strRef>
          </c:cat>
          <c:val>
            <c:numRef>
              <c:f>graph!$B$4:$H$4</c:f>
              <c:numCache>
                <c:formatCode>0.00</c:formatCode>
                <c:ptCount val="7"/>
                <c:pt idx="0">
                  <c:v>6.9337907762083706</c:v>
                </c:pt>
                <c:pt idx="1">
                  <c:v>-0.711967921761536</c:v>
                </c:pt>
                <c:pt idx="2">
                  <c:v>4.2059449468278887</c:v>
                </c:pt>
                <c:pt idx="3">
                  <c:v>5.8802208609419537</c:v>
                </c:pt>
                <c:pt idx="4">
                  <c:v>3.8033992722677601</c:v>
                </c:pt>
                <c:pt idx="5">
                  <c:v>4.0911248309699388</c:v>
                </c:pt>
                <c:pt idx="6">
                  <c:v>5.5102934980903129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8FA-4F7D-9A84-596104C505C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89618784"/>
        <c:axId val="989612960"/>
      </c:lineChart>
      <c:catAx>
        <c:axId val="9896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b" anchorCtr="0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989612960"/>
        <c:crosses val="autoZero"/>
        <c:auto val="1"/>
        <c:lblAlgn val="ctr"/>
        <c:lblOffset val="100"/>
        <c:noMultiLvlLbl val="0"/>
      </c:catAx>
      <c:valAx>
        <c:axId val="989612960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98961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summary!$B$2:$B$3</c:f>
              <c:strCache>
                <c:ptCount val="2"/>
                <c:pt idx="0">
                  <c:v>आर्थिक वर्ष</c:v>
                </c:pt>
                <c:pt idx="1">
                  <c:v>2079/80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summary!$A$4:$A$11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summary!$B$4:$B$11</c:f>
              <c:numCache>
                <c:formatCode>0.00</c:formatCode>
                <c:ptCount val="8"/>
                <c:pt idx="0">
                  <c:v>2.1649062632583815</c:v>
                </c:pt>
                <c:pt idx="1">
                  <c:v>0.99872470685395953</c:v>
                </c:pt>
                <c:pt idx="2">
                  <c:v>1.9144296729385557</c:v>
                </c:pt>
                <c:pt idx="3">
                  <c:v>3.8033992722677601</c:v>
                </c:pt>
                <c:pt idx="4">
                  <c:v>1.9412701981905922</c:v>
                </c:pt>
                <c:pt idx="5">
                  <c:v>2.1403704817899438</c:v>
                </c:pt>
                <c:pt idx="6">
                  <c:v>1.4700339744579294</c:v>
                </c:pt>
                <c:pt idx="7">
                  <c:v>1.9825862754419887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2-41D8-ABFE-2B68643F46EE}"/>
            </c:ext>
          </c:extLst>
        </c:ser>
        <c:ser>
          <c:idx val="1"/>
          <c:order val="1"/>
          <c:tx>
            <c:strRef>
              <c:f>summary!$C$2:$C$3</c:f>
              <c:strCache>
                <c:ptCount val="2"/>
                <c:pt idx="0">
                  <c:v>आर्थिक वर्ष</c:v>
                </c:pt>
                <c:pt idx="1">
                  <c:v>2080/81 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summary!$A$4:$A$11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summary!$C$4:$C$11</c:f>
              <c:numCache>
                <c:formatCode>0.00</c:formatCode>
                <c:ptCount val="8"/>
                <c:pt idx="0">
                  <c:v>3.3106596110364039</c:v>
                </c:pt>
                <c:pt idx="1">
                  <c:v>3.7448589447611313</c:v>
                </c:pt>
                <c:pt idx="2">
                  <c:v>3.7016204698496979</c:v>
                </c:pt>
                <c:pt idx="3">
                  <c:v>4.0911248309699388</c:v>
                </c:pt>
                <c:pt idx="4">
                  <c:v>3.9370148710456743</c:v>
                </c:pt>
                <c:pt idx="5">
                  <c:v>3.2599190098702158</c:v>
                </c:pt>
                <c:pt idx="6">
                  <c:v>3.2762753780806175</c:v>
                </c:pt>
                <c:pt idx="7">
                  <c:v>3.6653743074494871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2-41D8-ABFE-2B68643F46EE}"/>
            </c:ext>
          </c:extLst>
        </c:ser>
        <c:ser>
          <c:idx val="2"/>
          <c:order val="2"/>
          <c:tx>
            <c:strRef>
              <c:f>summary!$D$2:$D$3</c:f>
              <c:strCache>
                <c:ptCount val="2"/>
                <c:pt idx="0">
                  <c:v>आर्थिक वर्ष</c:v>
                </c:pt>
                <c:pt idx="1">
                  <c:v>20८१/८२ प्रा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summary!$A$4:$A$11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summary!$D$4:$D$11</c:f>
              <c:numCache>
                <c:formatCode>0.00</c:formatCode>
                <c:ptCount val="8"/>
                <c:pt idx="0">
                  <c:v>3.3414913726899531</c:v>
                </c:pt>
                <c:pt idx="1">
                  <c:v>4.5025081068378547</c:v>
                </c:pt>
                <c:pt idx="2">
                  <c:v>5.1819825884003912</c:v>
                </c:pt>
                <c:pt idx="3">
                  <c:v>5.5102934980903129</c:v>
                </c:pt>
                <c:pt idx="4">
                  <c:v>4.7037022784424787</c:v>
                </c:pt>
                <c:pt idx="5">
                  <c:v>4.7409657196726851</c:v>
                </c:pt>
                <c:pt idx="6">
                  <c:v>3.3234370648536071</c:v>
                </c:pt>
                <c:pt idx="7">
                  <c:v>4.6059452342603224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32-41D8-ABFE-2B68643F4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7965839"/>
        <c:axId val="1657961519"/>
      </c:barChart>
      <c:catAx>
        <c:axId val="16579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657961519"/>
        <c:crosses val="autoZero"/>
        <c:auto val="1"/>
        <c:lblAlgn val="ctr"/>
        <c:lblOffset val="100"/>
        <c:noMultiLvlLbl val="0"/>
      </c:catAx>
      <c:valAx>
        <c:axId val="1657961519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6579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875362902969514E-2"/>
          <c:y val="0.83107917659253339"/>
          <c:w val="0.98574578826918136"/>
          <c:h val="0.15159980724118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8766404199476E-2"/>
          <c:y val="2.1668520999355144E-2"/>
          <c:w val="0.90022382618839314"/>
          <c:h val="0.8364410365107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summary!$G$14:$G$15</c:f>
              <c:strCache>
                <c:ptCount val="2"/>
                <c:pt idx="0">
                  <c:v>आर्थिक वर्ष</c:v>
                </c:pt>
                <c:pt idx="1">
                  <c:v>2079/80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summary!$F$16:$F$22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summary!$G$16:$G$22</c:f>
              <c:numCache>
                <c:formatCode>0.0</c:formatCode>
                <c:ptCount val="7"/>
                <c:pt idx="0">
                  <c:v>8.5219152205123621</c:v>
                </c:pt>
                <c:pt idx="1">
                  <c:v>7.0432952067518073</c:v>
                </c:pt>
                <c:pt idx="2">
                  <c:v>19.479672228425681</c:v>
                </c:pt>
                <c:pt idx="3">
                  <c:v>4.8534334093518563</c:v>
                </c:pt>
                <c:pt idx="4">
                  <c:v>7.6615711130277697</c:v>
                </c:pt>
                <c:pt idx="5">
                  <c:v>2.291921051373234</c:v>
                </c:pt>
                <c:pt idx="6">
                  <c:v>3.8189507511467959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7D5-A250-E790A3B28EB8}"/>
            </c:ext>
          </c:extLst>
        </c:ser>
        <c:ser>
          <c:idx val="1"/>
          <c:order val="1"/>
          <c:tx>
            <c:strRef>
              <c:f>summary!$H$14:$H$15</c:f>
              <c:strCache>
                <c:ptCount val="2"/>
                <c:pt idx="0">
                  <c:v>आर्थिक वर्ष</c:v>
                </c:pt>
                <c:pt idx="1">
                  <c:v>2080/81 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summary!$F$16:$F$22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summary!$H$16:$H$22</c:f>
              <c:numCache>
                <c:formatCode>0.0</c:formatCode>
                <c:ptCount val="7"/>
                <c:pt idx="0">
                  <c:v>9.0883089594428004</c:v>
                </c:pt>
                <c:pt idx="1">
                  <c:v>7.5250480762086251</c:v>
                </c:pt>
                <c:pt idx="2">
                  <c:v>20.690746379835407</c:v>
                </c:pt>
                <c:pt idx="3">
                  <c:v>5.1799967592102147</c:v>
                </c:pt>
                <c:pt idx="4">
                  <c:v>8.1596925050617219</c:v>
                </c:pt>
                <c:pt idx="5">
                  <c:v>2.452119039406242</c:v>
                </c:pt>
                <c:pt idx="6">
                  <c:v>4.0675057975889368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6-47D5-A250-E790A3B28EB8}"/>
            </c:ext>
          </c:extLst>
        </c:ser>
        <c:ser>
          <c:idx val="2"/>
          <c:order val="2"/>
          <c:tx>
            <c:strRef>
              <c:f>summary!$I$14:$I$15</c:f>
              <c:strCache>
                <c:ptCount val="2"/>
                <c:pt idx="0">
                  <c:v>आर्थिक वर्ष</c:v>
                </c:pt>
                <c:pt idx="1">
                  <c:v>20८१/८२ प्रा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summary!$F$16:$F$22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summary!$I$16:$I$22</c:f>
              <c:numCache>
                <c:formatCode>0.0</c:formatCode>
                <c:ptCount val="7"/>
                <c:pt idx="0">
                  <c:v>9.7074347088538016</c:v>
                </c:pt>
                <c:pt idx="1">
                  <c:v>8.0396985793462772</c:v>
                </c:pt>
                <c:pt idx="2">
                  <c:v>22.302332993103342</c:v>
                </c:pt>
                <c:pt idx="3">
                  <c:v>5.4816119684438132</c:v>
                </c:pt>
                <c:pt idx="4">
                  <c:v>8.6889607547149055</c:v>
                </c:pt>
                <c:pt idx="5">
                  <c:v>2.555911770642517</c:v>
                </c:pt>
                <c:pt idx="6">
                  <c:v>4.2962602654854694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6-47D5-A250-E790A3B28E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8792559"/>
        <c:axId val="1248810319"/>
      </c:barChart>
      <c:catAx>
        <c:axId val="124879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248810319"/>
        <c:crosses val="autoZero"/>
        <c:auto val="1"/>
        <c:lblAlgn val="ctr"/>
        <c:lblOffset val="100"/>
        <c:noMultiLvlLbl val="0"/>
      </c:catAx>
      <c:valAx>
        <c:axId val="1248810319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24879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074074074074074"/>
          <c:y val="5.1957103861624908E-2"/>
          <c:w val="0.44861111111111113"/>
          <c:h val="0.2495054685030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81502479975239"/>
          <c:y val="4.9707710345930925E-2"/>
          <c:w val="0.728271151508746"/>
          <c:h val="0.943933029623789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E-461E-B6C4-746E5444A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E-461E-B6C4-746E5444AB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CE-461E-B6C4-746E5444AB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CE-461E-B6C4-746E5444AB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CE-461E-B6C4-746E5444AB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CE-461E-B6C4-746E5444AB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CE-461E-B6C4-746E5444ABE6}"/>
              </c:ext>
            </c:extLst>
          </c:dPt>
          <c:dLbls>
            <c:dLbl>
              <c:idx val="1"/>
              <c:layout>
                <c:manualLayout>
                  <c:x val="-0.20070793735510561"/>
                  <c:y val="5.9848114777283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CE-461E-B6C4-746E5444ABE6}"/>
                </c:ext>
              </c:extLst>
            </c:dLbl>
            <c:dLbl>
              <c:idx val="2"/>
              <c:layout>
                <c:manualLayout>
                  <c:x val="-4.0250726965559189E-2"/>
                  <c:y val="-0.188948953778707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1910949361013"/>
                      <c:h val="0.14417273883495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CE-461E-B6C4-746E5444ABE6}"/>
                </c:ext>
              </c:extLst>
            </c:dLbl>
            <c:dLbl>
              <c:idx val="4"/>
              <c:layout>
                <c:manualLayout>
                  <c:x val="0.22424006710225261"/>
                  <c:y val="0.147569992466550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2100060435882"/>
                      <c:h val="0.14480786103246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CE-461E-B6C4-746E5444ABE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Fontasy Himali" panose="04020500000000000000" pitchFamily="82" charset="0"/>
                      <a:ea typeface="+mn-ea"/>
                      <a:cs typeface="Kalimati" panose="00000400000000000000" pitchFamily="2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8CE-461E-B6C4-746E5444ABE6}"/>
                </c:ext>
              </c:extLst>
            </c:dLbl>
            <c:dLbl>
              <c:idx val="6"/>
              <c:layout>
                <c:manualLayout>
                  <c:x val="9.3260091649617627E-2"/>
                  <c:y val="0.106620103197316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CE-461E-B6C4-746E5444A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graph!$A$28:$A$34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graph!$C$28:$C$34</c:f>
              <c:numCache>
                <c:formatCode>0.0</c:formatCode>
                <c:ptCount val="7"/>
                <c:pt idx="0">
                  <c:v>15.895295878936068</c:v>
                </c:pt>
                <c:pt idx="1">
                  <c:v>13.164242850732789</c:v>
                </c:pt>
                <c:pt idx="2">
                  <c:v>36.518487569347499</c:v>
                </c:pt>
                <c:pt idx="3">
                  <c:v>8.9690353847854869</c:v>
                </c:pt>
                <c:pt idx="4">
                  <c:v>14.233131318080327</c:v>
                </c:pt>
                <c:pt idx="5">
                  <c:v>4.1850793655553522</c:v>
                </c:pt>
                <c:pt idx="6">
                  <c:v>7.0347276325624657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CE-461E-B6C4-746E5444ABE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8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प्रथमिक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Sheet2!$B$2:$B$9</c:f>
              <c:strCache>
                <c:ptCount val="8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सुदूरपश्चिम</c:v>
                </c:pt>
                <c:pt idx="7">
                  <c:v>नेपाल</c:v>
                </c:pt>
              </c:strCache>
            </c:strRef>
          </c:cat>
          <c:val>
            <c:numRef>
              <c:f>Sheet2!$C$2:$C$9</c:f>
              <c:numCache>
                <c:formatCode>0.00</c:formatCode>
                <c:ptCount val="8"/>
                <c:pt idx="0">
                  <c:v>34.419436539273065</c:v>
                </c:pt>
                <c:pt idx="1">
                  <c:v>36.87847488767548</c:v>
                </c:pt>
                <c:pt idx="2">
                  <c:v>12.422057814693694</c:v>
                </c:pt>
                <c:pt idx="3">
                  <c:v>27.766510337069224</c:v>
                </c:pt>
                <c:pt idx="4">
                  <c:v>31.533688371762359</c:v>
                </c:pt>
                <c:pt idx="5">
                  <c:v>31.669901932378245</c:v>
                </c:pt>
                <c:pt idx="6">
                  <c:v>34.95032833178734</c:v>
                </c:pt>
                <c:pt idx="7">
                  <c:v>25.624723525844519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7-47A6-BCF8-6AD1BF8D59C4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Dummy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Sheet2!$B$2:$B$9</c:f>
              <c:strCache>
                <c:ptCount val="8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सुदूरपश्चिम</c:v>
                </c:pt>
                <c:pt idx="7">
                  <c:v>नेपाल</c:v>
                </c:pt>
              </c:strCache>
            </c:strRef>
          </c:cat>
          <c:val>
            <c:numRef>
              <c:f>Sheet2!$D$2:$D$9</c:f>
              <c:numCache>
                <c:formatCode>0.00</c:formatCode>
                <c:ptCount val="8"/>
                <c:pt idx="0">
                  <c:v>5.5805634607269354</c:v>
                </c:pt>
                <c:pt idx="1">
                  <c:v>3.1215251123245196</c:v>
                </c:pt>
                <c:pt idx="2">
                  <c:v>27.577942185306306</c:v>
                </c:pt>
                <c:pt idx="3">
                  <c:v>12.233489662930776</c:v>
                </c:pt>
                <c:pt idx="4">
                  <c:v>8.4663116282376407</c:v>
                </c:pt>
                <c:pt idx="5">
                  <c:v>8.3300980676217549</c:v>
                </c:pt>
                <c:pt idx="6">
                  <c:v>5.0496716682126603</c:v>
                </c:pt>
                <c:pt idx="7">
                  <c:v>14.375276474155481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7-47A6-BCF8-6AD1BF8D59C4}"/>
            </c:ext>
          </c:extLst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द्वितिय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Sheet2!$B$2:$B$9</c:f>
              <c:strCache>
                <c:ptCount val="8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सुदूरपश्चिम</c:v>
                </c:pt>
                <c:pt idx="7">
                  <c:v>नेपाल</c:v>
                </c:pt>
              </c:strCache>
            </c:strRef>
          </c:cat>
          <c:val>
            <c:numRef>
              <c:f>Sheet2!$E$2:$E$9</c:f>
              <c:numCache>
                <c:formatCode>0.00</c:formatCode>
                <c:ptCount val="8"/>
                <c:pt idx="0">
                  <c:v>15.728501224894398</c:v>
                </c:pt>
                <c:pt idx="1">
                  <c:v>10.509122930316989</c:v>
                </c:pt>
                <c:pt idx="2">
                  <c:v>10.507643831161801</c:v>
                </c:pt>
                <c:pt idx="3">
                  <c:v>16.464139364039557</c:v>
                </c:pt>
                <c:pt idx="4">
                  <c:v>13.442521348780902</c:v>
                </c:pt>
                <c:pt idx="5">
                  <c:v>9.4195428107116079</c:v>
                </c:pt>
                <c:pt idx="6">
                  <c:v>12.29703281230818</c:v>
                </c:pt>
                <c:pt idx="7">
                  <c:v>12.37022331197579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7-47A6-BCF8-6AD1BF8D59C4}"/>
            </c:ext>
          </c:extLst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Dummy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Sheet2!$B$2:$B$9</c:f>
              <c:strCache>
                <c:ptCount val="8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सुदूरपश्चिम</c:v>
                </c:pt>
                <c:pt idx="7">
                  <c:v>नेपाल</c:v>
                </c:pt>
              </c:strCache>
            </c:strRef>
          </c:cat>
          <c:val>
            <c:numRef>
              <c:f>Sheet2!$F$2:$F$9</c:f>
              <c:numCache>
                <c:formatCode>0.00</c:formatCode>
                <c:ptCount val="8"/>
                <c:pt idx="0">
                  <c:v>4.2714987751056022</c:v>
                </c:pt>
                <c:pt idx="1">
                  <c:v>9.4908770696830107</c:v>
                </c:pt>
                <c:pt idx="2">
                  <c:v>9.4923561688381994</c:v>
                </c:pt>
                <c:pt idx="3">
                  <c:v>3.535860635960443</c:v>
                </c:pt>
                <c:pt idx="4">
                  <c:v>6.5574786512190979</c:v>
                </c:pt>
                <c:pt idx="5">
                  <c:v>10.580457189288392</c:v>
                </c:pt>
                <c:pt idx="6">
                  <c:v>7.7029671876918204</c:v>
                </c:pt>
                <c:pt idx="7">
                  <c:v>7.6297766880242097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E7-47A6-BCF8-6AD1BF8D59C4}"/>
            </c:ext>
          </c:extLst>
        </c:ser>
        <c:ser>
          <c:idx val="4"/>
          <c:order val="4"/>
          <c:tx>
            <c:strRef>
              <c:f>Sheet2!$G$1</c:f>
              <c:strCache>
                <c:ptCount val="1"/>
                <c:pt idx="0">
                  <c:v>तृतिय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Sheet2!$B$2:$B$9</c:f>
              <c:strCache>
                <c:ptCount val="8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सुदूरपश्चिम</c:v>
                </c:pt>
                <c:pt idx="7">
                  <c:v>नेपाल</c:v>
                </c:pt>
              </c:strCache>
            </c:strRef>
          </c:cat>
          <c:val>
            <c:numRef>
              <c:f>Sheet2!$G$2:$G$9</c:f>
              <c:numCache>
                <c:formatCode>0.00</c:formatCode>
                <c:ptCount val="8"/>
                <c:pt idx="0">
                  <c:v>49.852062235832548</c:v>
                </c:pt>
                <c:pt idx="1">
                  <c:v>52.612402182007528</c:v>
                </c:pt>
                <c:pt idx="2">
                  <c:v>77.070298354144512</c:v>
                </c:pt>
                <c:pt idx="3">
                  <c:v>55.769350298891219</c:v>
                </c:pt>
                <c:pt idx="4">
                  <c:v>55.023790279456755</c:v>
                </c:pt>
                <c:pt idx="5">
                  <c:v>58.910555256910143</c:v>
                </c:pt>
                <c:pt idx="6">
                  <c:v>52.752638855904479</c:v>
                </c:pt>
                <c:pt idx="7">
                  <c:v>62.005053162179685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E7-47A6-BCF8-6AD1BF8D59C4}"/>
            </c:ext>
          </c:extLst>
        </c:ser>
        <c:ser>
          <c:idx val="5"/>
          <c:order val="5"/>
          <c:tx>
            <c:strRef>
              <c:f>Sheet2!$H$1</c:f>
              <c:strCache>
                <c:ptCount val="1"/>
                <c:pt idx="0">
                  <c:v>Dummy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Sheet2!$B$2:$B$9</c:f>
              <c:strCache>
                <c:ptCount val="8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सुदूरपश्चिम</c:v>
                </c:pt>
                <c:pt idx="7">
                  <c:v>नेपाल</c:v>
                </c:pt>
              </c:strCache>
            </c:strRef>
          </c:cat>
          <c:val>
            <c:numRef>
              <c:f>Sheet2!$H$2:$H$9</c:f>
              <c:numCache>
                <c:formatCode>0.00</c:formatCode>
                <c:ptCount val="8"/>
                <c:pt idx="0">
                  <c:v>30.147937764167452</c:v>
                </c:pt>
                <c:pt idx="1">
                  <c:v>27.387597817992472</c:v>
                </c:pt>
                <c:pt idx="2">
                  <c:v>2.9297016458554879</c:v>
                </c:pt>
                <c:pt idx="3">
                  <c:v>24.230649701108781</c:v>
                </c:pt>
                <c:pt idx="4">
                  <c:v>24.976209720543245</c:v>
                </c:pt>
                <c:pt idx="5">
                  <c:v>21.089444743089857</c:v>
                </c:pt>
                <c:pt idx="6">
                  <c:v>27.247361144095521</c:v>
                </c:pt>
                <c:pt idx="7">
                  <c:v>17.994946837820315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E7-47A6-BCF8-6AD1BF8D5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52329248"/>
        <c:axId val="652325288"/>
      </c:barChart>
      <c:catAx>
        <c:axId val="65232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652325288"/>
        <c:crosses val="autoZero"/>
        <c:auto val="1"/>
        <c:lblAlgn val="ctr"/>
        <c:lblOffset val="100"/>
        <c:noMultiLvlLbl val="0"/>
      </c:catAx>
      <c:valAx>
        <c:axId val="65232528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5232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17003756883331E-2"/>
          <c:y val="1.6022627853336517E-2"/>
          <c:w val="0.94140042543701641"/>
          <c:h val="0.64610773085182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graph!$B$58</c:f>
              <c:strCache>
                <c:ptCount val="1"/>
                <c:pt idx="0">
                  <c:v>नेपाल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graph!$A$59:$A$76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graph!$B$59:$B$76</c:f>
              <c:numCache>
                <c:formatCode>0.0</c:formatCode>
                <c:ptCount val="18"/>
                <c:pt idx="0">
                  <c:v>25.16416991665686</c:v>
                </c:pt>
                <c:pt idx="1">
                  <c:v>0.46055360918766136</c:v>
                </c:pt>
                <c:pt idx="2">
                  <c:v>4.9781295276328379</c:v>
                </c:pt>
                <c:pt idx="3">
                  <c:v>1.7331727039862115</c:v>
                </c:pt>
                <c:pt idx="4">
                  <c:v>0.42359913019176154</c:v>
                </c:pt>
                <c:pt idx="5">
                  <c:v>5.2353219501649795</c:v>
                </c:pt>
                <c:pt idx="6">
                  <c:v>14.554231418278746</c:v>
                </c:pt>
                <c:pt idx="7">
                  <c:v>7.2045943944691482</c:v>
                </c:pt>
                <c:pt idx="8">
                  <c:v>2.463875115743412</c:v>
                </c:pt>
                <c:pt idx="9">
                  <c:v>1.9378983110168697</c:v>
                </c:pt>
                <c:pt idx="10">
                  <c:v>6.6483721853684941</c:v>
                </c:pt>
                <c:pt idx="11">
                  <c:v>8.2924485037550095</c:v>
                </c:pt>
                <c:pt idx="12">
                  <c:v>0.9681779759311735</c:v>
                </c:pt>
                <c:pt idx="13">
                  <c:v>0.72064216709842221</c:v>
                </c:pt>
                <c:pt idx="14">
                  <c:v>8.7211829247359542</c:v>
                </c:pt>
                <c:pt idx="15">
                  <c:v>7.8725890303856598</c:v>
                </c:pt>
                <c:pt idx="16">
                  <c:v>1.9079141899942622</c:v>
                </c:pt>
                <c:pt idx="17">
                  <c:v>0.71312694540252786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3-4F31-A38E-DE010A12C199}"/>
            </c:ext>
          </c:extLst>
        </c:ser>
        <c:ser>
          <c:idx val="1"/>
          <c:order val="1"/>
          <c:tx>
            <c:strRef>
              <c:f>graph!$C$58</c:f>
              <c:strCache>
                <c:ptCount val="1"/>
                <c:pt idx="0">
                  <c:v>गण्डकी प्रदेश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graph!$A$59:$A$76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graph!$C$59:$C$76</c:f>
              <c:numCache>
                <c:formatCode>0.0</c:formatCode>
                <c:ptCount val="18"/>
                <c:pt idx="0">
                  <c:v>27.099459557279364</c:v>
                </c:pt>
                <c:pt idx="1">
                  <c:v>0.66705077978985783</c:v>
                </c:pt>
                <c:pt idx="2">
                  <c:v>3.1978132200339329</c:v>
                </c:pt>
                <c:pt idx="3">
                  <c:v>5.1042779409144865</c:v>
                </c:pt>
                <c:pt idx="4">
                  <c:v>0.38848355567685733</c:v>
                </c:pt>
                <c:pt idx="5">
                  <c:v>7.7735646474142799</c:v>
                </c:pt>
                <c:pt idx="6">
                  <c:v>7.9790521108659149</c:v>
                </c:pt>
                <c:pt idx="7">
                  <c:v>5.7300599602306139</c:v>
                </c:pt>
                <c:pt idx="8">
                  <c:v>4.8133398350317433</c:v>
                </c:pt>
                <c:pt idx="9">
                  <c:v>2.3524607423914357</c:v>
                </c:pt>
                <c:pt idx="10">
                  <c:v>6.0259271143195141</c:v>
                </c:pt>
                <c:pt idx="11">
                  <c:v>5.0310670778524491</c:v>
                </c:pt>
                <c:pt idx="12">
                  <c:v>0.66140371223457273</c:v>
                </c:pt>
                <c:pt idx="13">
                  <c:v>0.31924906763827465</c:v>
                </c:pt>
                <c:pt idx="14">
                  <c:v>11.509757364621398</c:v>
                </c:pt>
                <c:pt idx="15">
                  <c:v>8.2942162110854536</c:v>
                </c:pt>
                <c:pt idx="16">
                  <c:v>2.4029393477559515</c:v>
                </c:pt>
                <c:pt idx="17">
                  <c:v>0.64987775486390154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3-4F31-A38E-DE010A12C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1258168"/>
        <c:axId val="621265008"/>
      </c:barChart>
      <c:catAx>
        <c:axId val="62125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621265008"/>
        <c:crosses val="autoZero"/>
        <c:auto val="1"/>
        <c:lblAlgn val="ctr"/>
        <c:lblOffset val="100"/>
        <c:noMultiLvlLbl val="0"/>
      </c:catAx>
      <c:valAx>
        <c:axId val="6212650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62125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ontasy Himali" panose="04020500000000000000" pitchFamily="8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96501588617211E-2"/>
          <c:y val="2.9544168307086616E-2"/>
          <c:w val="0.94564209490261086"/>
          <c:h val="0.67411089238845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graph!$B$81</c:f>
              <c:strCache>
                <c:ptCount val="1"/>
                <c:pt idx="0">
                  <c:v>नेपाल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graph!$A$82:$A$99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graph!$B$82:$B$99</c:f>
              <c:numCache>
                <c:formatCode>0.00</c:formatCode>
                <c:ptCount val="18"/>
                <c:pt idx="0">
                  <c:v>3.2848714436936932</c:v>
                </c:pt>
                <c:pt idx="1">
                  <c:v>1.9899787880107711</c:v>
                </c:pt>
                <c:pt idx="2">
                  <c:v>3.7775886417262594</c:v>
                </c:pt>
                <c:pt idx="3">
                  <c:v>13.821739875417327</c:v>
                </c:pt>
                <c:pt idx="4">
                  <c:v>2.094272666570296</c:v>
                </c:pt>
                <c:pt idx="5">
                  <c:v>2.2118702045092142</c:v>
                </c:pt>
                <c:pt idx="6">
                  <c:v>3.2954454081283835</c:v>
                </c:pt>
                <c:pt idx="7">
                  <c:v>9.4509260133552875</c:v>
                </c:pt>
                <c:pt idx="8">
                  <c:v>5.0037209974739261</c:v>
                </c:pt>
                <c:pt idx="9">
                  <c:v>4.8053845924755478</c:v>
                </c:pt>
                <c:pt idx="10">
                  <c:v>6.286631691039779</c:v>
                </c:pt>
                <c:pt idx="11">
                  <c:v>2.7235698920936136</c:v>
                </c:pt>
                <c:pt idx="12">
                  <c:v>3.9839054042563937</c:v>
                </c:pt>
                <c:pt idx="13">
                  <c:v>3.969577491684273</c:v>
                </c:pt>
                <c:pt idx="14">
                  <c:v>2.2374483169169013</c:v>
                </c:pt>
                <c:pt idx="15">
                  <c:v>1.9824231000673986</c:v>
                </c:pt>
                <c:pt idx="16">
                  <c:v>4.7724298807062304</c:v>
                </c:pt>
                <c:pt idx="17">
                  <c:v>3.9209932038647644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D-44AD-AA77-D212BA92D1C5}"/>
            </c:ext>
          </c:extLst>
        </c:ser>
        <c:ser>
          <c:idx val="1"/>
          <c:order val="1"/>
          <c:tx>
            <c:strRef>
              <c:f>graph!$C$81</c:f>
              <c:strCache>
                <c:ptCount val="1"/>
                <c:pt idx="0">
                  <c:v>गण्डकी प्रदेश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graph!$A$82:$A$99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graph!$C$82:$C$99</c:f>
              <c:numCache>
                <c:formatCode>0.00</c:formatCode>
                <c:ptCount val="18"/>
                <c:pt idx="0">
                  <c:v>3.6253864140407988</c:v>
                </c:pt>
                <c:pt idx="1">
                  <c:v>2.0210006939260783</c:v>
                </c:pt>
                <c:pt idx="2">
                  <c:v>4.9544450932946349</c:v>
                </c:pt>
                <c:pt idx="3">
                  <c:v>13.117458280896056</c:v>
                </c:pt>
                <c:pt idx="4">
                  <c:v>3.1110189438750879</c:v>
                </c:pt>
                <c:pt idx="5">
                  <c:v>3.1941849793116317</c:v>
                </c:pt>
                <c:pt idx="6">
                  <c:v>4.1046989022784919</c:v>
                </c:pt>
                <c:pt idx="7">
                  <c:v>10.342979008619801</c:v>
                </c:pt>
                <c:pt idx="8">
                  <c:v>5.3152649536643004</c:v>
                </c:pt>
                <c:pt idx="9">
                  <c:v>5.7642613015532751</c:v>
                </c:pt>
                <c:pt idx="10">
                  <c:v>8.1320453338777234</c:v>
                </c:pt>
                <c:pt idx="11">
                  <c:v>4.1396156061681788</c:v>
                </c:pt>
                <c:pt idx="12">
                  <c:v>4.7243738952681635</c:v>
                </c:pt>
                <c:pt idx="13">
                  <c:v>4.601902105729061</c:v>
                </c:pt>
                <c:pt idx="14">
                  <c:v>1.7926726781143598</c:v>
                </c:pt>
                <c:pt idx="15">
                  <c:v>1.9299285436214619</c:v>
                </c:pt>
                <c:pt idx="16">
                  <c:v>5.2009452690487734</c:v>
                </c:pt>
                <c:pt idx="17">
                  <c:v>3.9221958010553504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D-44AD-AA77-D212BA92D1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82860872"/>
        <c:axId val="582863032"/>
      </c:barChart>
      <c:catAx>
        <c:axId val="58286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582863032"/>
        <c:crosses val="autoZero"/>
        <c:auto val="1"/>
        <c:lblAlgn val="ctr"/>
        <c:lblOffset val="100"/>
        <c:noMultiLvlLbl val="0"/>
      </c:catAx>
      <c:valAx>
        <c:axId val="582863032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58286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34049937836727"/>
          <c:y val="4.8607693569553863E-2"/>
          <c:w val="0.22645393010084267"/>
          <c:h val="7.2279158464566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summary!$B$71:$B$72</c:f>
              <c:strCache>
                <c:ptCount val="2"/>
                <c:pt idx="0">
                  <c:v>आर्थिक वर्ष</c:v>
                </c:pt>
                <c:pt idx="1">
                  <c:v>2079/80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summary!$A$73:$A$80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summary!$B$73:$B$80</c:f>
              <c:numCache>
                <c:formatCode>0</c:formatCode>
                <c:ptCount val="8"/>
                <c:pt idx="0">
                  <c:v>1301.5034289850832</c:v>
                </c:pt>
                <c:pt idx="1">
                  <c:v>869.93753108139128</c:v>
                </c:pt>
                <c:pt idx="2">
                  <c:v>2410.3957585170356</c:v>
                </c:pt>
                <c:pt idx="3">
                  <c:v>1500.180119102693</c:v>
                </c:pt>
                <c:pt idx="4">
                  <c:v>1129.1060391001963</c:v>
                </c:pt>
                <c:pt idx="5">
                  <c:v>1030.2188565438396</c:v>
                </c:pt>
                <c:pt idx="6">
                  <c:v>1077.4825864410316</c:v>
                </c:pt>
                <c:pt idx="7">
                  <c:v>1393.4894407285233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0-4A0B-8C57-E4C6E3D8D3A2}"/>
            </c:ext>
          </c:extLst>
        </c:ser>
        <c:ser>
          <c:idx val="1"/>
          <c:order val="1"/>
          <c:tx>
            <c:strRef>
              <c:f>summary!$C$71:$C$72</c:f>
              <c:strCache>
                <c:ptCount val="2"/>
                <c:pt idx="0">
                  <c:v>आर्थिक वर्ष</c:v>
                </c:pt>
                <c:pt idx="1">
                  <c:v>2080/81 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summary!$A$73:$A$80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summary!$C$73:$C$80</c:f>
              <c:numCache>
                <c:formatCode>0</c:formatCode>
                <c:ptCount val="8"/>
                <c:pt idx="0">
                  <c:v>1352.4843049854003</c:v>
                </c:pt>
                <c:pt idx="1">
                  <c:v>902.67066193765515</c:v>
                </c:pt>
                <c:pt idx="2">
                  <c:v>2491.9893786135026</c:v>
                </c:pt>
                <c:pt idx="3">
                  <c:v>1569.6906049445988</c:v>
                </c:pt>
                <c:pt idx="4">
                  <c:v>1167.2971125089161</c:v>
                </c:pt>
                <c:pt idx="5">
                  <c:v>1075.7399706877561</c:v>
                </c:pt>
                <c:pt idx="6">
                  <c:v>1122.0495303969017</c:v>
                </c:pt>
                <c:pt idx="7">
                  <c:v>1445.2052225716664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0-4A0B-8C57-E4C6E3D8D3A2}"/>
            </c:ext>
          </c:extLst>
        </c:ser>
        <c:ser>
          <c:idx val="2"/>
          <c:order val="2"/>
          <c:tx>
            <c:strRef>
              <c:f>summary!$D$71:$D$72</c:f>
              <c:strCache>
                <c:ptCount val="2"/>
                <c:pt idx="0">
                  <c:v>आर्थिक वर्ष</c:v>
                </c:pt>
                <c:pt idx="1">
                  <c:v>20८१/८२ प्रा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summary!$A$73:$A$80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summary!$D$73:$D$80</c:f>
              <c:numCache>
                <c:formatCode>0</c:formatCode>
                <c:ptCount val="8"/>
                <c:pt idx="0">
                  <c:v>1400.6624904982589</c:v>
                </c:pt>
                <c:pt idx="1">
                  <c:v>931.97982768730708</c:v>
                </c:pt>
                <c:pt idx="2">
                  <c:v>2601.4918546996169</c:v>
                </c:pt>
                <c:pt idx="3">
                  <c:v>1620.3988472561068</c:v>
                </c:pt>
                <c:pt idx="4">
                  <c:v>1200.6184249582152</c:v>
                </c:pt>
                <c:pt idx="5">
                  <c:v>1088.8958794801647</c:v>
                </c:pt>
                <c:pt idx="6">
                  <c:v>1153.0042300649238</c:v>
                </c:pt>
                <c:pt idx="7">
                  <c:v>1496.0128127026323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0-4A0B-8C57-E4C6E3D8D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483809279"/>
        <c:axId val="1483809759"/>
      </c:barChart>
      <c:catAx>
        <c:axId val="148380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483809759"/>
        <c:crosses val="autoZero"/>
        <c:auto val="1"/>
        <c:lblAlgn val="ctr"/>
        <c:lblOffset val="100"/>
        <c:noMultiLvlLbl val="0"/>
      </c:catAx>
      <c:valAx>
        <c:axId val="1483809759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48380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60364634740863"/>
          <c:y val="1.6346629486628881E-2"/>
          <c:w val="0.26215685303293657"/>
          <c:h val="0.22558869392699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cs typeface="Kalimati" panose="00000400000000000000" pitchFamily="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16" cy="466593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736" y="1"/>
            <a:ext cx="3039216" cy="466593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r">
              <a:defRPr sz="1200"/>
            </a:lvl1pPr>
          </a:lstStyle>
          <a:p>
            <a:fld id="{A2C273FD-3A49-4EAB-BC01-4A98D4ADBADD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2983"/>
            <a:ext cx="3039216" cy="466592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2736" y="8832983"/>
            <a:ext cx="3039216" cy="466592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r">
              <a:defRPr sz="1200"/>
            </a:lvl1pPr>
          </a:lstStyle>
          <a:p>
            <a:fld id="{E541F460-1E8B-4F35-9EF1-E47057AA3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4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1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r">
              <a:defRPr sz="1200"/>
            </a:lvl1pPr>
          </a:lstStyle>
          <a:p>
            <a:fld id="{A5B8B519-0A59-49A0-B7FA-A2AFB92F121D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1" tIns="46606" rIns="93211" bIns="466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17299"/>
            <a:ext cx="5610860" cy="4184809"/>
          </a:xfrm>
          <a:prstGeom prst="rect">
            <a:avLst/>
          </a:prstGeom>
        </p:spPr>
        <p:txBody>
          <a:bodyPr vert="horz" lIns="93211" tIns="46606" rIns="93211" bIns="4660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2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05588" y="8688387"/>
            <a:ext cx="406364" cy="464979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r">
              <a:defRPr sz="1200"/>
            </a:lvl1pPr>
          </a:lstStyle>
          <a:p>
            <a:fld id="{5BC9E3FA-9E49-4487-A9C4-DBA60034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7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88CAFDE-CC65-4AE1-A453-A5F77CE800D6}" type="slidenum">
              <a:rPr lang="en-US" altLang="en-US" b="0" smtClean="0">
                <a:latin typeface="Arial" panose="020B0604020202020204" pitchFamily="34" charset="0"/>
              </a:rPr>
              <a:t>1</a:t>
            </a:fld>
            <a:endParaRPr lang="en-US" altLang="en-US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4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D5A5E79-90C8-4C65-8932-9057B734B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FF557A-6F81-43CC-B758-334497DD4904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259A514-9A28-4BA8-A253-631283311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C0EE12F-C210-4816-95E6-B79C4AE02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9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nsonepal.gov.np/category/1065/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" y="-228600"/>
            <a:ext cx="12192000" cy="1524000"/>
          </a:xfrm>
          <a:solidFill>
            <a:srgbClr val="C00000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667" y="2362200"/>
            <a:ext cx="8534400" cy="990600"/>
          </a:xfrm>
          <a:noFill/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B94CA-870D-4566-BA47-62FE1A58BFB7}"/>
              </a:ext>
            </a:extLst>
          </p:cNvPr>
          <p:cNvCxnSpPr/>
          <p:nvPr userDrawn="1"/>
        </p:nvCxnSpPr>
        <p:spPr>
          <a:xfrm>
            <a:off x="406400" y="1295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3C85AE-BB47-4D15-BCF8-F3B65DA8D737}"/>
              </a:ext>
            </a:extLst>
          </p:cNvPr>
          <p:cNvCxnSpPr/>
          <p:nvPr userDrawn="1"/>
        </p:nvCxnSpPr>
        <p:spPr>
          <a:xfrm>
            <a:off x="406400" y="64008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480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599" y="6578096"/>
            <a:ext cx="474407" cy="23817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Fontasy Himali" panose="04020500000000000000"/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DFDC3-8CF9-414D-862C-929E3C3FA97B}"/>
              </a:ext>
            </a:extLst>
          </p:cNvPr>
          <p:cNvCxnSpPr/>
          <p:nvPr userDrawn="1"/>
        </p:nvCxnSpPr>
        <p:spPr>
          <a:xfrm>
            <a:off x="203200" y="12192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1186-C1E4-4473-B501-B3A2F99FEB4B}"/>
              </a:ext>
            </a:extLst>
          </p:cNvPr>
          <p:cNvCxnSpPr/>
          <p:nvPr userDrawn="1"/>
        </p:nvCxnSpPr>
        <p:spPr>
          <a:xfrm>
            <a:off x="203200" y="6248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C2021-9C94-4B66-82A3-B29B2EF39B14}"/>
              </a:ext>
            </a:extLst>
          </p:cNvPr>
          <p:cNvGrpSpPr/>
          <p:nvPr userDrawn="1"/>
        </p:nvGrpSpPr>
        <p:grpSpPr>
          <a:xfrm>
            <a:off x="0" y="76200"/>
            <a:ext cx="12059020" cy="914398"/>
            <a:chOff x="0" y="76200"/>
            <a:chExt cx="9044265" cy="914398"/>
          </a:xfrm>
        </p:grpSpPr>
        <p:pic>
          <p:nvPicPr>
            <p:cNvPr id="13" name="Picture 11" descr="flag">
              <a:extLst>
                <a:ext uri="{FF2B5EF4-FFF2-40B4-BE49-F238E27FC236}">
                  <a16:creationId xmlns:a16="http://schemas.microsoft.com/office/drawing/2014/main" id="{E580A8EC-D794-4129-A802-94746D22C762}"/>
                </a:ext>
              </a:extLst>
            </p:cNvPr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8329334" y="203200"/>
              <a:ext cx="714931" cy="78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48F66-1F21-4375-8F87-2358DE8EB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76200"/>
              <a:ext cx="894934" cy="91439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8F1ED3-2D29-B11B-9D2E-F5CA22ECF4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1" y="6268666"/>
            <a:ext cx="914400" cy="513134"/>
          </a:xfrm>
          <a:prstGeom prst="rect">
            <a:avLst/>
          </a:prstGeom>
        </p:spPr>
      </p:pic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0392DE1-C1AF-C75F-ABFC-D6EA0899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03" y="6425696"/>
            <a:ext cx="5642898" cy="3048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ne-NP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>
                <a:hlinkClick r:id="rId5"/>
              </a:rPr>
              <a:t>https://nsonepal.gov.np/category/1065/</a:t>
            </a:r>
            <a:r>
              <a:rPr lang="en-US"/>
              <a:t> </a:t>
            </a:r>
            <a:r>
              <a:rPr lang="ne-NP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424" y="1371600"/>
            <a:ext cx="98329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" TargetMode="External"/><Relationship Id="rId7" Type="http://schemas.openxmlformats.org/officeDocument/2006/relationships/hyperlink" Target="https://nsonepal.gov.np/category/1065/" TargetMode="External"/><Relationship Id="rId2" Type="http://schemas.openxmlformats.org/officeDocument/2006/relationships/hyperlink" Target="telto: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pkota.sujan@gmail.com" TargetMode="External"/><Relationship Id="rId5" Type="http://schemas.openxmlformats.org/officeDocument/2006/relationships/hyperlink" Target="mailto:rishi.sigdel@nepal.gov.np" TargetMode="External"/><Relationship Id="rId4" Type="http://schemas.openxmlformats.org/officeDocument/2006/relationships/hyperlink" Target="mailto:dinesh.bhattarai1@nepal.gov.n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54382-3BD8-96CF-EEB3-E750F68C7A1F}"/>
              </a:ext>
            </a:extLst>
          </p:cNvPr>
          <p:cNvSpPr txBox="1"/>
          <p:nvPr/>
        </p:nvSpPr>
        <p:spPr>
          <a:xfrm>
            <a:off x="2924175" y="1928842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/>
          </a:p>
          <a:p>
            <a:pPr algn="ctr"/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199" y="242804"/>
            <a:ext cx="8229600" cy="944562"/>
          </a:xfrm>
          <a:noFill/>
        </p:spPr>
        <p:txBody>
          <a:bodyPr>
            <a:noAutofit/>
          </a:bodyPr>
          <a:lstStyle/>
          <a:p>
            <a:pPr algn="ctr"/>
            <a:r>
              <a:rPr lang="ne-NP" sz="4400" b="1" dirty="0">
                <a:solidFill>
                  <a:srgbClr val="0070C0"/>
                </a:solidFill>
                <a:latin typeface="+mn-lt"/>
                <a:ea typeface="+mn-ea"/>
                <a:cs typeface="Kalimati" panose="00000400000000000000" pitchFamily="2"/>
              </a:rPr>
              <a:t>प्रादेशिक कुल गार्हस्थ्य उत्पादन</a:t>
            </a:r>
            <a:endParaRPr lang="en-US" sz="4400" b="1" dirty="0">
              <a:solidFill>
                <a:srgbClr val="0070C0"/>
              </a:solidFill>
              <a:latin typeface="+mn-lt"/>
              <a:ea typeface="+mn-ea"/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51F5-BA0D-4A11-8D8F-D6D56E30A06F}"/>
              </a:ext>
            </a:extLst>
          </p:cNvPr>
          <p:cNvSpPr txBox="1"/>
          <p:nvPr/>
        </p:nvSpPr>
        <p:spPr>
          <a:xfrm>
            <a:off x="4152900" y="281940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3600" b="1" dirty="0">
                <a:solidFill>
                  <a:srgbClr val="0070C0"/>
                </a:solidFill>
                <a:cs typeface="Kalimati" panose="00000400000000000000" pitchFamily="2"/>
              </a:rPr>
              <a:t>गण्डकी प्रदेश</a:t>
            </a:r>
            <a:endParaRPr lang="en-US" sz="36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86891" y="4613896"/>
            <a:ext cx="4218216" cy="2171566"/>
            <a:chOff x="7957438" y="4226570"/>
            <a:chExt cx="4218216" cy="2171566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6C0D14C0-5767-64DC-00FB-14EED2279234}"/>
                </a:ext>
              </a:extLst>
            </p:cNvPr>
            <p:cNvSpPr/>
            <p:nvPr/>
          </p:nvSpPr>
          <p:spPr>
            <a:xfrm>
              <a:off x="7957438" y="5104595"/>
              <a:ext cx="4218216" cy="1293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1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नेपाल सरकार</a:t>
              </a:r>
            </a:p>
            <a:p>
              <a:pPr algn="ctr"/>
              <a:r>
                <a:rPr lang="ne-NP" sz="1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प्रधानमन्त्री तथा मन्त्रिपरिषद्को कार्यालय</a:t>
              </a:r>
            </a:p>
            <a:p>
              <a:pPr algn="ctr"/>
              <a:r>
                <a:rPr lang="ne-NP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राष्ट्रिय तथ्याङ्क कार्यालय</a:t>
              </a:r>
            </a:p>
            <a:p>
              <a:pPr algn="ctr"/>
              <a:r>
                <a:rPr lang="ne-NP" sz="1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थापाथली, काठमाडौं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61A292-F119-A7CA-3995-0A8CC1C4B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7532" y="4226570"/>
              <a:ext cx="1138027" cy="95157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FBE9F28-DF3C-4A40-8923-90C2BDE4DF31}"/>
              </a:ext>
            </a:extLst>
          </p:cNvPr>
          <p:cNvSpPr txBox="1">
            <a:spLocks/>
          </p:cNvSpPr>
          <p:nvPr/>
        </p:nvSpPr>
        <p:spPr>
          <a:xfrm>
            <a:off x="1676400" y="1219200"/>
            <a:ext cx="889635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>प्रादेशिक लेखा </a:t>
            </a:r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अनुमान सार्वजनिक कार्यक्रम</a:t>
            </a:r>
            <a:b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</a:br>
            <a:b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आर्थिक वर्षः </a:t>
            </a:r>
            <a:r>
              <a:rPr lang="ne-IN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०</a:t>
            </a:r>
            <a:r>
              <a:rPr lang="hi-IN" sz="2800" b="1" dirty="0">
                <a:solidFill>
                  <a:srgbClr val="0070C0"/>
                </a:solidFill>
                <a:cs typeface="Kalimati" panose="00000400000000000000" pitchFamily="2"/>
              </a:rPr>
              <a:t>८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१</a:t>
            </a:r>
            <a:r>
              <a:rPr lang="en-US" sz="2800" b="1" dirty="0">
                <a:solidFill>
                  <a:srgbClr val="0070C0"/>
                </a:solidFill>
                <a:cs typeface="Kalimati" panose="00000400000000000000" pitchFamily="2"/>
              </a:rPr>
              <a:t>/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८२</a:t>
            </a:r>
            <a:endParaRPr lang="en-US" sz="2800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A0162-5919-42D7-9F49-7BBEB83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9" y="6578097"/>
            <a:ext cx="398207" cy="207366"/>
          </a:xfrm>
        </p:spPr>
        <p:txBody>
          <a:bodyPr/>
          <a:lstStyle/>
          <a:p>
            <a:fld id="{F3A76E20-1F6B-4B3F-B4A2-5C0308FED4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49062-41C8-731A-96CE-4CC3933FF2A8}"/>
              </a:ext>
            </a:extLst>
          </p:cNvPr>
          <p:cNvSpPr txBox="1"/>
          <p:nvPr/>
        </p:nvSpPr>
        <p:spPr>
          <a:xfrm>
            <a:off x="4095748" y="3570567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alimati" panose="00000400000000000000" pitchFamily="2"/>
              </a:rPr>
              <a:t>१२ जेठ, २०८२</a:t>
            </a:r>
          </a:p>
          <a:p>
            <a:pPr algn="ctr"/>
            <a:r>
              <a:rPr lang="ne-N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alimati" panose="00000400000000000000" pitchFamily="2"/>
              </a:rPr>
              <a:t>पोखरा, कास्की</a:t>
            </a:r>
          </a:p>
        </p:txBody>
      </p:sp>
    </p:spTree>
    <p:extLst>
      <p:ext uri="{BB962C8B-B14F-4D97-AF65-F5344CB8AC3E}">
        <p14:creationId xmlns:p14="http://schemas.microsoft.com/office/powerpoint/2010/main" val="233752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66D5FD-08F9-1776-AAEC-7962795D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4456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कुल गार्हस्थ्य उत्पादनको वार्षिक वृद्धिदर </a:t>
            </a:r>
            <a:br>
              <a:rPr lang="ne-NP" sz="3200" b="1" dirty="0">
                <a:cs typeface="Kalimati" panose="00000400000000000000" pitchFamily="2"/>
              </a:rPr>
            </a:br>
            <a:r>
              <a:rPr lang="ne-NP" sz="3200" b="1" dirty="0">
                <a:cs typeface="Kalimati" panose="00000400000000000000" pitchFamily="2"/>
              </a:rPr>
              <a:t>(</a:t>
            </a:r>
            <a:r>
              <a:rPr lang="hi-IN" sz="3200" b="1" dirty="0">
                <a:cs typeface="Kalimati" panose="00000400000000000000" pitchFamily="2"/>
              </a:rPr>
              <a:t>उपभोक्ता</a:t>
            </a:r>
            <a:r>
              <a:rPr lang="ne-NP" sz="3200" b="1" dirty="0">
                <a:cs typeface="Kalimati" panose="00000400000000000000" pitchFamily="2"/>
              </a:rPr>
              <a:t>को मूल्यमा)</a:t>
            </a:r>
            <a:endParaRPr lang="en-US" sz="3200" b="1" dirty="0">
              <a:cs typeface="Kalimati" panose="00000400000000000000" pitchFamily="2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C9D994-2E4D-74B5-2A9E-FB79EA2E3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821640"/>
              </p:ext>
            </p:extLst>
          </p:nvPr>
        </p:nvGraphicFramePr>
        <p:xfrm>
          <a:off x="304800" y="1371600"/>
          <a:ext cx="1143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7BC5E-A230-45F8-9DC1-F3A2E89E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3740E0B-D5CF-390B-5BF7-E1809D2B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02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1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BEDA-105D-46D3-B6E3-7C282645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09800"/>
            <a:ext cx="8229600" cy="185896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ne-NP" sz="4000" b="1" dirty="0">
                <a:cs typeface="Kalimati" panose="00000400000000000000" pitchFamily="2"/>
              </a:rPr>
              <a:t>गण्डकी प्रदेशको </a:t>
            </a:r>
            <a:br>
              <a:rPr lang="en-US" sz="4000" b="1" dirty="0">
                <a:cs typeface="Kalimati" panose="00000400000000000000" pitchFamily="2"/>
              </a:rPr>
            </a:br>
            <a:r>
              <a:rPr lang="ne-NP" sz="4000" b="1" dirty="0">
                <a:cs typeface="Kalimati" panose="00000400000000000000" pitchFamily="2"/>
              </a:rPr>
              <a:t>प्रादेशिक लेखा अनुमान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300D8-99E5-4BEF-9F26-A65B20C2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CF33892-862A-87E7-EF63-02505DB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प्रादेशिक राष्ट्रिय लेखाः</a:t>
            </a:r>
            <a:r>
              <a:rPr 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अवधारणा र </a:t>
            </a:r>
            <a:r>
              <a:rPr lang="hi-IN" sz="3200" b="1" dirty="0">
                <a:cs typeface="Kalimati" panose="00000400000000000000" pitchFamily="2"/>
              </a:rPr>
              <a:t>महत्व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प्रदेशमा भएका आर्थिक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को मापन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आर्थिक विश्लेषण, तुलनात्मक अध्ययन, अर्थतन्त्रको अवस्था अनुगमनमा उपयोगी,</a:t>
            </a:r>
            <a:endParaRPr lang="en-US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नीति निर्माण, योजना तर्जुमा, बजेट अनुमान, अनुगमन तथा मूल्याङ्कनमा प्रयोग हुने,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अध्ययन अनुसन्धानमा उपयोगी सूचक उपलब्ध हुने।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F1871-386F-454F-BD39-717825BB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0B06115-2DC6-5A48-34F0-A4BA9D75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प्रादेशिक लेखा अनुमान </a:t>
            </a:r>
            <a:r>
              <a:rPr lang="" altLang="en-US" sz="3200" b="1" dirty="0">
                <a:cs typeface="Kalimati" panose="00000400000000000000" pitchFamily="2"/>
              </a:rPr>
              <a:t>विधि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1B427-A95E-4C8A-8DBD-2AAE1FC0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0419C5-7B5A-CC63-E289-4639E50E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तयार गर्ने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सैद्धान्तिक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आधार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एउटै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हुने,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क्षेत्र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तथा विधि उस्तै वा फरक हुन सक्ने, 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प्रदेशस्तरीय  कुल  गार्हस्थ्य  उत्पादन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en-US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विधि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ह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रूः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approach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342900" lvl="1" indent="0">
              <a:buNone/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हाल प्रकाशित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अनुमान गर्न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based top-down approach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प्रयोग गरिएको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स्थिरमूल्यका अनुमानहरू आधार वर्ष २०६७/६८ को मूल्यमा आधारित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6011608-ED04-AA0A-03F7-F2A1FE14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6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8321EC-9AB2-18F5-E485-FF80580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5" y="228600"/>
            <a:ext cx="7620000" cy="83820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तथ्याङ्कका स्रोतहरु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D8799-24B6-48D8-A553-B232FEBB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7595B-96E1-A00D-1153-64FE2F7C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ne-NP" sz="3200" dirty="0">
                <a:latin typeface="Siddhi" panose="040B0500000000000000" pitchFamily="82" charset="0"/>
                <a:cs typeface="Kalimati" panose="00000400000000000000" pitchFamily="2"/>
              </a:rPr>
              <a:t>मन्त्रालय</a:t>
            </a:r>
            <a:r>
              <a:rPr lang="en-US" sz="3200" dirty="0">
                <a:latin typeface="Siddhi" panose="040B0500000000000000" pitchFamily="82" charset="0"/>
                <a:cs typeface="Kalimati" panose="00000400000000000000" pitchFamily="2"/>
              </a:rPr>
              <a:t>, </a:t>
            </a:r>
            <a:r>
              <a:rPr lang="ne-NP" sz="3200" dirty="0">
                <a:latin typeface="Siddhi" panose="040B0500000000000000" pitchFamily="82" charset="0"/>
                <a:cs typeface="Kalimati" panose="00000400000000000000" pitchFamily="2"/>
              </a:rPr>
              <a:t>नेपाल राष्ट्र बैंक, महालेखा नियन्त्रकको कार्यालय, आन्तरिक राजस्व विभाग, </a:t>
            </a:r>
          </a:p>
          <a:p>
            <a:pPr>
              <a:lnSpc>
                <a:spcPct val="160000"/>
              </a:lnSpc>
            </a:pP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गैर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सरकारी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सस्था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प्रशासनिक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अभिलेख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तथा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वित्तीय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प्रतिवेदन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32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आर्थिक क्रियाकलाप</a:t>
            </a:r>
            <a:r>
              <a:rPr lang="en-US" altLang="en-US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3200">
                <a:latin typeface="Siddhi" panose="040B0500000000000000" pitchFamily="82" charset="0"/>
                <a:cs typeface="Kalimati" panose="00000400000000000000" pitchFamily="2"/>
              </a:rPr>
              <a:t>सम्बन्धी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वार्षिक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तथा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त्रैमासिक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32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क्षण</a:t>
            </a: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>
              <a:lnSpc>
                <a:spcPct val="160000"/>
              </a:lnSpc>
            </a:pPr>
            <a:r>
              <a:rPr lang="ne-NP" altLang="en-US" sz="3200" dirty="0">
                <a:latin typeface="Siddhi" panose="040B0500000000000000" pitchFamily="82" charset="0"/>
                <a:cs typeface="Kalimati" panose="00000400000000000000" pitchFamily="2"/>
              </a:rPr>
              <a:t>राष्ट्रिय </a:t>
            </a: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जनगणना ,</a:t>
            </a:r>
            <a:endParaRPr lang="ne-NP" altLang="en-US" sz="32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आर्थिक गणना,</a:t>
            </a:r>
            <a:endParaRPr lang="en-US" sz="32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" altLang="en-US" sz="3200" dirty="0">
                <a:latin typeface="Siddhi" panose="040B0500000000000000" pitchFamily="82" charset="0"/>
                <a:cs typeface="Kalimati" panose="00000400000000000000" pitchFamily="2"/>
              </a:rPr>
              <a:t>नेपाल जीवनस्तर </a:t>
            </a:r>
            <a:r>
              <a:rPr lang="hi-IN" altLang="en-US" sz="32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sz="3200" dirty="0">
                <a:latin typeface="Siddhi" panose="040B0500000000000000" pitchFamily="82" charset="0"/>
                <a:cs typeface="Kalimati" panose="00000400000000000000" pitchFamily="2"/>
              </a:rPr>
              <a:t>क्षण </a:t>
            </a:r>
            <a:endParaRPr lang="en-US" sz="32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B09D861-56A3-0C1A-A87D-77008F0C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4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E5B5F-ED2C-4340-8A30-BA3950762C21}"/>
              </a:ext>
            </a:extLst>
          </p:cNvPr>
          <p:cNvSpPr txBox="1"/>
          <p:nvPr/>
        </p:nvSpPr>
        <p:spPr>
          <a:xfrm>
            <a:off x="1524000" y="151474"/>
            <a:ext cx="8743950" cy="11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गण्डकी प्रदेशको अर्थतन्त्रको आकार र वृद्धिदर </a:t>
            </a:r>
            <a:endParaRPr lang="en-US" altLang="en-US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(आ.व. २०8१/८२)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BCD50-7BE1-4C05-A0BB-F0410930085D}"/>
              </a:ext>
            </a:extLst>
          </p:cNvPr>
          <p:cNvSpPr txBox="1"/>
          <p:nvPr/>
        </p:nvSpPr>
        <p:spPr>
          <a:xfrm>
            <a:off x="609600" y="3010754"/>
            <a:ext cx="10668000" cy="26899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274320" bIns="137160" rtlCol="0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cs typeface="Kalimati" panose="00000400000000000000" pitchFamily="2"/>
              </a:defRPr>
            </a:lvl1pPr>
          </a:lstStyle>
          <a:p>
            <a:pPr>
              <a:lnSpc>
                <a:spcPct val="250000"/>
              </a:lnSpc>
            </a:pPr>
            <a:r>
              <a:rPr lang="hi-IN" dirty="0"/>
              <a:t>आर्थिक वृद्धिदर </a:t>
            </a:r>
            <a:r>
              <a:rPr lang="en-US" dirty="0"/>
              <a:t>(</a:t>
            </a:r>
            <a:r>
              <a:rPr lang="hi-IN" dirty="0"/>
              <a:t>उपभोक्ता मूल्यमा</a:t>
            </a:r>
            <a:r>
              <a:rPr lang="en-US" dirty="0"/>
              <a:t>)</a:t>
            </a:r>
            <a:r>
              <a:rPr lang="hi-IN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hi-IN" dirty="0">
                <a:sym typeface="Wingdings" panose="05000000000000000000" pitchFamily="2" charset="2"/>
              </a:rPr>
              <a:t></a:t>
            </a:r>
            <a:r>
              <a:rPr lang="ne-NP" dirty="0">
                <a:sym typeface="Wingdings" panose="05000000000000000000" pitchFamily="2" charset="2"/>
              </a:rPr>
              <a:t> ५</a:t>
            </a:r>
            <a:r>
              <a:rPr lang="en-US" dirty="0">
                <a:sym typeface="Wingdings" panose="05000000000000000000" pitchFamily="2" charset="2"/>
              </a:rPr>
              <a:t>.</a:t>
            </a:r>
            <a:r>
              <a:rPr lang="ne-NP" dirty="0">
                <a:sym typeface="Wingdings" panose="05000000000000000000" pitchFamily="2" charset="2"/>
              </a:rPr>
              <a:t>५१</a:t>
            </a:r>
            <a:r>
              <a:rPr lang="hi-IN" dirty="0"/>
              <a:t> </a:t>
            </a:r>
            <a:r>
              <a:rPr lang="en-US" dirty="0"/>
              <a:t>%</a:t>
            </a:r>
          </a:p>
          <a:p>
            <a:pPr>
              <a:lnSpc>
                <a:spcPct val="250000"/>
              </a:lnSpc>
            </a:pPr>
            <a:r>
              <a:rPr lang="hi-IN" dirty="0"/>
              <a:t>आर्थिक वृद्धिदर </a:t>
            </a:r>
            <a:r>
              <a:rPr lang="en-US" dirty="0"/>
              <a:t>(</a:t>
            </a:r>
            <a:r>
              <a:rPr lang="hi-IN" dirty="0"/>
              <a:t>आधारभूत मूल्यमा</a:t>
            </a:r>
            <a:r>
              <a:rPr lang="en-US" dirty="0"/>
              <a:t>)</a:t>
            </a:r>
            <a:r>
              <a:rPr lang="hi-IN" dirty="0">
                <a:sym typeface="Wingdings" panose="05000000000000000000" pitchFamily="2" charset="2"/>
              </a:rPr>
              <a:t> </a:t>
            </a:r>
            <a:r>
              <a:rPr lang="hi-IN" dirty="0"/>
              <a:t> </a:t>
            </a:r>
            <a:r>
              <a:rPr lang="ne-NP" dirty="0">
                <a:sym typeface="Wingdings" panose="05000000000000000000" pitchFamily="2" charset="2"/>
              </a:rPr>
              <a:t>४</a:t>
            </a:r>
            <a:r>
              <a:rPr lang="en-US" dirty="0"/>
              <a:t>.</a:t>
            </a:r>
            <a:r>
              <a:rPr lang="ne-NP" dirty="0"/>
              <a:t>८८ </a:t>
            </a:r>
            <a:r>
              <a:rPr lang="en-US" dirty="0"/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C87D7-C135-4BD2-AEC4-9D1BC6DE41BA}"/>
              </a:ext>
            </a:extLst>
          </p:cNvPr>
          <p:cNvSpPr txBox="1"/>
          <p:nvPr/>
        </p:nvSpPr>
        <p:spPr>
          <a:xfrm>
            <a:off x="575733" y="1738389"/>
            <a:ext cx="10668000" cy="815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274320" rtlCol="0" anchor="ctr">
            <a:spAutoFit/>
          </a:bodyPr>
          <a:lstStyle/>
          <a:p>
            <a:pPr algn="ctr"/>
            <a:r>
              <a:rPr lang="hi-IN" sz="3200" b="1" dirty="0">
                <a:solidFill>
                  <a:schemeClr val="bg1"/>
                </a:solidFill>
                <a:cs typeface="Kalimati" panose="00000400000000000000" pitchFamily="2"/>
              </a:rPr>
              <a:t>अर्थतन्त्रको</a:t>
            </a:r>
            <a:r>
              <a:rPr lang="en-US" sz="3200" b="1" dirty="0">
                <a:solidFill>
                  <a:schemeClr val="bg1"/>
                </a:solidFill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chemeClr val="bg1"/>
                </a:solidFill>
                <a:cs typeface="Kalimati" panose="00000400000000000000" pitchFamily="2"/>
              </a:rPr>
              <a:t>अनुमानित </a:t>
            </a:r>
            <a:r>
              <a:rPr lang="hi-IN" sz="3200" b="1" dirty="0">
                <a:solidFill>
                  <a:schemeClr val="bg1"/>
                </a:solidFill>
                <a:cs typeface="Kalimati" panose="00000400000000000000" pitchFamily="2"/>
              </a:rPr>
              <a:t>आकार</a:t>
            </a:r>
            <a:r>
              <a:rPr lang="en-US" sz="3200" b="1" dirty="0">
                <a:solidFill>
                  <a:schemeClr val="bg1"/>
                </a:solidFill>
                <a:cs typeface="Kalimati" panose="00000400000000000000" pitchFamily="2"/>
                <a:sym typeface="Wingdings" panose="05000000000000000000" pitchFamily="2" charset="2"/>
              </a:rPr>
              <a:t> </a:t>
            </a:r>
            <a:r>
              <a:rPr lang="hi-IN" sz="3200" b="1" dirty="0">
                <a:solidFill>
                  <a:schemeClr val="bg1"/>
                </a:solidFill>
                <a:cs typeface="Kalimati" panose="00000400000000000000" pitchFamily="2"/>
                <a:sym typeface="Wingdings" panose="05000000000000000000" pitchFamily="2" charset="2"/>
              </a:rPr>
              <a:t></a:t>
            </a:r>
            <a:r>
              <a:rPr lang="hi-IN" sz="3200" b="1" dirty="0">
                <a:solidFill>
                  <a:schemeClr val="bg1"/>
                </a:solidFill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chemeClr val="bg1"/>
                </a:solidFill>
                <a:cs typeface="Kalimati" panose="00000400000000000000" pitchFamily="2"/>
              </a:rPr>
              <a:t>रु</a:t>
            </a:r>
            <a:r>
              <a:rPr lang="en-US" sz="3200" b="1" dirty="0">
                <a:solidFill>
                  <a:schemeClr val="bg1"/>
                </a:solidFill>
                <a:cs typeface="Kalimati" panose="00000400000000000000" pitchFamily="2"/>
              </a:rPr>
              <a:t>.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chemeClr val="bg1"/>
                </a:solidFill>
                <a:cs typeface="Kalimati" panose="00000400000000000000" pitchFamily="2"/>
              </a:rPr>
              <a:t>५ खर्व ४८ अर्व १६ करोड</a:t>
            </a:r>
            <a:endParaRPr lang="en-US" sz="3200" b="1" dirty="0">
              <a:solidFill>
                <a:schemeClr val="bg1"/>
              </a:solidFill>
              <a:cs typeface="Kalimati" panose="00000400000000000000" pitchFamily="2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0F787-7535-4BEA-96DF-24B5CD22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67F43F5-37F1-8ADD-A659-42412CF7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5FC3-0F7D-4206-958E-DD8C1265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829550" cy="85725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उपभोक्ता मुल्यमा वार्षिक </a:t>
            </a:r>
            <a:r>
              <a:rPr lang="hi-IN" sz="3200" b="1" dirty="0">
                <a:cs typeface="Kalimati" panose="00000400000000000000" pitchFamily="2"/>
              </a:rPr>
              <a:t>वृद्धि</a:t>
            </a:r>
            <a:r>
              <a:rPr lang="ne-NP" sz="3200" b="1" dirty="0">
                <a:cs typeface="Kalimati" panose="00000400000000000000" pitchFamily="2"/>
              </a:rPr>
              <a:t>दर</a:t>
            </a:r>
            <a:br>
              <a:rPr lang="hi-IN" sz="3200" b="1" dirty="0">
                <a:cs typeface="Kalimati" panose="00000400000000000000" pitchFamily="2"/>
              </a:rPr>
            </a:br>
            <a:r>
              <a:rPr lang="en-US" sz="3200" b="1" dirty="0">
                <a:cs typeface="Kalimati" panose="00000400000000000000" pitchFamily="2"/>
              </a:rPr>
              <a:t> (</a:t>
            </a:r>
            <a:r>
              <a:rPr lang="ne-NP" sz="3200" b="1" dirty="0">
                <a:cs typeface="Kalimati" panose="00000400000000000000" pitchFamily="2"/>
              </a:rPr>
              <a:t>गण्डकी</a:t>
            </a:r>
            <a:r>
              <a:rPr lang="hi-IN" sz="3200" b="1" dirty="0">
                <a:cs typeface="Kalimati" panose="00000400000000000000" pitchFamily="2"/>
              </a:rPr>
              <a:t> र </a:t>
            </a:r>
            <a:r>
              <a:rPr lang="ne-NP" sz="3200" b="1" dirty="0">
                <a:cs typeface="Kalimati" panose="00000400000000000000" pitchFamily="2"/>
              </a:rPr>
              <a:t>राष्ट्रिय</a:t>
            </a:r>
            <a:r>
              <a:rPr lang="hi-IN" sz="3200" b="1" dirty="0">
                <a:cs typeface="Kalimati" panose="00000400000000000000" pitchFamily="2"/>
              </a:rPr>
              <a:t>)</a:t>
            </a:r>
            <a:r>
              <a:rPr lang="ne-NP" sz="3200" b="1" dirty="0">
                <a:cs typeface="Kalimati" panose="00000400000000000000" pitchFamily="2"/>
              </a:rPr>
              <a:t> 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A51A0-DDDC-401B-8AA8-5BED910E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82066"/>
              </p:ext>
            </p:extLst>
          </p:nvPr>
        </p:nvGraphicFramePr>
        <p:xfrm>
          <a:off x="457200" y="1219201"/>
          <a:ext cx="1104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DFABAB7-1A0A-62D8-7A5B-31246D88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0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31CD-CF37-91FD-FE08-CF92D8B5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467600" cy="7846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altLang="en-US" sz="3200" b="1" dirty="0">
                <a:cs typeface="Kalimati" panose="00000400000000000000" pitchFamily="2"/>
              </a:rPr>
              <a:t>प्र</a:t>
            </a:r>
            <a:r>
              <a:rPr lang="ne-NP" altLang="en-US" sz="3200" b="1" dirty="0">
                <a:cs typeface="Kalimati" panose="00000400000000000000" pitchFamily="2"/>
              </a:rPr>
              <a:t>ा</a:t>
            </a:r>
            <a:r>
              <a:rPr lang="" altLang="en-US" sz="3200" b="1" dirty="0">
                <a:cs typeface="Kalimati" panose="00000400000000000000" pitchFamily="2"/>
              </a:rPr>
              <a:t>देश</a:t>
            </a:r>
            <a:r>
              <a:rPr lang="ne-NP" altLang="en-US" sz="3200" b="1" dirty="0">
                <a:cs typeface="Kalimati" panose="00000400000000000000" pitchFamily="2"/>
              </a:rPr>
              <a:t>िक </a:t>
            </a: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उत्पादनको</a:t>
            </a:r>
            <a:r>
              <a:rPr lang="ne-NP" altLang="en-US" sz="3200" b="1" dirty="0">
                <a:cs typeface="Kalimati" panose="00000400000000000000" pitchFamily="2"/>
              </a:rPr>
              <a:t> वृ</a:t>
            </a:r>
            <a:r>
              <a:rPr lang="" altLang="en-US" sz="3200" b="1" dirty="0">
                <a:cs typeface="Kalimati" panose="00000400000000000000" pitchFamily="2"/>
              </a:rPr>
              <a:t>द्धिदर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en-US" altLang="en-US" sz="3200" b="1" dirty="0">
                <a:cs typeface="Kalimati" panose="00000400000000000000" pitchFamily="2"/>
              </a:rPr>
              <a:t>(</a:t>
            </a:r>
            <a:r>
              <a:rPr lang="ne-NP" sz="3200" b="1" dirty="0">
                <a:cs typeface="Kalimati" panose="00000400000000000000" pitchFamily="2"/>
              </a:rPr>
              <a:t>उपभोक्ता मुल्यमा</a:t>
            </a:r>
            <a:r>
              <a:rPr lang="en-US" sz="3200" b="1" dirty="0">
                <a:cs typeface="Kalimati" panose="00000400000000000000" pitchFamily="2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075E3-33AD-4F5D-96FF-075ABF2C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A63C7F0-51EA-DA7C-068A-A651265B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D154A-48E2-E543-0C48-86378772F46C}"/>
              </a:ext>
            </a:extLst>
          </p:cNvPr>
          <p:cNvSpPr txBox="1"/>
          <p:nvPr/>
        </p:nvSpPr>
        <p:spPr>
          <a:xfrm>
            <a:off x="5257800" y="12192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वृद्धिदर सबैभन्दा धेरै</a:t>
            </a:r>
            <a:r>
              <a:rPr lang="en-US" sz="1600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गण्डकी प्रदेशमा र</a:t>
            </a:r>
            <a:r>
              <a:rPr lang="ne-NP" sz="1600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सबैभन्दा थोरै वृद्धिदर </a:t>
            </a:r>
            <a:r>
              <a:rPr lang="ne-NP" sz="1600" dirty="0">
                <a:solidFill>
                  <a:srgbClr val="002060"/>
                </a:solidFill>
                <a:cs typeface="Kalimati" panose="00000400000000000000" pitchFamily="2"/>
              </a:rPr>
              <a:t>सुदूरपश्चिम </a:t>
            </a:r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प्रदेशमा</a:t>
            </a:r>
            <a:endParaRPr lang="en-US" sz="1600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DD79F26-EF30-935A-C8BD-AC57DAA97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27836"/>
              </p:ext>
            </p:extLst>
          </p:nvPr>
        </p:nvGraphicFramePr>
        <p:xfrm>
          <a:off x="6477000" y="1755299"/>
          <a:ext cx="5656006" cy="43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A724C8A-85C3-E24E-8BBA-3A65B036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4308"/>
            <a:ext cx="5806440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152400"/>
            <a:ext cx="8134350" cy="8227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altLang="en-US" sz="3200" b="1" dirty="0">
                <a:cs typeface="Kalimati" panose="00000400000000000000" pitchFamily="2"/>
              </a:rPr>
              <a:t>प्रदेशस्तरमा कुल गार्हस्थ्य उत्पादन</a:t>
            </a:r>
            <a:r>
              <a:rPr lang="hi-IN" alt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(रु. ख</a:t>
            </a:r>
            <a:r>
              <a:rPr lang="hi-IN" sz="3200" b="1" dirty="0">
                <a:cs typeface="Kalimati" panose="00000400000000000000" pitchFamily="2"/>
              </a:rPr>
              <a:t>र्ब</a:t>
            </a:r>
            <a:r>
              <a:rPr lang="ne-NP" sz="3200" b="1" dirty="0">
                <a:cs typeface="Kalimati" panose="00000400000000000000" pitchFamily="2"/>
              </a:rPr>
              <a:t>मा)</a:t>
            </a:r>
            <a:r>
              <a:rPr lang="" altLang="en-US" sz="3200" b="1" dirty="0">
                <a:cs typeface="Kalimati" panose="00000400000000000000" pitchFamily="2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72FD86-E99C-4C7D-A706-046FA5B842FF}"/>
              </a:ext>
            </a:extLst>
          </p:cNvPr>
          <p:cNvSpPr/>
          <p:nvPr/>
        </p:nvSpPr>
        <p:spPr>
          <a:xfrm>
            <a:off x="9086850" y="61050"/>
            <a:ext cx="1943100" cy="10819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अर्थतन्त्रको आकार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301B1-9C47-489D-A4F0-EA3A1091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05CAED1-4300-18FF-D6E8-97914139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3C947-7790-883C-F5CB-E0B1A240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2" y="1447799"/>
            <a:ext cx="6304783" cy="44577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26684A-3604-81FF-3C94-1AC450580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815116"/>
              </p:ext>
            </p:extLst>
          </p:nvPr>
        </p:nvGraphicFramePr>
        <p:xfrm>
          <a:off x="6553200" y="1447799"/>
          <a:ext cx="5486400" cy="454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277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4456"/>
            <a:ext cx="10972800" cy="888705"/>
          </a:xfrm>
        </p:spPr>
        <p:txBody>
          <a:bodyPr>
            <a:noAutofit/>
          </a:bodyPr>
          <a:lstStyle/>
          <a:p>
            <a:pPr algn="ctr"/>
            <a:br>
              <a:rPr lang="" altLang="en-US" sz="21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" altLang="en-US" sz="3200" b="1" dirty="0">
                <a:cs typeface="Kalimati" panose="00000400000000000000" pitchFamily="2"/>
              </a:rPr>
              <a:t>प्रदेशस्तरीय कुल गार्हस्थ्य उत्पादनको हिस्सा  </a:t>
            </a:r>
            <a:r>
              <a:rPr lang="en-US" altLang="en-US" sz="3200" b="1" dirty="0">
                <a:cs typeface="Kalimati" panose="00000400000000000000" pitchFamily="2"/>
              </a:rPr>
              <a:t>(</a:t>
            </a:r>
            <a:r>
              <a:rPr lang="ne-NP" altLang="en-US" sz="3200" b="1" dirty="0">
                <a:cs typeface="Kalimati" panose="00000400000000000000" pitchFamily="2"/>
              </a:rPr>
              <a:t>प्रतिशत</a:t>
            </a:r>
            <a:r>
              <a:rPr lang="en-US" altLang="en-US" sz="3200" b="1" dirty="0">
                <a:cs typeface="Kalimati" panose="00000400000000000000" pitchFamily="2"/>
              </a:rPr>
              <a:t>)</a:t>
            </a:r>
            <a:br>
              <a:rPr lang="hi-IN" altLang="en-US" sz="3200" b="1" dirty="0">
                <a:cs typeface="Kalimati" panose="00000400000000000000" pitchFamily="2"/>
              </a:rPr>
            </a:br>
            <a:r>
              <a:rPr lang="hi-IN" altLang="en-US" sz="3200" b="1" dirty="0">
                <a:cs typeface="Kalimati" panose="00000400000000000000" pitchFamily="2"/>
              </a:rPr>
              <a:t>(आ</a:t>
            </a:r>
            <a:r>
              <a:rPr lang="ne-NP" altLang="en-US" sz="3200" b="1" dirty="0">
                <a:cs typeface="Kalimati" panose="00000400000000000000" pitchFamily="2"/>
              </a:rPr>
              <a:t>र्थिक </a:t>
            </a:r>
            <a:r>
              <a:rPr lang="hi-IN" altLang="en-US" sz="3200" b="1" dirty="0">
                <a:cs typeface="Kalimati" panose="00000400000000000000" pitchFamily="2"/>
              </a:rPr>
              <a:t>व</a:t>
            </a:r>
            <a:r>
              <a:rPr lang="ne-NP" altLang="en-US" sz="3200" b="1" dirty="0">
                <a:cs typeface="Kalimati" panose="00000400000000000000" pitchFamily="2"/>
              </a:rPr>
              <a:t>र्ष </a:t>
            </a:r>
            <a:r>
              <a:rPr lang="hi-IN" altLang="en-US" sz="3200" b="1" dirty="0">
                <a:cs typeface="Kalimati" panose="00000400000000000000" pitchFamily="2"/>
              </a:rPr>
              <a:t>२०८</a:t>
            </a:r>
            <a:r>
              <a:rPr lang="ne-NP" altLang="en-US" sz="3200" b="1" dirty="0">
                <a:cs typeface="Kalimati" panose="00000400000000000000" pitchFamily="2"/>
              </a:rPr>
              <a:t>१</a:t>
            </a:r>
            <a:r>
              <a:rPr lang="hi-IN" altLang="en-US" sz="3200" b="1" dirty="0">
                <a:cs typeface="Kalimati" panose="00000400000000000000" pitchFamily="2"/>
              </a:rPr>
              <a:t>/८</a:t>
            </a:r>
            <a:r>
              <a:rPr lang="ne-NP" altLang="en-US" sz="3200" b="1" dirty="0">
                <a:cs typeface="Kalimati" panose="00000400000000000000" pitchFamily="2"/>
              </a:rPr>
              <a:t>२</a:t>
            </a:r>
            <a:r>
              <a:rPr lang="hi-IN" altLang="en-US" sz="3200" b="1" dirty="0">
                <a:cs typeface="Kalimati" panose="00000400000000000000" pitchFamily="2"/>
              </a:rPr>
              <a:t>)</a:t>
            </a:r>
            <a:br>
              <a:rPr lang="en-US" sz="3200" b="1" dirty="0">
                <a:cs typeface="Kalimati" panose="00000400000000000000" pitchFamily="2"/>
              </a:rPr>
            </a:b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CADBA-C1DC-4016-8CDC-B445F88C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BBB0136-79DC-D292-2014-E8AC508C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89F56-19FD-28A0-7D57-A20DC4835A7F}"/>
              </a:ext>
            </a:extLst>
          </p:cNvPr>
          <p:cNvSpPr txBox="1"/>
          <p:nvPr/>
        </p:nvSpPr>
        <p:spPr>
          <a:xfrm>
            <a:off x="7594601" y="1219200"/>
            <a:ext cx="451300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dirty="0">
                <a:cs typeface="Kalimati" panose="00000400000000000000" pitchFamily="2"/>
              </a:rPr>
              <a:t>सबैभन्दा धेरै हिस्साः बागमती प्रदेश (३६.५%)</a:t>
            </a:r>
          </a:p>
          <a:p>
            <a:pPr>
              <a:lnSpc>
                <a:spcPct val="150000"/>
              </a:lnSpc>
            </a:pPr>
            <a:r>
              <a:rPr lang="ne-NP" dirty="0">
                <a:cs typeface="Kalimati" panose="00000400000000000000" pitchFamily="2"/>
              </a:rPr>
              <a:t>सबैभन्दा थोरै हिस्साः कर्णाली प्रदेश (४.२%)</a:t>
            </a:r>
            <a:endParaRPr lang="en-US" dirty="0">
              <a:cs typeface="Kalimati" panose="00000400000000000000" pitchFamily="2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4D57BB0-6DFA-265F-8CFB-C1D9BC2CE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054964"/>
              </p:ext>
            </p:extLst>
          </p:nvPr>
        </p:nvGraphicFramePr>
        <p:xfrm>
          <a:off x="7162800" y="2153943"/>
          <a:ext cx="4979966" cy="408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3F5E9F8-D26C-4B91-42AB-88ACBD2CE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3" y="1219201"/>
            <a:ext cx="7045034" cy="49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6146" b="19039"/>
          <a:stretch/>
        </p:blipFill>
        <p:spPr>
          <a:xfrm>
            <a:off x="5410200" y="2485556"/>
            <a:ext cx="1546860" cy="1886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2800" b="1" dirty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आर्थिक वर्ष २०८१/८२ को कुल गार्हस्थ्य उत्पादन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B9ED-E042-78DF-3EE0-2DC036E9C31A}"/>
              </a:ext>
            </a:extLst>
          </p:cNvPr>
          <p:cNvSpPr txBox="1"/>
          <p:nvPr/>
        </p:nvSpPr>
        <p:spPr>
          <a:xfrm>
            <a:off x="3124200" y="4572001"/>
            <a:ext cx="5943600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5400" b="1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प्रारम्भिक अनुमान</a:t>
            </a:r>
          </a:p>
        </p:txBody>
      </p:sp>
    </p:spTree>
    <p:extLst>
      <p:ext uri="{BB962C8B-B14F-4D97-AF65-F5344CB8AC3E}">
        <p14:creationId xmlns:p14="http://schemas.microsoft.com/office/powerpoint/2010/main" val="23612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6858000" cy="765572"/>
          </a:xfrm>
        </p:spPr>
        <p:txBody>
          <a:bodyPr>
            <a:normAutofit/>
          </a:bodyPr>
          <a:lstStyle/>
          <a:p>
            <a:pPr algn="ctr"/>
            <a:r>
              <a:rPr lang="" sz="3200" b="1" dirty="0">
                <a:latin typeface="Times New Roman" panose="02020603050405020304" pitchFamily="18" charset="0"/>
                <a:cs typeface="Kalimati" panose="00000400000000000000" pitchFamily="2"/>
              </a:rPr>
              <a:t>बृहत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32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क्षेत्र</a:t>
            </a:r>
            <a:endParaRPr lang="" sz="32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AF73C-4227-68FC-D43A-40EDF3BD8D47}"/>
              </a:ext>
            </a:extLst>
          </p:cNvPr>
          <p:cNvSpPr txBox="1"/>
          <p:nvPr/>
        </p:nvSpPr>
        <p:spPr>
          <a:xfrm>
            <a:off x="1905000" y="1524000"/>
            <a:ext cx="3067050" cy="365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u="sng" dirty="0">
                <a:cs typeface="Kalimati" panose="00000400000000000000" pitchFamily="2"/>
              </a:rPr>
              <a:t>१ प्राथमिक क्षेत्रः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कृषि, वन तथा मत्स्य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खानी तथा उत्खनन्</a:t>
            </a:r>
            <a:endParaRPr lang="en-US" dirty="0">
              <a:cs typeface="Kalimati" panose="00000400000000000000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Kalimati" panose="00000400000000000000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e-NP" dirty="0">
              <a:cs typeface="Kalimati" panose="00000400000000000000" pitchFamily="2"/>
            </a:endParaRPr>
          </a:p>
          <a:p>
            <a:r>
              <a:rPr lang="ne-NP" b="1" u="sng" dirty="0">
                <a:cs typeface="Kalimati" panose="00000400000000000000" pitchFamily="2"/>
              </a:rPr>
              <a:t>२ द्धितिय क्षेत्रः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उद्योग,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विद्युत, ग्याँस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पानी, फोहर व्यवस्थापन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निर्माण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E2845-FBB1-388D-2E85-259D56BAB0A2}"/>
              </a:ext>
            </a:extLst>
          </p:cNvPr>
          <p:cNvSpPr txBox="1"/>
          <p:nvPr/>
        </p:nvSpPr>
        <p:spPr>
          <a:xfrm>
            <a:off x="5715000" y="1295400"/>
            <a:ext cx="46482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u="sng" dirty="0">
                <a:cs typeface="Kalimati" panose="00000400000000000000" pitchFamily="2"/>
              </a:rPr>
              <a:t>३ तृतीय/सेवा क्षेत्रः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थोक तथा खुद्रा व्यापार, मोटर भेहिकल मर्मत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यातायात तथा गोदाम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आवास तथा भोजन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सूचना तथा सञ्चार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वित्तिय तथा विमासम्बन्धी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घरजग्गा कारोबार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पेशागत, वैज्ञानिक तथा प्राविधिक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प्रशासनिक तथा सहयोगी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सार्वजनिक प्रशासन तथा रक्षा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शिक्षा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स्वास्थ्य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Kalimati" panose="00000400000000000000" pitchFamily="2"/>
              </a:rPr>
              <a:t>R, S, T </a:t>
            </a:r>
            <a:r>
              <a:rPr lang="ne-NP" dirty="0">
                <a:cs typeface="Kalimati" panose="00000400000000000000" pitchFamily="2"/>
              </a:rPr>
              <a:t> अन्य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सेवाका क्रियाकलाप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A183A-063F-456D-BCA3-E2F52AC5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2229BDB-FD66-EEB2-83C3-4D1B9AB9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1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753350" cy="765572"/>
          </a:xfrm>
        </p:spPr>
        <p:txBody>
          <a:bodyPr>
            <a:noAutofit/>
          </a:bodyPr>
          <a:lstStyle/>
          <a:p>
            <a:pPr algn="ctr">
              <a:spcBef>
                <a:spcPts val="1350"/>
              </a:spcBef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वृ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हत आर्थिक 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क्षेत्र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को योगदान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प्रतिशतमा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b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आ.व.२०८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१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/८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२</a:t>
            </a:r>
            <a:endParaRPr lang="" sz="28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A64315-FFD7-4342-B3E3-714EA024F608}"/>
              </a:ext>
            </a:extLst>
          </p:cNvPr>
          <p:cNvSpPr/>
          <p:nvPr/>
        </p:nvSpPr>
        <p:spPr>
          <a:xfrm rot="16200000">
            <a:off x="4343401" y="-533400"/>
            <a:ext cx="533400" cy="8458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75F53-4DA7-4C35-A973-FE9459A5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35940A-13F3-9498-6BE1-461ADB545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162743"/>
              </p:ext>
            </p:extLst>
          </p:nvPr>
        </p:nvGraphicFramePr>
        <p:xfrm>
          <a:off x="533400" y="1295400"/>
          <a:ext cx="11125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28E4D5F-D8F3-876A-9E2A-2D56C583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9B4A-F827-46F4-979D-C4188420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1" y="304800"/>
            <a:ext cx="7391399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hi-IN" sz="2100" b="1" dirty="0">
                <a:latin typeface="Times New Roman" panose="02020603050405020304" pitchFamily="18" charset="0"/>
                <a:cs typeface="Kalimati" panose="00000400000000000000" pitchFamily="2"/>
              </a:rPr>
              <a:t>‌औद्योगिक वर्गीकरण‌ अनुसार कुल गार्हस्थ्य उत्पादनको अंश</a:t>
            </a:r>
            <a:r>
              <a:rPr lang="ne-NP" sz="21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br>
              <a:rPr lang="en-US" sz="21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en-US" sz="2100" b="1" dirty="0">
                <a:latin typeface="Times New Roman" panose="02020603050405020304" pitchFamily="18" charset="0"/>
                <a:cs typeface="Kalimati" panose="00000400000000000000" pitchFamily="2"/>
              </a:rPr>
              <a:t>(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 वर्ष २०८१</a:t>
            </a:r>
            <a:r>
              <a:rPr lang="en-US" sz="2400" b="1" dirty="0"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८२</a:t>
            </a:r>
            <a:r>
              <a:rPr lang="hi-IN" sz="24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Kalimati" panose="00000400000000000000" pitchFamily="2"/>
              </a:rPr>
              <a:t>)</a:t>
            </a:r>
            <a:r>
              <a:rPr lang="en-US" sz="2100" b="1" dirty="0">
                <a:cs typeface="Kalimati" panose="00000400000000000000" pitchFamily="2"/>
              </a:rPr>
              <a:t> </a:t>
            </a:r>
            <a:endParaRPr lang="en-US" sz="21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03B2B-0515-4D82-891C-2CF207DE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25FD65-24CB-2534-534A-C6BE4FECB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758185"/>
              </p:ext>
            </p:extLst>
          </p:nvPr>
        </p:nvGraphicFramePr>
        <p:xfrm>
          <a:off x="152400" y="1219200"/>
          <a:ext cx="1165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7C58FC1-DFD2-A911-CBB1-8A397BD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4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CC7F-C8F5-42AB-A936-9AD29DE0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439400" cy="76200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‌औद्योगिक वर्गीकरण‌ अनुसार कुल मूल्य अभिवृद्धिको वृद्धिदर (आधारभूत मूल्य), </a:t>
            </a:r>
            <a:b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 वर्ष २०८१/८२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9A9A0-3591-4555-8871-3D1125CD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0FCE327-C60F-2B4D-6DD1-EA17C07F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A28D54-429D-06F0-7AB0-55C0F0058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443234"/>
              </p:ext>
            </p:extLst>
          </p:nvPr>
        </p:nvGraphicFramePr>
        <p:xfrm>
          <a:off x="228600" y="1295400"/>
          <a:ext cx="1158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30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1353-5E06-4C4A-7FB8-476B2F1F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101346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 अमेरिकी डलरमा (</a:t>
            </a:r>
            <a:r>
              <a:rPr lang="en-US" sz="2800" b="1" dirty="0">
                <a:latin typeface="Times New Roman" panose="02020603050405020304" pitchFamily="18" charset="0"/>
                <a:cs typeface="Kalimati" panose="00000400000000000000" pitchFamily="2"/>
              </a:rPr>
              <a:t>US$)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D1C96-11D4-41DC-8628-1A360BE3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1CD67DC-2A7F-B515-8DBA-15AB8176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C97387F-46DA-0EC3-C903-56C29E71B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768858"/>
              </p:ext>
            </p:extLst>
          </p:nvPr>
        </p:nvGraphicFramePr>
        <p:xfrm>
          <a:off x="72102" y="1371600"/>
          <a:ext cx="1189129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04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Kalimati" panose="00000400000000000000" pitchFamily="2"/>
              </a:rPr>
              <a:t>अनुमानका सीमाहरू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73162"/>
            <a:ext cx="8191500" cy="35433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भरपर्दा सूचकहरूको कमी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 तहका उपयुक्त  मूल्य सूचकहरूको अभाव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: CPI, PPI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3F9A-FF53-4C08-A262-07743D0D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B6167CE-5AF4-975F-2A63-956E4C25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620" y="2000250"/>
            <a:ext cx="5531049" cy="35433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ne-NP" altLang="en-US" sz="7200" b="1" dirty="0">
                <a:solidFill>
                  <a:srgbClr val="002060"/>
                </a:solidFill>
                <a:cs typeface="Kalimati" panose="00000400000000000000" pitchFamily="2"/>
              </a:rPr>
              <a:t>छलफल</a:t>
            </a:r>
            <a:endParaRPr lang="" altLang="en-US" sz="72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F9048-0E07-4A59-A7E6-846B0E50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51E318A-1AC0-5A8D-A1FB-C279C4E3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1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826306-38F9-DCEA-A391-BB013EC6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04800"/>
            <a:ext cx="6858000" cy="70842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थप जानकारीका लागि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BAA13-5F43-4560-9D22-E7C4D2F7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7E1586-DB1B-F017-EFBE-578F1174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7211"/>
            <a:ext cx="11658600" cy="228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e-NP" sz="18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उ.प्र.त.अ. तथा प्रवक्ता ढुण्डिराज लामिछाने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9841414312,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2"/>
              </a:rPr>
              <a:t>01-4215649 Internal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</a:rPr>
              <a:t>309</a:t>
            </a:r>
            <a:r>
              <a:rPr lang="en-US" sz="2000" b="1" dirty="0">
                <a:solidFill>
                  <a:srgbClr val="0447AF"/>
                </a:solidFill>
                <a:latin typeface="Mukta"/>
              </a:rPr>
              <a:t>, email: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3"/>
              </a:rPr>
              <a:t>dhundiraj@gmail.com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</a:rPr>
              <a:t>)</a:t>
            </a:r>
            <a:endParaRPr lang="ne-NP" sz="36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दिनेश भट्टराई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9841500758 email: </a:t>
            </a:r>
            <a:r>
              <a:rPr lang="en-US" sz="1800" b="0" i="0" dirty="0">
                <a:solidFill>
                  <a:srgbClr val="5E5E5E"/>
                </a:solidFill>
                <a:effectLst/>
                <a:latin typeface="Google Sans"/>
                <a:hlinkClick r:id="rId4"/>
              </a:rPr>
              <a:t>dinesh.bhattarai1@nepal.gov.np</a:t>
            </a:r>
            <a:r>
              <a:rPr lang="en-US" sz="18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ऋषि राम सिग्देल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9846216180 email: 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  <a:hlinkClick r:id="rId5"/>
              </a:rPr>
              <a:t>rishi.sigdel@nepal.gov.np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त</a:t>
            </a:r>
            <a:r>
              <a:rPr lang="en-US" sz="2000" dirty="0">
                <a:cs typeface="Kalimati" panose="00000400000000000000" pitchFamily="2"/>
              </a:rPr>
              <a:t>.</a:t>
            </a:r>
            <a:r>
              <a:rPr lang="ne-NP" sz="2000" dirty="0">
                <a:cs typeface="Kalimati" panose="00000400000000000000" pitchFamily="2"/>
              </a:rPr>
              <a:t>स</a:t>
            </a:r>
            <a:r>
              <a:rPr lang="en-US" sz="2000" dirty="0">
                <a:cs typeface="Kalimati" panose="00000400000000000000" pitchFamily="2"/>
              </a:rPr>
              <a:t>.</a:t>
            </a:r>
            <a:r>
              <a:rPr lang="ne-NP" sz="2000" dirty="0">
                <a:cs typeface="Kalimati" panose="00000400000000000000" pitchFamily="2"/>
              </a:rPr>
              <a:t>अ</a:t>
            </a:r>
            <a:r>
              <a:rPr lang="en-US" sz="2000" dirty="0">
                <a:cs typeface="Kalimati" panose="00000400000000000000" pitchFamily="2"/>
              </a:rPr>
              <a:t>.</a:t>
            </a:r>
            <a:r>
              <a:rPr lang="ne-NP" sz="2000" dirty="0">
                <a:cs typeface="Kalimati" panose="00000400000000000000" pitchFamily="2"/>
              </a:rPr>
              <a:t> नन्दलाल साप्कोटा 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9846526886  email: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  <a:hlinkClick r:id="rId6"/>
              </a:rPr>
              <a:t>sapkota.sujan@gmail.com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) 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</a:rPr>
              <a:t> </a:t>
            </a:r>
            <a:endParaRPr lang="hi-IN" sz="2000" dirty="0">
              <a:cs typeface="Kalimati" panose="00000400000000000000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97691-06F4-821D-CD02-CBD805A20716}"/>
              </a:ext>
            </a:extLst>
          </p:cNvPr>
          <p:cNvSpPr txBox="1"/>
          <p:nvPr/>
        </p:nvSpPr>
        <p:spPr>
          <a:xfrm>
            <a:off x="381000" y="4267200"/>
            <a:ext cx="11353800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रा</a:t>
            </a:r>
            <a:r>
              <a:rPr lang="ne-IN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ष्ट्रिय लेखा अनुमानसम्बन्धी तथ्याङ्कीय तालिकाका सफ्टकपी, प्रेस नोट तथा प्रस्तुति राष्ट्रिय तथ्याङ्क कार्यालयको वेबसाइटमा उपलब्ध छ</a:t>
            </a: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sz="2400" i="1" dirty="0">
              <a:solidFill>
                <a:srgbClr val="002060"/>
              </a:solidFill>
              <a:latin typeface="Nirmala UI" panose="020B0502040204020203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hlinkClick r:id="rId7"/>
              </a:rPr>
              <a:t>https://nsonepal.gov.np/category/1065/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3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620" y="2000250"/>
            <a:ext cx="5531049" cy="35433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" altLang="en-US" sz="7200" b="1" dirty="0">
                <a:solidFill>
                  <a:srgbClr val="002060"/>
                </a:solidFill>
                <a:cs typeface="Kalimati" panose="00000400000000000000" pitchFamily="2"/>
              </a:rPr>
              <a:t>धन्यवाद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5B7F7-E359-433B-914C-79DB18C2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5D8FB0D-CABB-F6B4-227D-C7C125C1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0CA36-0C74-DF89-77B3-D842504A07F9}"/>
              </a:ext>
            </a:extLst>
          </p:cNvPr>
          <p:cNvSpPr txBox="1"/>
          <p:nvPr/>
        </p:nvSpPr>
        <p:spPr>
          <a:xfrm>
            <a:off x="1828800" y="3878134"/>
            <a:ext cx="84582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</a:pP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आर्थिक वृद्धि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: 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5.5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%</a:t>
            </a:r>
            <a:r>
              <a:rPr lang="ne-NP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(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उपभोक्ता</a:t>
            </a:r>
            <a:r>
              <a:rPr lang="ne-NP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को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मूल्यमा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)</a:t>
            </a:r>
          </a:p>
          <a:p>
            <a:pPr algn="ctr" defTabSz="514350">
              <a:lnSpc>
                <a:spcPct val="150000"/>
              </a:lnSpc>
            </a:pP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अर्थतन्त्रको आकार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ः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 </a:t>
            </a:r>
            <a:r>
              <a:rPr lang="ne-NP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५ खर्व ४८ अर्व १६ करोड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3B482-9171-9EFC-E350-494300909B90}"/>
              </a:ext>
            </a:extLst>
          </p:cNvPr>
          <p:cNvSpPr txBox="1"/>
          <p:nvPr/>
        </p:nvSpPr>
        <p:spPr>
          <a:xfrm>
            <a:off x="3276600" y="2314299"/>
            <a:ext cx="5562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आर्थिक वर्ष </a:t>
            </a: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२०८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१</a:t>
            </a: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/८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२ मा </a:t>
            </a:r>
          </a:p>
          <a:p>
            <a:pPr algn="ctr">
              <a:lnSpc>
                <a:spcPct val="150000"/>
              </a:lnSpc>
            </a:pPr>
            <a:r>
              <a:rPr lang="ne-NP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Kalimati" panose="00000400000000000000" pitchFamily="2"/>
              </a:rPr>
              <a:t>गण्डकी प्रदेश</a:t>
            </a:r>
            <a:r>
              <a:rPr lang="hi-I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Kalimati" panose="00000400000000000000" pitchFamily="2"/>
              </a:rPr>
              <a:t>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8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प्रस्तुतिका </a:t>
            </a:r>
            <a:r>
              <a:rPr lang="hi-IN" altLang="en-US" sz="3200" b="1" dirty="0">
                <a:cs typeface="Kalimati" panose="00000400000000000000" pitchFamily="2"/>
              </a:rPr>
              <a:t>वि</a:t>
            </a:r>
            <a:r>
              <a:rPr lang="ne-NP" altLang="en-US" sz="3200" b="1" dirty="0">
                <a:cs typeface="Kalimati" panose="00000400000000000000" pitchFamily="2"/>
              </a:rPr>
              <a:t>षय </a:t>
            </a:r>
            <a:endParaRPr lang="" alt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परिचय</a:t>
            </a:r>
            <a:endParaRPr lang="en-US" sz="28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राष्ट्रिय स्तरको राष्ट्रि लेखा अनुमान</a:t>
            </a:r>
            <a:endParaRPr lang="en-US" sz="28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प्रादेशिक लेखाको</a:t>
            </a:r>
            <a:r>
              <a:rPr lang="en-US" sz="2800" dirty="0">
                <a:cs typeface="Kalimati" panose="00000400000000000000" pitchFamily="2"/>
              </a:rPr>
              <a:t> </a:t>
            </a:r>
            <a:r>
              <a:rPr lang="ne-NP" sz="2800" dirty="0">
                <a:cs typeface="Kalimati" panose="00000400000000000000" pitchFamily="2"/>
              </a:rPr>
              <a:t>परिचय अवधारणा र </a:t>
            </a:r>
            <a:r>
              <a:rPr lang="hi-IN" sz="2800" dirty="0">
                <a:cs typeface="Kalimati" panose="00000400000000000000" pitchFamily="2"/>
              </a:rPr>
              <a:t>परिभाषा</a:t>
            </a:r>
            <a:endParaRPr lang="ne-NP" sz="28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विधि र तथ्याङ्कका स्रोत</a:t>
            </a:r>
            <a:r>
              <a:rPr lang="en-US" sz="2800" dirty="0">
                <a:cs typeface="Kalimati" panose="00000400000000000000" pitchFamily="2"/>
              </a:rPr>
              <a:t>: </a:t>
            </a:r>
            <a:r>
              <a:rPr lang="ne-NP" sz="2800" dirty="0">
                <a:cs typeface="Kalimati" panose="00000400000000000000" pitchFamily="2"/>
              </a:rPr>
              <a:t>प्रदेशस्तरीय कुल गार्हस्थ्य उत्पादन</a:t>
            </a:r>
          </a:p>
          <a:p>
            <a:pPr marL="6858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प्रादेशिक लेखाका अनुमान</a:t>
            </a:r>
          </a:p>
          <a:p>
            <a:pPr marL="6858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अनुमानका सीमा</a:t>
            </a:r>
            <a:r>
              <a:rPr lang="en-US" sz="2800" dirty="0">
                <a:cs typeface="Kalimati" panose="00000400000000000000" pitchFamily="2"/>
              </a:rPr>
              <a:t>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7185-F4CF-47E1-8598-6D12D475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5599" y="6578097"/>
            <a:ext cx="347407" cy="203704"/>
          </a:xfrm>
        </p:spPr>
        <p:txBody>
          <a:bodyPr/>
          <a:lstStyle/>
          <a:p>
            <a:fld id="{F3A76E20-1F6B-4B3F-B4A2-5C0308FED4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4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E96A21-23D2-4FC6-8ED8-109473A07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राष्ट्रिय लेखा के हो?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8E707A5E-EB39-4EF2-9F6B-982BD5AF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2"/>
            <a:ext cx="1097280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4075" lvl="3" indent="-342900"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कुनै निर्दिष्ट आर्थिक क्षेत्र (महादेश, क्षेत्र, देश, प्रदेश)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ne-NP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854075" lvl="3" indent="-342900">
              <a:spcBef>
                <a:spcPts val="450"/>
              </a:spcBef>
              <a:buSzPct val="65000"/>
            </a:pPr>
            <a:r>
              <a:rPr lang="en-US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      </a:t>
            </a:r>
            <a:r>
              <a:rPr lang="ne-NP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            भित्र </a:t>
            </a:r>
          </a:p>
          <a:p>
            <a:pPr marL="854075" lvl="3" indent="-342900"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निश्चित अवधि (वार्षिक, त्रैमासिक वा मासिक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)</a:t>
            </a:r>
          </a:p>
          <a:p>
            <a:pPr marL="854075" lvl="3" indent="-342900">
              <a:spcBef>
                <a:spcPts val="450"/>
              </a:spcBef>
              <a:buSzPct val="65000"/>
            </a:pPr>
            <a:r>
              <a:rPr lang="ne-NP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          </a:t>
            </a:r>
            <a:r>
              <a:rPr lang="en-US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मा भए गरेका </a:t>
            </a:r>
          </a:p>
          <a:p>
            <a:pPr marL="854075" lvl="3" indent="-342900"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आर्थिक क्रियाकलापहरू (उत्पादन, उपभोग,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आय बचत)</a:t>
            </a:r>
          </a:p>
          <a:p>
            <a:pPr marL="854075" lvl="3" indent="-342900">
              <a:spcBef>
                <a:spcPts val="450"/>
              </a:spcBef>
              <a:buSzPct val="65000"/>
            </a:pPr>
            <a:r>
              <a:rPr lang="ne-NP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           </a:t>
            </a:r>
            <a:r>
              <a:rPr lang="en-US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  को</a:t>
            </a:r>
          </a:p>
          <a:p>
            <a:pPr marL="854075" lvl="3" indent="-342900"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तथ्याङ्कीय विवरण </a:t>
            </a:r>
            <a:r>
              <a:rPr lang="en-US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(Statistical Description )</a:t>
            </a:r>
            <a:r>
              <a:rPr lang="ne-NP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नै राष्ट्रिय लेखा हो । </a:t>
            </a:r>
            <a:endParaRPr lang="en-US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7B5B-E7A9-4605-87C8-9B5912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199" y="6553200"/>
            <a:ext cx="245807" cy="232263"/>
          </a:xfrm>
        </p:spPr>
        <p:txBody>
          <a:bodyPr/>
          <a:lstStyle/>
          <a:p>
            <a:fld id="{F3A76E20-1F6B-4B3F-B4A2-5C0308FED4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BBF7DE2-9C41-696E-E394-75F04B00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116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EF383E4-416C-4509-BB42-3FC81C422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कुल गार्हस्थ्य उत्पादन </a:t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(Gross Domestic Product)</a:t>
            </a:r>
            <a:r>
              <a:rPr lang="ne-NP" altLang="en-US" sz="32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517A69-5690-4AFE-AAFA-D25F5EE52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11582400" cy="4800600"/>
          </a:xfrm>
          <a:ln w="50800">
            <a:miter lim="800000"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SzPct val="70000"/>
              <a:buNone/>
              <a:tabLst>
                <a:tab pos="642938" algn="l"/>
              </a:tabLst>
              <a:defRPr/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कुनै अर्थतन्त्र भित्र सञ्चालित सबै आर्थिक क्रियाकलापहरूले निश्चित अवधिमा उत्पादन गरेको </a:t>
            </a:r>
            <a:r>
              <a:rPr lang="ne-NP" sz="24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अन्तिम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वस्तु तथा सेवाको मौद्रिक मान नै कुल गार्हस्थ्य उत्पादन हो। 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समग्र अर्थतन्त्रको उत्पादन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 आय र खर्चको मापक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आर्थिक विश्लेषणको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लागि महत्वपूर्ण सूचक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40030" lvl="1" indent="0">
              <a:lnSpc>
                <a:spcPct val="150000"/>
              </a:lnSpc>
              <a:spcBef>
                <a:spcPts val="0"/>
              </a:spcBef>
              <a:buSzPct val="70000"/>
              <a:buNone/>
              <a:tabLst>
                <a:tab pos="642938" algn="l"/>
              </a:tabLst>
              <a:defRPr/>
            </a:pPr>
            <a:r>
              <a:rPr lang="ne-NP" sz="2400" b="1" u="sng" dirty="0">
                <a:latin typeface="Times New Roman" panose="02020603050405020304" pitchFamily="18" charset="0"/>
                <a:cs typeface="Kalimati" panose="00000400000000000000" pitchFamily="2"/>
              </a:rPr>
              <a:t>अनुमान विधि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उत्पादन पद्धति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(Production Approach)</a:t>
            </a:r>
            <a:endParaRPr lang="ne-NP" sz="2400" dirty="0">
              <a:solidFill>
                <a:srgbClr val="0070C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prstClr val="black"/>
                </a:solidFill>
                <a:latin typeface="Calibri" panose="020F0502020204030204" pitchFamily="34" charset="0"/>
                <a:cs typeface="Kalimati" panose="00000400000000000000" pitchFamily="2"/>
              </a:rPr>
              <a:t>व्यय पद्धति 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Kalimati" panose="00000400000000000000" pitchFamily="2"/>
              </a:rPr>
              <a:t>(Expenditure Approach)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00B0F0"/>
                </a:solidFill>
                <a:latin typeface="Calibri" panose="020F0502020204030204" pitchFamily="34" charset="0"/>
                <a:cs typeface="Kalimati" panose="00000400000000000000" pitchFamily="2"/>
              </a:rPr>
              <a:t>आम्दानी पद्धति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Kalimati" panose="00000400000000000000" pitchFamily="2"/>
              </a:rPr>
              <a:t>(Income Approach)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4E8B0-8F40-4CFC-8D75-D23C488C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656026B-A994-D420-FEE4-EAB5E085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519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67DCFC-9AE7-8B41-B967-1A9AE29D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राष्ट्रिय लेखा अनुमानको पृष्ठभूमि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975E7-94D1-40B4-A445-4B23E46C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64EDF-16D1-385E-CC72-6E9E5FEA2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राष्ट्रिय लेखाको अनुमान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वार्षिक अनुमान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वि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२०१८ सालमा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शुरू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भई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 वि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२०२१/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२२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सालदेखि निरन्तरता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प्रदेशस्तर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उत्पादनको अनुमान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 आ.व. २०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७५/७६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बाट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निरन्तर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9144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System of National Accounts - SNA 2008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 को मार्गदर्शन</a:t>
            </a: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मा आधारित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तथा 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International Standard Industrial Classification of all Economic Activities ISI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C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 Rev.4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को उपयोग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Eurostat: Manual and Guidelines 2013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 संस्करणको 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मार्गदर्शन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बमोजिम प्रादेशिक कुल गार्हस्थ्य उत्पादन अनुमान गरिएको।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2191536-E20D-9F65-8245-333D8688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5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राष्ट्रिय लेखा तयार गर्दा राखिएको मान्यता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चालु आर्थिक वर्षको राष्ट्रिय लेखा अनुमान गर्दा पहिलो ६ देखि ९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महिनाको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तथ्याङ्क प्रयोग गर्दै बाँकि अवधिको लागि तथ्याङ्कीय विधिको प्रयोग गरी अनुमान गरिएको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hi-IN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बाँकि अवधिमा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सबै क्षेत्रको आर्थिक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सामान्य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रूपले सञ्चालन हुने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अनुमान गरिएको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आगामी महिनाहरूमा कुनै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Shock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अनुमान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गरिएको छैन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EC56A-D4E5-402F-8A54-5F8E8572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1630AC3-E95A-1C02-8E63-6E22C030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3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28445A-309A-4C31-8D17-D4AE9CBA8231}"/>
              </a:ext>
            </a:extLst>
          </p:cNvPr>
          <p:cNvSpPr txBox="1"/>
          <p:nvPr/>
        </p:nvSpPr>
        <p:spPr>
          <a:xfrm>
            <a:off x="3124200" y="304801"/>
            <a:ext cx="6280355" cy="63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राष्ट्रिय अर्थतन्त्रको आकार र वृद्धिदर 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3106-58A9-4247-BC45-DC70659B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6C7BB-D160-1011-B3EA-52A8F9EDFA6E}"/>
              </a:ext>
            </a:extLst>
          </p:cNvPr>
          <p:cNvSpPr txBox="1"/>
          <p:nvPr/>
        </p:nvSpPr>
        <p:spPr>
          <a:xfrm>
            <a:off x="457200" y="1447800"/>
            <a:ext cx="11353800" cy="500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50000"/>
              </a:lnSpc>
            </a:pPr>
            <a:endParaRPr lang="ne-NP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नेपालको अर्थतन्त्रको आकार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८१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६१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खर्ब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७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अर्ब पुग्ने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चालु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८१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 नेपालको आर्थिक वृद्धिदर उपभोक्ता मूल्यमा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४.६१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प्रतिशत हुने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58BA49B-B9AD-B5DF-9440-1EC07193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94" y="6477000"/>
            <a:ext cx="5642898" cy="304800"/>
          </a:xfrm>
        </p:spPr>
        <p:txBody>
          <a:bodyPr/>
          <a:lstStyle/>
          <a:p>
            <a:r>
              <a:rPr lang="ne-NP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dirty="0">
                <a:hlinkClick r:id="rId2"/>
              </a:rPr>
              <a:t>https://nsonepal.gov.np/category/1065/</a:t>
            </a:r>
            <a:r>
              <a:rPr lang="en-US" dirty="0"/>
              <a:t> </a:t>
            </a:r>
            <a:r>
              <a:rPr lang="ne-NP" dirty="0">
                <a:cs typeface="Kalimati" panose="00000400000000000000" pitchFamily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25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1_F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</TotalTime>
  <Words>1414</Words>
  <Application>Microsoft Office PowerPoint</Application>
  <PresentationFormat>Widescreen</PresentationFormat>
  <Paragraphs>225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Calibri</vt:lpstr>
      <vt:lpstr>Fontasy Himali</vt:lpstr>
      <vt:lpstr>Google Sans</vt:lpstr>
      <vt:lpstr>Kalimati</vt:lpstr>
      <vt:lpstr>Kokila</vt:lpstr>
      <vt:lpstr>Mukta</vt:lpstr>
      <vt:lpstr>Nirmala UI</vt:lpstr>
      <vt:lpstr>Siddhi</vt:lpstr>
      <vt:lpstr>Times New Roman</vt:lpstr>
      <vt:lpstr>Wingdings</vt:lpstr>
      <vt:lpstr>Template1_FHD</vt:lpstr>
      <vt:lpstr>प्रादेशिक कुल गार्हस्थ्य उत्पादन</vt:lpstr>
      <vt:lpstr>PowerPoint Presentation</vt:lpstr>
      <vt:lpstr>PowerPoint Presentation</vt:lpstr>
      <vt:lpstr>प्रस्तुतिका विषय </vt:lpstr>
      <vt:lpstr>राष्ट्रिय लेखा के हो?</vt:lpstr>
      <vt:lpstr>कुल गार्हस्थ्य उत्पादन  (Gross Domestic Product) </vt:lpstr>
      <vt:lpstr>राष्ट्रिय लेखा अनुमानको पृष्ठभूमि</vt:lpstr>
      <vt:lpstr>राष्ट्रिय लेखा तयार गर्दा राखिएको मान्यता</vt:lpstr>
      <vt:lpstr>PowerPoint Presentation</vt:lpstr>
      <vt:lpstr>कुल गार्हस्थ्य उत्पादनको वार्षिक वृद्धिदर  (उपभोक्ताको मूल्यमा)</vt:lpstr>
      <vt:lpstr>गण्डकी प्रदेशको  प्रादेशिक लेखा अनुमान</vt:lpstr>
      <vt:lpstr>प्रादेशिक राष्ट्रिय लेखाः अवधारणा र महत्व</vt:lpstr>
      <vt:lpstr>प्रादेशिक लेखा अनुमान विधि</vt:lpstr>
      <vt:lpstr>तथ्याङ्कका स्रोतहरु</vt:lpstr>
      <vt:lpstr>PowerPoint Presentation</vt:lpstr>
      <vt:lpstr>उपभोक्ता मुल्यमा वार्षिक वृद्धिदर  (गण्डकी र राष्ट्रिय) </vt:lpstr>
      <vt:lpstr>प्रादेशिक कुल गार्हस्थ्य उत्पादनको वृद्धिदर  (उपभोक्ता मुल्यमा)</vt:lpstr>
      <vt:lpstr>प्रदेशस्तरमा कुल गार्हस्थ्य उत्पादन (रु. खर्बमा) </vt:lpstr>
      <vt:lpstr> प्रदेशस्तरीय कुल गार्हस्थ्य उत्पादनको हिस्सा  (प्रतिशत) (आर्थिक वर्ष २०८१/८२) </vt:lpstr>
      <vt:lpstr>बृहत आर्थिक क्षेत्र</vt:lpstr>
      <vt:lpstr>प्रदेशस्तरीय वृहत आर्थिक क्षेत्रको योगदान प्रतिशतमा  आ.व.२०८१/८२</vt:lpstr>
      <vt:lpstr>‌औद्योगिक वर्गीकरण‌ अनुसार कुल गार्हस्थ्य उत्पादनको अंश  (आर्थिक वर्ष २०८१/८२ ) </vt:lpstr>
      <vt:lpstr>‌औद्योगिक वर्गीकरण‌ अनुसार कुल मूल्य अभिवृद्धिको वृद्धिदर (आधारभूत मूल्य),  आर्थिक वर्ष २०८१/८२</vt:lpstr>
      <vt:lpstr>प्रदेशस्तरीय प्रतिव्यक्ति कुल गार्हस्थ्य उत्पादन अमेरिकी डलरमा (US$)</vt:lpstr>
      <vt:lpstr>अनुमानका सीमाहरू</vt:lpstr>
      <vt:lpstr>PowerPoint Presentation</vt:lpstr>
      <vt:lpstr>थप जानकारीका लागि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</dc:creator>
  <cp:lastModifiedBy>sujan sapkota</cp:lastModifiedBy>
  <cp:revision>563</cp:revision>
  <cp:lastPrinted>2018-04-25T05:12:39Z</cp:lastPrinted>
  <dcterms:created xsi:type="dcterms:W3CDTF">2013-06-02T09:33:51Z</dcterms:created>
  <dcterms:modified xsi:type="dcterms:W3CDTF">2025-05-26T08:00:11Z</dcterms:modified>
</cp:coreProperties>
</file>