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863" r:id="rId2"/>
  </p:sldMasterIdLst>
  <p:notesMasterIdLst>
    <p:notesMasterId r:id="rId31"/>
  </p:notesMasterIdLst>
  <p:handoutMasterIdLst>
    <p:handoutMasterId r:id="rId32"/>
  </p:handoutMasterIdLst>
  <p:sldIdLst>
    <p:sldId id="430" r:id="rId3"/>
    <p:sldId id="452" r:id="rId4"/>
    <p:sldId id="429" r:id="rId5"/>
    <p:sldId id="479" r:id="rId6"/>
    <p:sldId id="480" r:id="rId7"/>
    <p:sldId id="432" r:id="rId8"/>
    <p:sldId id="457" r:id="rId9"/>
    <p:sldId id="436" r:id="rId10"/>
    <p:sldId id="458" r:id="rId11"/>
    <p:sldId id="459" r:id="rId12"/>
    <p:sldId id="463" r:id="rId13"/>
    <p:sldId id="456" r:id="rId14"/>
    <p:sldId id="467" r:id="rId15"/>
    <p:sldId id="484" r:id="rId16"/>
    <p:sldId id="472" r:id="rId17"/>
    <p:sldId id="439" r:id="rId18"/>
    <p:sldId id="461" r:id="rId19"/>
    <p:sldId id="469" r:id="rId20"/>
    <p:sldId id="444" r:id="rId21"/>
    <p:sldId id="454" r:id="rId22"/>
    <p:sldId id="447" r:id="rId23"/>
    <p:sldId id="453" r:id="rId24"/>
    <p:sldId id="465" r:id="rId25"/>
    <p:sldId id="481" r:id="rId26"/>
    <p:sldId id="482" r:id="rId27"/>
    <p:sldId id="483" r:id="rId28"/>
    <p:sldId id="475" r:id="rId29"/>
    <p:sldId id="441" r:id="rId30"/>
  </p:sldIdLst>
  <p:sldSz cx="9144000" cy="6858000" type="screen4x3"/>
  <p:notesSz cx="6950075" cy="9236075"/>
  <p:custDataLst>
    <p:tags r:id="rId3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66FFCC"/>
    <a:srgbClr val="660066"/>
    <a:srgbClr val="FF33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19" autoAdjust="0"/>
    <p:restoredTop sz="94717" autoAdjust="0"/>
  </p:normalViewPr>
  <p:slideViewPr>
    <p:cSldViewPr>
      <p:cViewPr>
        <p:scale>
          <a:sx n="63" d="100"/>
          <a:sy n="63" d="100"/>
        </p:scale>
        <p:origin x="1268" y="32"/>
      </p:cViewPr>
      <p:guideLst>
        <p:guide orient="horz" pos="4319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466" y="-84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2329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747" y="0"/>
            <a:ext cx="3012329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5533"/>
            <a:ext cx="3012329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747" y="8775533"/>
            <a:ext cx="3012329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442C4BD-176B-470C-A8F4-3ADF11FE79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483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2329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747" y="0"/>
            <a:ext cx="3012329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3738"/>
            <a:ext cx="4614863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6992" y="4386190"/>
            <a:ext cx="5096092" cy="4155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533"/>
            <a:ext cx="3012329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747" y="8775533"/>
            <a:ext cx="3012329" cy="460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F1AFDE5-1C4C-4C44-80EE-507AB194B3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2974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1AFDE5-1C4C-4C44-80EE-507AB194B3B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259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99BFA79-46C4-46C1-8625-798D35458F9D}" type="slidenum">
              <a:rPr lang="en-US" altLang="en-US" sz="1200"/>
              <a:pPr/>
              <a:t>18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290104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49325" y="1981200"/>
            <a:ext cx="7661275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381E1-E9AC-4B6B-BB34-40B0D2938E50}" type="datetimeFigureOut">
              <a:rPr lang="en-US"/>
              <a:pPr>
                <a:defRPr/>
              </a:pPr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E94ED-221C-4DEF-B200-484EF5F4D4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B7DFC-8A2D-43CA-B8D6-F07F16B23CD1}" type="datetimeFigureOut">
              <a:rPr lang="en-US"/>
              <a:pPr>
                <a:defRPr/>
              </a:pPr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B793B-EE7F-43D2-853C-7A12BC4510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EA9FC-A0C9-491E-B420-1D3D549906FD}" type="datetimeFigureOut">
              <a:rPr lang="en-US"/>
              <a:pPr>
                <a:defRPr/>
              </a:pPr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4A4A3-0802-4C3B-B2C4-A19A74ECC8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EC453-EE2A-403E-8DE9-EB6E60985668}" type="datetimeFigureOut">
              <a:rPr lang="en-US"/>
              <a:pPr>
                <a:defRPr/>
              </a:pPr>
              <a:t>7/26/2024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CD3DA-8111-4158-8E5B-7E12EADD64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E57EC-F6C3-4E3B-B3D4-57A42BAE71CE}" type="datetimeFigureOut">
              <a:rPr lang="en-US"/>
              <a:pPr>
                <a:defRPr/>
              </a:pPr>
              <a:t>7/26/2024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9DE21-0ADE-44D1-8B16-C521352B2A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6AE4-7020-4F58-9BEF-11364A958A59}" type="datetimeFigureOut">
              <a:rPr lang="en-US"/>
              <a:pPr>
                <a:defRPr/>
              </a:pPr>
              <a:t>7/26/2024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6F551-8517-4938-B574-572AE8CBAD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0C9C2-6C26-4BBE-9D8D-C6E8D2A9BC89}" type="datetimeFigureOut">
              <a:rPr lang="en-US"/>
              <a:pPr>
                <a:defRPr/>
              </a:pPr>
              <a:t>7/26/2024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AD7A3-CD5D-4EFC-81E7-4CDB054883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2C599-FD13-4E2B-9FD1-FC10DCED05D4}" type="datetimeFigureOut">
              <a:rPr lang="en-US"/>
              <a:pPr>
                <a:defRPr/>
              </a:pPr>
              <a:t>7/26/2024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B7726-D29A-4536-A7FC-482BBF8285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6A74A-C05C-477C-95B0-9B00F56EF495}" type="datetimeFigureOut">
              <a:rPr lang="en-US"/>
              <a:pPr>
                <a:defRPr/>
              </a:pPr>
              <a:t>7/26/2024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C63D6-1CC1-4960-BACB-AD0B106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A712F-5FEF-4AF7-A5BA-5B768A743A7A}" type="datetimeFigureOut">
              <a:rPr lang="en-US"/>
              <a:pPr>
                <a:defRPr/>
              </a:pPr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D2751-890A-4692-B3F2-C2AACD4282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96DBF-F731-4821-8A91-F33209FEEA30}" type="datetimeFigureOut">
              <a:rPr lang="en-US"/>
              <a:pPr>
                <a:defRPr/>
              </a:pPr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CF573-CBB7-41E1-B267-F6D1340D2C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0" y="6559550"/>
            <a:ext cx="8382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1000" b="1" i="1" dirty="0">
                <a:latin typeface="Arial" charset="0"/>
              </a:rPr>
              <a:t>Slide: </a:t>
            </a:r>
            <a:fld id="{C8CD76C1-F760-47B8-BC78-EAB869EB9D80}" type="slidenum">
              <a:rPr lang="en-US" sz="1000" b="1" i="1">
                <a:latin typeface="Arial" charset="0"/>
              </a:rPr>
              <a:pPr>
                <a:defRPr/>
              </a:pPr>
              <a:t>‹#›</a:t>
            </a:fld>
            <a:endParaRPr lang="en-US" sz="1000" b="1" i="1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  <p:sldLayoutId id="2147484042" r:id="rId12"/>
    <p:sldLayoutId id="2147484019" r:id="rId13"/>
    <p:sldLayoutId id="2147484043" r:id="rId14"/>
    <p:sldLayoutId id="2147484044" r:id="rId15"/>
    <p:sldLayoutId id="2147484045" r:id="rId16"/>
    <p:sldLayoutId id="2147484046" r:id="rId17"/>
  </p:sldLayoutIdLst>
  <p:transition spd="med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C11EA34-234A-4EF3-8E97-FDA554EA5183}" type="datetimeFigureOut">
              <a:rPr lang="en-US"/>
              <a:pPr>
                <a:defRPr/>
              </a:pPr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0D67B1D-EBA7-4C15-AB99-16ECE162EA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29" r:id="rId10"/>
    <p:sldLayoutId id="21474840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752600"/>
            <a:ext cx="7924800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e-NP" altLang="en-US" sz="4400" b="1" dirty="0">
                <a:latin typeface="Calibri" pitchFamily="34" charset="0"/>
              </a:rPr>
              <a:t>H</a:t>
            </a:r>
            <a:r>
              <a:rPr lang="en-US" altLang="en-US" sz="4400" b="1" dirty="0" err="1">
                <a:latin typeface="Calibri" pitchFamily="34" charset="0"/>
              </a:rPr>
              <a:t>ospital</a:t>
            </a:r>
            <a:r>
              <a:rPr lang="en-US" altLang="en-US" sz="4400" b="1" dirty="0">
                <a:latin typeface="Calibri" pitchFamily="34" charset="0"/>
              </a:rPr>
              <a:t> Review </a:t>
            </a:r>
            <a:r>
              <a:rPr lang="ne-NP" altLang="en-US" sz="4400" b="1" dirty="0">
                <a:latin typeface="Calibri" pitchFamily="34" charset="0"/>
              </a:rPr>
              <a:t>M</a:t>
            </a:r>
            <a:r>
              <a:rPr lang="en-US" altLang="en-US" sz="4400" b="1" dirty="0" err="1">
                <a:latin typeface="Calibri" pitchFamily="34" charset="0"/>
              </a:rPr>
              <a:t>eeting</a:t>
            </a:r>
            <a:r>
              <a:rPr lang="en-US" altLang="en-US" sz="4400" b="1" dirty="0">
                <a:latin typeface="Calibri" pitchFamily="34" charset="0"/>
              </a:rPr>
              <a:t>  </a:t>
            </a:r>
          </a:p>
          <a:p>
            <a:pPr algn="ctr"/>
            <a:endParaRPr lang="ne-NP" altLang="en-US" sz="3600" b="1" i="1" dirty="0">
              <a:latin typeface="Calibri" pitchFamily="34" charset="0"/>
            </a:endParaRPr>
          </a:p>
          <a:p>
            <a:pPr algn="ctr"/>
            <a:r>
              <a:rPr lang="en-US" altLang="en-US" sz="3600" b="1" i="1" dirty="0">
                <a:latin typeface="Calibri" pitchFamily="34" charset="0"/>
              </a:rPr>
              <a:t>FY 2080/81</a:t>
            </a:r>
            <a:endParaRPr lang="ne-NP" sz="3600" b="1" i="1" dirty="0">
              <a:solidFill>
                <a:srgbClr val="7030A0"/>
              </a:solidFill>
              <a:latin typeface="Preeti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0" y="4724400"/>
            <a:ext cx="4876800" cy="46166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chemeClr val="bg1"/>
                  </a:solidFill>
                </a:ln>
                <a:latin typeface="Arial Rounded MT Bold" pitchFamily="34" charset="0"/>
              </a:rPr>
              <a:t>………………………… Hospital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Arial" pitchFamily="34" charset="0"/>
                <a:cs typeface="Arial" pitchFamily="34" charset="0"/>
              </a:rPr>
              <a:t>Status of Major Medical Equipments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1" y="762000"/>
          <a:ext cx="8534398" cy="4721925"/>
        </p:xfrm>
        <a:graphic>
          <a:graphicData uri="http://schemas.openxmlformats.org/drawingml/2006/table">
            <a:tbl>
              <a:tblPr/>
              <a:tblGrid>
                <a:gridCol w="2285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5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Mangal"/>
                        </a:rPr>
                        <a:t>Department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Mangal"/>
                        </a:rPr>
                        <a:t>Name of equipments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Mangal"/>
                        </a:rPr>
                        <a:t>Quantities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Mangal"/>
                        </a:rPr>
                        <a:t>Functional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Mangal"/>
                        </a:rPr>
                        <a:t>Non Functional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Emergency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1.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2.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ICU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1.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2.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NICU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1.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2.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205688"/>
              </p:ext>
            </p:extLst>
          </p:nvPr>
        </p:nvGraphicFramePr>
        <p:xfrm>
          <a:off x="152401" y="1295400"/>
          <a:ext cx="8839199" cy="6161124"/>
        </p:xfrm>
        <a:graphic>
          <a:graphicData uri="http://schemas.openxmlformats.org/drawingml/2006/table">
            <a:tbl>
              <a:tblPr/>
              <a:tblGrid>
                <a:gridCol w="685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6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9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95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S. No.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Activities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Current Practice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Number of Equipment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Condition of equipment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3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Segregation of risk and non-risk waste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Yes/ No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----------------------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Storage room</a:t>
                      </a: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Yes/ No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3026071"/>
                  </a:ext>
                </a:extLst>
              </a:tr>
              <a:tr h="5790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Autoclaving/Microwave for risk waste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Yes/ No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6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Use of Needle Cutter/ Needle Destroyer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Yes/ No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1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Transport trolly</a:t>
                      </a: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Yes/ No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6943538"/>
                  </a:ext>
                </a:extLst>
              </a:tr>
              <a:tr h="5446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Use of placenta Pit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Yes/ No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6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Waste disposal method-</a:t>
                      </a: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4990440"/>
                  </a:ext>
                </a:extLst>
              </a:tr>
              <a:tr h="1174801">
                <a:tc grid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Note: Please mention current practice of final waste disposal system in Hospital (e.g. open burning, dispose in municipality/ Private container etc.)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46" marR="50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0"/>
            <a:ext cx="8686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b="1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Medical 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Waste Management </a:t>
            </a:r>
            <a:r>
              <a:rPr lang="en-US" sz="3200" b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i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 Hospital</a:t>
            </a: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901317"/>
              </p:ext>
            </p:extLst>
          </p:nvPr>
        </p:nvGraphicFramePr>
        <p:xfrm>
          <a:off x="228598" y="990600"/>
          <a:ext cx="8686802" cy="3985740"/>
        </p:xfrm>
        <a:graphic>
          <a:graphicData uri="http://schemas.openxmlformats.org/drawingml/2006/table">
            <a:tbl>
              <a:tblPr/>
              <a:tblGrid>
                <a:gridCol w="4953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73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Indicators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2078/79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2079/80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2080/81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6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% of Monthly</a:t>
                      </a:r>
                      <a:r>
                        <a:rPr lang="en-US" sz="1800" kern="120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 Report Entered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0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</a:tabLst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% of Monthly</a:t>
                      </a:r>
                      <a:r>
                        <a:rPr lang="en-US" sz="1800" kern="120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 Report Entered within time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05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Average daily OPD visit 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2471316"/>
                  </a:ext>
                </a:extLst>
              </a:tr>
              <a:tr h="51005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Bed occupancy rate 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005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Average length of stay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05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Throughput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005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Bed turnover interval 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14181"/>
            <a:ext cx="9144000" cy="800219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+mj-lt"/>
              </a:rPr>
              <a:t>Status of the major indicators</a:t>
            </a:r>
          </a:p>
          <a:p>
            <a:endParaRPr lang="ne-NP" sz="1400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279952"/>
              </p:ext>
            </p:extLst>
          </p:nvPr>
        </p:nvGraphicFramePr>
        <p:xfrm>
          <a:off x="304800" y="1050720"/>
          <a:ext cx="8610600" cy="5731080"/>
        </p:xfrm>
        <a:graphic>
          <a:graphicData uri="http://schemas.openxmlformats.org/drawingml/2006/table">
            <a:tbl>
              <a:tblPr/>
              <a:tblGrid>
                <a:gridCol w="4876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33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Indicators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2078/79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2079/80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2080/81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% of Surgeries among In-Patients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4157176"/>
                  </a:ext>
                </a:extLst>
              </a:tr>
              <a:tr h="4326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Infection rate among surgical cases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401142"/>
                  </a:ext>
                </a:extLst>
              </a:tr>
              <a:tr h="43264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Calibri"/>
                        </a:rPr>
                        <a:t>Surgery related death rate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456609"/>
                  </a:ext>
                </a:extLst>
              </a:tr>
              <a:tr h="43264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Outpatient Sex Ratio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Inpatient sex Ratio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34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Deaths within 48 hours</a:t>
                      </a:r>
                      <a:r>
                        <a:rPr lang="en-US" sz="1800" kern="120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 of Admission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3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81025" algn="l"/>
                        </a:tabLst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Deaths after</a:t>
                      </a:r>
                      <a:r>
                        <a:rPr lang="en-US" sz="1800" kern="120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48 hours</a:t>
                      </a:r>
                      <a:r>
                        <a:rPr lang="en-US" sz="1800" kern="120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 of Admission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34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Total death in the hospital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9702193"/>
                  </a:ext>
                </a:extLst>
              </a:tr>
              <a:tr h="43434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Calibri"/>
                        </a:rPr>
                        <a:t>Average number of radiographic images per day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434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Calibri"/>
                        </a:rPr>
                        <a:t>Average number of laboratory tests per day   </a:t>
                      </a: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43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Doctor Patient Ratio in OPD and emergency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9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Nurse Patient Ratio in in-patient 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8807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114181"/>
            <a:ext cx="9144000" cy="800219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+mj-lt"/>
              </a:rPr>
              <a:t>Status of the major indicators</a:t>
            </a:r>
          </a:p>
          <a:p>
            <a:endParaRPr lang="ne-NP" sz="1400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366221"/>
              </p:ext>
            </p:extLst>
          </p:nvPr>
        </p:nvGraphicFramePr>
        <p:xfrm>
          <a:off x="304800" y="1050720"/>
          <a:ext cx="8610600" cy="3826079"/>
        </p:xfrm>
        <a:graphic>
          <a:graphicData uri="http://schemas.openxmlformats.org/drawingml/2006/table">
            <a:tbl>
              <a:tblPr/>
              <a:tblGrid>
                <a:gridCol w="4876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1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Indicators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2078/79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2079/80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2080/81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1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Governance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401142"/>
                  </a:ext>
                </a:extLst>
              </a:tr>
              <a:tr h="7311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Clinical service management 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456609"/>
                  </a:ext>
                </a:extLst>
              </a:tr>
              <a:tr h="73116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Hospital support Service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1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Overall MSS Score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03399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-10160" y="76200"/>
            <a:ext cx="9144000" cy="800219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+mj-lt"/>
              </a:rPr>
              <a:t>MSS Status</a:t>
            </a:r>
          </a:p>
          <a:p>
            <a:endParaRPr lang="ne-NP" sz="14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217448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6447-80EA-4CA1-AC83-5A212C01A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822722"/>
          </a:xfrm>
          <a:noFill/>
        </p:spPr>
        <p:txBody>
          <a:bodyPr>
            <a:normAutofit/>
          </a:bodyPr>
          <a:lstStyle/>
          <a:p>
            <a:r>
              <a:rPr lang="en-US" sz="3600" b="1" dirty="0"/>
              <a:t>Safe Abortion </a:t>
            </a:r>
            <a:endParaRPr lang="en-US" sz="3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F72BA0-BF31-40C7-8285-1DB8F46FBF3C}"/>
              </a:ext>
            </a:extLst>
          </p:cNvPr>
          <p:cNvSpPr/>
          <p:nvPr/>
        </p:nvSpPr>
        <p:spPr>
          <a:xfrm>
            <a:off x="5029200" y="5686823"/>
            <a:ext cx="29718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800" dirty="0">
              <a:solidFill>
                <a:srgbClr val="FF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603046"/>
              </p:ext>
            </p:extLst>
          </p:nvPr>
        </p:nvGraphicFramePr>
        <p:xfrm>
          <a:off x="228600" y="1219200"/>
          <a:ext cx="8686800" cy="429648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953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6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4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2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Indicator</a:t>
                      </a:r>
                      <a:endParaRPr lang="en-US" sz="2400" dirty="0">
                        <a:effectLst/>
                        <a:latin typeface="+mj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51435" marR="5143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2078/79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2079/80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2080/81</a:t>
                      </a:r>
                    </a:p>
                  </a:txBody>
                  <a:tcPr marL="67500" marR="675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6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e-NP" sz="2000" b="0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1. </a:t>
                      </a:r>
                      <a:r>
                        <a:rPr lang="en-US" sz="2000" b="0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No of CAC (Surgical Abortion) </a:t>
                      </a:r>
                    </a:p>
                  </a:txBody>
                  <a:tcPr marL="51435" marR="5143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+mj-lt"/>
                        <a:cs typeface="Mangal" panose="02040503050203030202" pitchFamily="18" charset="0"/>
                      </a:endParaRPr>
                    </a:p>
                  </a:txBody>
                  <a:tcPr marL="51435" marR="5143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+mj-lt"/>
                        <a:cs typeface="Mangal" panose="02040503050203030202" pitchFamily="18" charset="0"/>
                      </a:endParaRPr>
                    </a:p>
                  </a:txBody>
                  <a:tcPr marL="51435" marR="5143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+mj-lt"/>
                        <a:cs typeface="Mangal" panose="02040503050203030202" pitchFamily="18" charset="0"/>
                      </a:endParaRPr>
                    </a:p>
                  </a:txBody>
                  <a:tcPr marL="51435" marR="5143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33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e-NP" sz="2000" b="0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2. </a:t>
                      </a:r>
                      <a:r>
                        <a:rPr lang="en-US" sz="2000" b="0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No of CAC (Medical Abortion)</a:t>
                      </a:r>
                    </a:p>
                  </a:txBody>
                  <a:tcPr marL="51435" marR="5143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dirty="0">
                        <a:effectLst/>
                        <a:latin typeface="+mj-lt"/>
                        <a:cs typeface="Mangal" panose="02040503050203030202" pitchFamily="18" charset="0"/>
                      </a:endParaRPr>
                    </a:p>
                  </a:txBody>
                  <a:tcPr marL="51435" marR="5143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+mj-lt"/>
                        <a:cs typeface="Mangal" panose="02040503050203030202" pitchFamily="18" charset="0"/>
                      </a:endParaRPr>
                    </a:p>
                  </a:txBody>
                  <a:tcPr marL="51435" marR="5143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+mj-lt"/>
                        <a:cs typeface="Mangal" panose="02040503050203030202" pitchFamily="18" charset="0"/>
                      </a:endParaRPr>
                    </a:p>
                  </a:txBody>
                  <a:tcPr marL="51435" marR="5143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592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e-NP" sz="2000" b="0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3. </a:t>
                      </a:r>
                      <a:r>
                        <a:rPr lang="en-US" sz="2000" b="0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Proportion of &lt;20 </a:t>
                      </a:r>
                      <a:r>
                        <a:rPr lang="en-US" sz="2000" b="0" dirty="0" err="1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yrs</a:t>
                      </a:r>
                      <a:r>
                        <a:rPr lang="en-US" sz="2000" b="0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women receiving abortion service</a:t>
                      </a:r>
                    </a:p>
                  </a:txBody>
                  <a:tcPr marL="51435" marR="5143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dirty="0">
                        <a:effectLst/>
                        <a:latin typeface="+mj-lt"/>
                        <a:cs typeface="Mangal" panose="02040503050203030202" pitchFamily="18" charset="0"/>
                      </a:endParaRPr>
                    </a:p>
                  </a:txBody>
                  <a:tcPr marL="51435" marR="5143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+mj-lt"/>
                        <a:cs typeface="Mangal" panose="02040503050203030202" pitchFamily="18" charset="0"/>
                      </a:endParaRPr>
                    </a:p>
                  </a:txBody>
                  <a:tcPr marL="51435" marR="5143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+mj-lt"/>
                        <a:cs typeface="Mangal" panose="02040503050203030202" pitchFamily="18" charset="0"/>
                      </a:endParaRPr>
                    </a:p>
                  </a:txBody>
                  <a:tcPr marL="51435" marR="5143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e-NP" sz="2000" b="0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4. </a:t>
                      </a:r>
                      <a:r>
                        <a:rPr lang="en-US" sz="2000" b="0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No of abortion complication</a:t>
                      </a:r>
                    </a:p>
                  </a:txBody>
                  <a:tcPr marL="51435" marR="5143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dirty="0">
                        <a:effectLst/>
                        <a:latin typeface="+mj-lt"/>
                        <a:cs typeface="Mangal" panose="02040503050203030202" pitchFamily="18" charset="0"/>
                      </a:endParaRPr>
                    </a:p>
                  </a:txBody>
                  <a:tcPr marL="51435" marR="5143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+mj-lt"/>
                        <a:cs typeface="Mangal" panose="02040503050203030202" pitchFamily="18" charset="0"/>
                      </a:endParaRPr>
                    </a:p>
                  </a:txBody>
                  <a:tcPr marL="51435" marR="5143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+mj-lt"/>
                        <a:cs typeface="Mangal" panose="02040503050203030202" pitchFamily="18" charset="0"/>
                      </a:endParaRPr>
                    </a:p>
                  </a:txBody>
                  <a:tcPr marL="51435" marR="5143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036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e-NP" sz="2000" b="0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5. </a:t>
                      </a:r>
                      <a:r>
                        <a:rPr lang="en-US" sz="2000" b="0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Proportion of Long-term contraception among post abortion contraception used</a:t>
                      </a:r>
                    </a:p>
                  </a:txBody>
                  <a:tcPr marL="51435" marR="5143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dirty="0">
                        <a:effectLst/>
                        <a:latin typeface="+mj-lt"/>
                        <a:cs typeface="Mangal" panose="02040503050203030202" pitchFamily="18" charset="0"/>
                      </a:endParaRPr>
                    </a:p>
                  </a:txBody>
                  <a:tcPr marL="51435" marR="5143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dirty="0">
                        <a:effectLst/>
                        <a:latin typeface="+mj-lt"/>
                        <a:cs typeface="Mangal" panose="02040503050203030202" pitchFamily="18" charset="0"/>
                      </a:endParaRPr>
                    </a:p>
                  </a:txBody>
                  <a:tcPr marL="51435" marR="5143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+mj-lt"/>
                        <a:cs typeface="Mangal" panose="02040503050203030202" pitchFamily="18" charset="0"/>
                      </a:endParaRPr>
                    </a:p>
                  </a:txBody>
                  <a:tcPr marL="51435" marR="5143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65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e-NP" sz="2000" b="0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6. </a:t>
                      </a:r>
                      <a:r>
                        <a:rPr lang="en-US" sz="2000" b="0" dirty="0">
                          <a:effectLst/>
                          <a:latin typeface="+mj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No of PAC</a:t>
                      </a:r>
                    </a:p>
                  </a:txBody>
                  <a:tcPr marL="51435" marR="5143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+mj-lt"/>
                        <a:cs typeface="Mangal" panose="02040503050203030202" pitchFamily="18" charset="0"/>
                      </a:endParaRPr>
                    </a:p>
                  </a:txBody>
                  <a:tcPr marL="51435" marR="5143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dirty="0">
                        <a:effectLst/>
                        <a:latin typeface="+mj-lt"/>
                        <a:cs typeface="Mangal" panose="02040503050203030202" pitchFamily="18" charset="0"/>
                      </a:endParaRPr>
                    </a:p>
                  </a:txBody>
                  <a:tcPr marL="51435" marR="5143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 dirty="0">
                        <a:effectLst/>
                        <a:latin typeface="+mj-lt"/>
                        <a:cs typeface="Mangal" panose="02040503050203030202" pitchFamily="18" charset="0"/>
                      </a:endParaRPr>
                    </a:p>
                  </a:txBody>
                  <a:tcPr marL="51435" marR="5143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121715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1219200"/>
            <a:ext cx="8458200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i="1" dirty="0">
                <a:latin typeface="Arial" pitchFamily="34" charset="0"/>
                <a:cs typeface="Arial" pitchFamily="34" charset="0"/>
              </a:rPr>
              <a:t>1.</a:t>
            </a:r>
          </a:p>
          <a:p>
            <a:pPr>
              <a:spcBef>
                <a:spcPts val="600"/>
              </a:spcBef>
            </a:pPr>
            <a:r>
              <a:rPr lang="en-US" b="1" i="1" dirty="0">
                <a:latin typeface="Arial" pitchFamily="34" charset="0"/>
                <a:cs typeface="Arial" pitchFamily="34" charset="0"/>
              </a:rPr>
              <a:t>2.</a:t>
            </a:r>
          </a:p>
          <a:p>
            <a:pPr>
              <a:spcBef>
                <a:spcPts val="600"/>
              </a:spcBef>
            </a:pPr>
            <a:r>
              <a:rPr lang="en-US" b="1" i="1" dirty="0">
                <a:latin typeface="Arial" pitchFamily="34" charset="0"/>
                <a:cs typeface="Arial" pitchFamily="34" charset="0"/>
              </a:rPr>
              <a:t>3.</a:t>
            </a:r>
          </a:p>
          <a:p>
            <a:pPr>
              <a:spcBef>
                <a:spcPts val="600"/>
              </a:spcBef>
            </a:pPr>
            <a:r>
              <a:rPr lang="en-US" b="1" i="1" dirty="0">
                <a:latin typeface="Arial" pitchFamily="34" charset="0"/>
                <a:cs typeface="Arial" pitchFamily="34" charset="0"/>
              </a:rPr>
              <a:t>4.</a:t>
            </a:r>
          </a:p>
          <a:p>
            <a:pPr>
              <a:spcBef>
                <a:spcPts val="600"/>
              </a:spcBef>
            </a:pPr>
            <a:r>
              <a:rPr lang="en-US" b="1" i="1" dirty="0">
                <a:latin typeface="Arial" pitchFamily="34" charset="0"/>
                <a:cs typeface="Arial" pitchFamily="34" charset="0"/>
              </a:rPr>
              <a:t>5.</a:t>
            </a:r>
          </a:p>
          <a:p>
            <a:pPr>
              <a:spcBef>
                <a:spcPts val="600"/>
              </a:spcBef>
            </a:pPr>
            <a:r>
              <a:rPr lang="en-US" b="1" i="1" dirty="0">
                <a:latin typeface="Arial" pitchFamily="34" charset="0"/>
                <a:cs typeface="Arial" pitchFamily="34" charset="0"/>
              </a:rPr>
              <a:t>6.</a:t>
            </a:r>
          </a:p>
          <a:p>
            <a:pPr>
              <a:spcBef>
                <a:spcPts val="600"/>
              </a:spcBef>
            </a:pPr>
            <a:r>
              <a:rPr lang="en-US" b="1" i="1" dirty="0">
                <a:latin typeface="Arial" pitchFamily="34" charset="0"/>
                <a:cs typeface="Arial" pitchFamily="34" charset="0"/>
              </a:rPr>
              <a:t>7.</a:t>
            </a:r>
          </a:p>
          <a:p>
            <a:pPr>
              <a:spcBef>
                <a:spcPts val="600"/>
              </a:spcBef>
            </a:pPr>
            <a:r>
              <a:rPr lang="en-US" b="1" i="1" dirty="0">
                <a:latin typeface="Arial" pitchFamily="34" charset="0"/>
                <a:cs typeface="Arial" pitchFamily="34" charset="0"/>
              </a:rPr>
              <a:t>8.</a:t>
            </a:r>
          </a:p>
          <a:p>
            <a:pPr>
              <a:spcBef>
                <a:spcPts val="600"/>
              </a:spcBef>
            </a:pPr>
            <a:r>
              <a:rPr lang="en-US" b="1" i="1" dirty="0">
                <a:latin typeface="Arial" pitchFamily="34" charset="0"/>
                <a:cs typeface="Arial" pitchFamily="34" charset="0"/>
              </a:rPr>
              <a:t>9.</a:t>
            </a:r>
          </a:p>
          <a:p>
            <a:pPr>
              <a:spcBef>
                <a:spcPts val="600"/>
              </a:spcBef>
            </a:pPr>
            <a:r>
              <a:rPr lang="en-US" b="1" i="1" dirty="0">
                <a:latin typeface="Arial" pitchFamily="34" charset="0"/>
                <a:cs typeface="Arial" pitchFamily="34" charset="0"/>
              </a:rPr>
              <a:t>10.</a:t>
            </a: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81000"/>
            <a:ext cx="9144000" cy="584775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Arial" pitchFamily="34" charset="0"/>
                <a:cs typeface="Arial" pitchFamily="34" charset="0"/>
              </a:rPr>
              <a:t>Major Achievements</a:t>
            </a:r>
            <a:r>
              <a:rPr lang="ne-NP" sz="3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during FY 2080/81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228600"/>
            <a:ext cx="9144000" cy="523220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e-NP" sz="2800" b="1" i="1" dirty="0">
                <a:latin typeface="Preeti" pitchFamily="2" charset="0"/>
                <a:cs typeface="Kalimati" panose="00000400000000000000" pitchFamily="2"/>
              </a:rPr>
              <a:t>अस्पतालको फार्मेसी</a:t>
            </a:r>
            <a:endParaRPr lang="ne-NP" sz="1400" b="1" i="1" dirty="0">
              <a:latin typeface="Arial" pitchFamily="34" charset="0"/>
              <a:cs typeface="Kalimati" panose="00000400000000000000" pitchFamily="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200" y="1074003"/>
            <a:ext cx="883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e-NP" b="1" i="1" dirty="0">
                <a:latin typeface="Arial" pitchFamily="34" charset="0"/>
                <a:cs typeface="Kalimati" panose="00000400000000000000" pitchFamily="2"/>
              </a:rPr>
              <a:t>जम्मा बिनियोजित बजेट रू  	</a:t>
            </a:r>
            <a:r>
              <a:rPr lang="ne-NP" dirty="0">
                <a:latin typeface="Calibri"/>
                <a:cs typeface="Kalimati" panose="00000400000000000000" pitchFamily="2"/>
              </a:rPr>
              <a:t> २०८०</a:t>
            </a:r>
            <a:r>
              <a:rPr lang="en-US" dirty="0">
                <a:latin typeface="Calibri"/>
                <a:cs typeface="Kalimati" panose="00000400000000000000" pitchFamily="2"/>
              </a:rPr>
              <a:t>/</a:t>
            </a:r>
            <a:r>
              <a:rPr lang="ne-NP" dirty="0">
                <a:latin typeface="Calibri"/>
                <a:cs typeface="Kalimati" panose="00000400000000000000" pitchFamily="2"/>
              </a:rPr>
              <a:t>८१ ..........................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403871"/>
              </p:ext>
            </p:extLst>
          </p:nvPr>
        </p:nvGraphicFramePr>
        <p:xfrm>
          <a:off x="228600" y="1981200"/>
          <a:ext cx="8458200" cy="4112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9580">
                <a:tc>
                  <a:txBody>
                    <a:bodyPr/>
                    <a:lstStyle/>
                    <a:p>
                      <a:pPr algn="ctr"/>
                      <a:r>
                        <a:rPr lang="ne-NP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Kalimati" panose="00000400000000000000" pitchFamily="2"/>
                        </a:rPr>
                        <a:t>बिषयबस्तु 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e-NP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Kalimati" panose="00000400000000000000" pitchFamily="2"/>
                        </a:rPr>
                        <a:t>बिबरण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852">
                <a:tc>
                  <a:txBody>
                    <a:bodyPr/>
                    <a:lstStyle/>
                    <a:p>
                      <a:r>
                        <a:rPr lang="ne-NP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Kalimati" panose="00000400000000000000" pitchFamily="2"/>
                        </a:rPr>
                        <a:t>फार्मेसी संचालन गरेको मिति</a:t>
                      </a:r>
                      <a:endParaRPr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Kalimati" panose="00000400000000000000" pitchFamily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1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dirty="0">
                          <a:cs typeface="Kalimati" panose="00000400000000000000" pitchFamily="2"/>
                        </a:rPr>
                        <a:t>फार्मेसीमा</a:t>
                      </a:r>
                      <a:r>
                        <a:rPr lang="ne-NP" baseline="0" dirty="0">
                          <a:cs typeface="Kalimati" panose="00000400000000000000" pitchFamily="2"/>
                        </a:rPr>
                        <a:t> उपलब्ध </a:t>
                      </a:r>
                      <a:r>
                        <a:rPr lang="ne-NP" baseline="0" dirty="0">
                          <a:latin typeface="Mangal"/>
                          <a:cs typeface="Kalimati" panose="00000400000000000000" pitchFamily="2"/>
                        </a:rPr>
                        <a:t>औषधिहरूको संख्या</a:t>
                      </a:r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250">
                <a:tc>
                  <a:txBody>
                    <a:bodyPr/>
                    <a:lstStyle/>
                    <a:p>
                      <a:r>
                        <a:rPr lang="ne-NP" dirty="0">
                          <a:cs typeface="Kalimati" panose="00000400000000000000" pitchFamily="2"/>
                        </a:rPr>
                        <a:t>फार्मेसीमा</a:t>
                      </a:r>
                      <a:r>
                        <a:rPr lang="ne-NP" baseline="0" dirty="0">
                          <a:cs typeface="Kalimati" panose="00000400000000000000" pitchFamily="2"/>
                        </a:rPr>
                        <a:t> कार्यरत जनशक्ती संख्या (जना)</a:t>
                      </a:r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163">
                <a:tc>
                  <a:txBody>
                    <a:bodyPr/>
                    <a:lstStyle/>
                    <a:p>
                      <a:r>
                        <a:rPr lang="en-US" dirty="0">
                          <a:cs typeface="Kalimati" panose="00000400000000000000" pitchFamily="2"/>
                        </a:rPr>
                        <a:t>Software</a:t>
                      </a:r>
                      <a:r>
                        <a:rPr lang="ne-NP" dirty="0">
                          <a:cs typeface="Kalimati" panose="00000400000000000000" pitchFamily="2"/>
                        </a:rPr>
                        <a:t> को उपलब्धता र अवस्था</a:t>
                      </a:r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52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dirty="0">
                          <a:cs typeface="Kalimati" panose="00000400000000000000" pitchFamily="2"/>
                        </a:rPr>
                        <a:t>बार्षिक आम्दानी</a:t>
                      </a:r>
                      <a:r>
                        <a:rPr lang="ne-NP" baseline="0" dirty="0">
                          <a:cs typeface="Kalimati" panose="00000400000000000000" pitchFamily="2"/>
                        </a:rPr>
                        <a:t> रकम (रू)</a:t>
                      </a:r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52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dirty="0">
                          <a:cs typeface="Kalimati" panose="00000400000000000000" pitchFamily="2"/>
                        </a:rPr>
                        <a:t>बार्षिक खर्च (</a:t>
                      </a:r>
                      <a:r>
                        <a:rPr lang="ne-NP" baseline="0" dirty="0">
                          <a:latin typeface="Mangal"/>
                          <a:cs typeface="Kalimati" panose="00000400000000000000" pitchFamily="2"/>
                        </a:rPr>
                        <a:t>औषधि खरिद, कर्मचारी तथा अन्य) रू.</a:t>
                      </a:r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52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dirty="0">
                          <a:cs typeface="Kalimati" panose="00000400000000000000" pitchFamily="2"/>
                        </a:rPr>
                        <a:t>बार्षिक </a:t>
                      </a:r>
                      <a:r>
                        <a:rPr lang="ne-NP" baseline="0" dirty="0">
                          <a:cs typeface="Kalimati" panose="00000400000000000000" pitchFamily="2"/>
                        </a:rPr>
                        <a:t>खुद </a:t>
                      </a:r>
                      <a:r>
                        <a:rPr lang="ne-NP" baseline="0" dirty="0">
                          <a:latin typeface="Mangal"/>
                          <a:cs typeface="Kalimati" panose="00000400000000000000" pitchFamily="2"/>
                        </a:rPr>
                        <a:t>आम्दानी रू.</a:t>
                      </a:r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6653733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38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216479987"/>
              </p:ext>
            </p:extLst>
          </p:nvPr>
        </p:nvGraphicFramePr>
        <p:xfrm>
          <a:off x="342900" y="627063"/>
          <a:ext cx="8458199" cy="4883585"/>
        </p:xfrm>
        <a:graphic>
          <a:graphicData uri="http://schemas.openxmlformats.org/drawingml/2006/table">
            <a:tbl>
              <a:tblPr/>
              <a:tblGrid>
                <a:gridCol w="914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1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83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00800" algn="r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Mangal" pitchFamily="2"/>
                        </a:rPr>
                        <a:t>Rank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Mangal" pitchFamily="2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400800" algn="r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Causes of Morbidity 2080/81</a:t>
                      </a: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% Among Total OPD Visit</a:t>
                      </a: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Rank in 2079/80</a:t>
                      </a: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6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6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6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6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6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6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6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36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75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2514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OPD Cases:</a:t>
                      </a: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8" marB="4571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7" marR="91437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9220" name="Title 4"/>
          <p:cNvSpPr>
            <a:spLocks noGrp="1"/>
          </p:cNvSpPr>
          <p:nvPr>
            <p:ph type="title"/>
          </p:nvPr>
        </p:nvSpPr>
        <p:spPr>
          <a:xfrm>
            <a:off x="0" y="17463"/>
            <a:ext cx="9144000" cy="6096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2800" b="1" dirty="0"/>
              <a:t>Top </a:t>
            </a:r>
            <a:r>
              <a:rPr lang="ne-NP" sz="2800" b="1" dirty="0"/>
              <a:t>ten</a:t>
            </a:r>
            <a:r>
              <a:rPr lang="en-US" sz="2800" b="1" dirty="0"/>
              <a:t> Morbidity</a:t>
            </a:r>
            <a:endParaRPr lang="en-US" sz="2800" b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54864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Issues:</a:t>
            </a:r>
          </a:p>
          <a:p>
            <a:r>
              <a:rPr lang="en-US" dirty="0"/>
              <a:t>Actions:</a:t>
            </a:r>
          </a:p>
          <a:p>
            <a:r>
              <a:rPr lang="en-US" dirty="0"/>
              <a:t>Way Forward:</a:t>
            </a:r>
          </a:p>
        </p:txBody>
      </p:sp>
    </p:spTree>
    <p:extLst>
      <p:ext uri="{BB962C8B-B14F-4D97-AF65-F5344CB8AC3E}">
        <p14:creationId xmlns:p14="http://schemas.microsoft.com/office/powerpoint/2010/main" val="1274657038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09600"/>
          </a:xfrm>
          <a:solidFill>
            <a:schemeClr val="accent3">
              <a:lumMod val="85000"/>
            </a:schemeClr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MPDSR FY 2080/81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838200"/>
            <a:ext cx="86868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6075" lvl="0" indent="-346075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Number of Maternal Death at Hospital			</a:t>
            </a:r>
          </a:p>
          <a:p>
            <a:pPr marL="346075" lvl="0" indent="-346075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Number of Neonatal Death at Hospital			:</a:t>
            </a:r>
          </a:p>
          <a:p>
            <a:pPr marL="346075" lvl="0" indent="-346075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Number of Perinatal Deaths in hospital 			:</a:t>
            </a:r>
          </a:p>
          <a:p>
            <a:pPr marL="346075" lvl="0" indent="-346075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Number of still births 					:</a:t>
            </a:r>
          </a:p>
          <a:p>
            <a:pPr marL="346075" lvl="0" indent="-346075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Number of early neonatal deaths 			:</a:t>
            </a:r>
          </a:p>
          <a:p>
            <a:pPr marL="346075" lvl="0" indent="-346075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Number of hospital maternal deaths reviewed 		:</a:t>
            </a:r>
          </a:p>
          <a:p>
            <a:pPr marL="346075" lvl="0" indent="-346075">
              <a:buFont typeface="Arial" pitchFamily="34" charset="0"/>
              <a:buChar char="•"/>
            </a:pPr>
            <a:r>
              <a:rPr lang="en-US" sz="2800" dirty="0">
                <a:latin typeface="Calibri" pitchFamily="34" charset="0"/>
                <a:cs typeface="Calibri" pitchFamily="34" charset="0"/>
              </a:rPr>
              <a:t>Number of hospital perinatal deaths reviewed 		:</a:t>
            </a:r>
          </a:p>
          <a:p>
            <a:pPr lvl="0"/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4800601"/>
            <a:ext cx="83820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Calibri" pitchFamily="34" charset="0"/>
                <a:cs typeface="Calibri" pitchFamily="34" charset="0"/>
              </a:rPr>
              <a:t>Causes of Death, response and </a:t>
            </a:r>
            <a:r>
              <a:rPr lang="ne-NP" sz="2800" b="1" dirty="0">
                <a:latin typeface="Calibri" pitchFamily="34" charset="0"/>
                <a:cs typeface="Calibri" pitchFamily="34" charset="0"/>
              </a:rPr>
              <a:t>w</a:t>
            </a:r>
            <a:r>
              <a:rPr lang="en-US" sz="2800" b="1" dirty="0">
                <a:latin typeface="Calibri" pitchFamily="34" charset="0"/>
                <a:cs typeface="Calibri" pitchFamily="34" charset="0"/>
              </a:rPr>
              <a:t>ay forward:</a:t>
            </a:r>
          </a:p>
          <a:p>
            <a:endParaRPr lang="en-US" sz="105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81000"/>
            <a:ext cx="9144000" cy="1077218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>
                <a:latin typeface="Arial" pitchFamily="34" charset="0"/>
                <a:cs typeface="Arial" pitchFamily="34" charset="0"/>
              </a:rPr>
              <a:t>Operating Budget for FY 2080/81</a:t>
            </a:r>
          </a:p>
          <a:p>
            <a:pPr algn="ctr"/>
            <a:r>
              <a:rPr lang="en-US" sz="3200" b="1" i="1" dirty="0">
                <a:latin typeface="Arial" pitchFamily="34" charset="0"/>
                <a:cs typeface="Arial" pitchFamily="34" charset="0"/>
              </a:rPr>
              <a:t> Government Budget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007391"/>
              </p:ext>
            </p:extLst>
          </p:nvPr>
        </p:nvGraphicFramePr>
        <p:xfrm>
          <a:off x="152400" y="1494794"/>
          <a:ext cx="8762999" cy="3962402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307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7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1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9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04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73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368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Budget</a:t>
                      </a: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</a:rPr>
                        <a:t>Budget Allocated </a:t>
                      </a:r>
                      <a:endParaRPr lang="en-US" sz="2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</a:rPr>
                        <a:t>Budget Released</a:t>
                      </a:r>
                      <a:endParaRPr lang="en-US" sz="2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</a:rPr>
                        <a:t>Budget Expenditure</a:t>
                      </a:r>
                      <a:endParaRPr lang="en-US" sz="2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</a:rPr>
                        <a:t>Irregularities (BERUJU)</a:t>
                      </a:r>
                      <a:endParaRPr lang="en-US" sz="2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6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</a:rPr>
                        <a:t>Amount</a:t>
                      </a:r>
                      <a:endParaRPr lang="en-US" sz="2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</a:rPr>
                        <a:t>Clearances</a:t>
                      </a:r>
                      <a:endParaRPr lang="en-US" sz="2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% Clearances</a:t>
                      </a:r>
                      <a:endParaRPr lang="en-US" sz="2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76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Capital</a:t>
                      </a: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76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Recurrent</a:t>
                      </a: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76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Mangal"/>
                        </a:rPr>
                        <a:t>Total</a:t>
                      </a: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Mangal"/>
                      </a:endParaRPr>
                    </a:p>
                  </a:txBody>
                  <a:tcPr marL="82290" marR="8229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0" y="5486400"/>
            <a:ext cx="8763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/>
              <a:t>% of Financial achievement:……</a:t>
            </a:r>
          </a:p>
          <a:p>
            <a:pPr>
              <a:defRPr/>
            </a:pPr>
            <a:r>
              <a:rPr lang="en-US" sz="2000" dirty="0"/>
              <a:t>% of Physical achievement:…….</a:t>
            </a:r>
          </a:p>
          <a:p>
            <a:pPr>
              <a:defRPr/>
            </a:pPr>
            <a:r>
              <a:rPr lang="en-US" sz="2000" dirty="0"/>
              <a:t>Any comments: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839200" cy="762000"/>
          </a:xfrm>
        </p:spPr>
        <p:txBody>
          <a:bodyPr/>
          <a:lstStyle/>
          <a:p>
            <a:r>
              <a:rPr lang="en-US" sz="2400" b="1" dirty="0"/>
              <a:t>Hospital Based One Stop Crisis Management Center (OCMC)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736908"/>
              </p:ext>
            </p:extLst>
          </p:nvPr>
        </p:nvGraphicFramePr>
        <p:xfrm>
          <a:off x="457200" y="1066800"/>
          <a:ext cx="8382001" cy="4976445"/>
        </p:xfrm>
        <a:graphic>
          <a:graphicData uri="http://schemas.openxmlformats.org/drawingml/2006/table">
            <a:tbl>
              <a:tblPr/>
              <a:tblGrid>
                <a:gridCol w="3084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7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5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787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Type of Crime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number of cases (New)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723">
                <a:tc vMerge="1">
                  <a:txBody>
                    <a:bodyPr/>
                    <a:lstStyle/>
                    <a:p>
                      <a:pPr algn="ctr" rtl="0" fontAlgn="ctr"/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2078/79</a:t>
                      </a:r>
                    </a:p>
                  </a:txBody>
                  <a:tcPr marL="67500" marR="675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2079/80</a:t>
                      </a:r>
                    </a:p>
                  </a:txBody>
                  <a:tcPr marL="67500" marR="675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2080/81</a:t>
                      </a:r>
                    </a:p>
                  </a:txBody>
                  <a:tcPr marL="67500" marR="675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716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Sexual Assault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716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Physical Assault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716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Domestic Violence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716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Other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716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838200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Total Patients Served by Social Service Unit</a:t>
            </a:r>
            <a:br>
              <a:rPr lang="en-US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FY 2080/81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21014"/>
              </p:ext>
            </p:extLst>
          </p:nvPr>
        </p:nvGraphicFramePr>
        <p:xfrm>
          <a:off x="152401" y="1295400"/>
          <a:ext cx="8323520" cy="3738600"/>
        </p:xfrm>
        <a:graphic>
          <a:graphicData uri="http://schemas.openxmlformats.org/drawingml/2006/table">
            <a:tbl>
              <a:tblPr/>
              <a:tblGrid>
                <a:gridCol w="2970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9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34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40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30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34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1845"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Target Group 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Number 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 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Female 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Male 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Female 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Male 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84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Ultra Poor and Poor 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4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Helpless 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4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Person with Disability 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4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Senior Citizen 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524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Victims of Gender Based Violence 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4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FCHV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45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000" marR="9000" marT="9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54864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Issues:</a:t>
            </a:r>
          </a:p>
          <a:p>
            <a:r>
              <a:rPr lang="en-US" dirty="0"/>
              <a:t>Actions:</a:t>
            </a:r>
          </a:p>
          <a:p>
            <a:r>
              <a:rPr lang="en-US" dirty="0"/>
              <a:t>Way Forward:</a:t>
            </a:r>
          </a:p>
        </p:txBody>
      </p:sp>
    </p:spTree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066800"/>
          </a:xfrm>
          <a:solidFill>
            <a:schemeClr val="accent3">
              <a:lumMod val="85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Inpatients Admitted and  Discharged in </a:t>
            </a:r>
            <a:br>
              <a:rPr lang="en-US" sz="36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6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FY 2080/81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1600200"/>
          <a:ext cx="8077199" cy="2779228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66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6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18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94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3400"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Admitted Number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Discharged</a:t>
                      </a: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latin typeface="Times New Roman"/>
                        </a:rPr>
                        <a:t> Number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Female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Male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Female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Male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382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48768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Issues:</a:t>
            </a:r>
          </a:p>
          <a:p>
            <a:r>
              <a:rPr lang="en-US" dirty="0"/>
              <a:t>Actions:</a:t>
            </a:r>
          </a:p>
          <a:p>
            <a:r>
              <a:rPr lang="en-US" dirty="0"/>
              <a:t>Way Forward:</a:t>
            </a:r>
          </a:p>
        </p:txBody>
      </p:sp>
    </p:spTree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670560"/>
          </a:xfrm>
          <a:solidFill>
            <a:schemeClr val="accent3">
              <a:lumMod val="85000"/>
            </a:schemeClr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New OPD in FY 2080/81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1600200"/>
          <a:ext cx="8077201" cy="3122316"/>
        </p:xfrm>
        <a:graphic>
          <a:graphicData uri="http://schemas.openxmlformats.org/drawingml/2006/table">
            <a:tbl>
              <a:tblPr/>
              <a:tblGrid>
                <a:gridCol w="1828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68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948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Age Group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Number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Female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Male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Female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Male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Up to 14 Yrs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 to 49 Yrs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50-59 Yrs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60+Yrs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0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200" y="48768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Issues:</a:t>
            </a:r>
          </a:p>
          <a:p>
            <a:r>
              <a:rPr lang="en-US" dirty="0"/>
              <a:t>Actions:</a:t>
            </a:r>
          </a:p>
          <a:p>
            <a:r>
              <a:rPr lang="en-US" dirty="0"/>
              <a:t>Way Forward:</a:t>
            </a:r>
          </a:p>
        </p:txBody>
      </p:sp>
    </p:spTree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670560"/>
          </a:xfrm>
          <a:solidFill>
            <a:schemeClr val="accent3">
              <a:lumMod val="85000"/>
            </a:schemeClr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Emergency </a:t>
            </a:r>
            <a:r>
              <a:rPr lang="ne-NP" sz="36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care</a:t>
            </a:r>
            <a:r>
              <a:rPr lang="en-US" sz="36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in FY 2080/81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1600200"/>
          <a:ext cx="8077201" cy="3122316"/>
        </p:xfrm>
        <a:graphic>
          <a:graphicData uri="http://schemas.openxmlformats.org/drawingml/2006/table">
            <a:tbl>
              <a:tblPr/>
              <a:tblGrid>
                <a:gridCol w="1828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68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948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Age Group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Number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Female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Male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Female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Male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Up to 14 Yrs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 to 49 Yrs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50-59 Yrs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60+Yrs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0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 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000" marR="9000" marT="9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200" y="48768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Issues:</a:t>
            </a:r>
          </a:p>
          <a:p>
            <a:r>
              <a:rPr lang="en-US" dirty="0"/>
              <a:t>Actions:</a:t>
            </a:r>
          </a:p>
          <a:p>
            <a:r>
              <a:rPr lang="en-US" dirty="0"/>
              <a:t>Way Forward:</a:t>
            </a:r>
          </a:p>
        </p:txBody>
      </p:sp>
    </p:spTree>
    <p:extLst>
      <p:ext uri="{BB962C8B-B14F-4D97-AF65-F5344CB8AC3E}">
        <p14:creationId xmlns:p14="http://schemas.microsoft.com/office/powerpoint/2010/main" val="2569666401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3941"/>
            <a:ext cx="9144000" cy="518219"/>
          </a:xfrm>
          <a:solidFill>
            <a:schemeClr val="accent3">
              <a:lumMod val="85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EWARS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A5D8691E-5000-EDB6-F049-2ED066F573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768798"/>
              </p:ext>
            </p:extLst>
          </p:nvPr>
        </p:nvGraphicFramePr>
        <p:xfrm>
          <a:off x="685800" y="1120140"/>
          <a:ext cx="6629400" cy="45980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14700">
                  <a:extLst>
                    <a:ext uri="{9D8B030D-6E8A-4147-A177-3AD203B41FA5}">
                      <a16:colId xmlns:a16="http://schemas.microsoft.com/office/drawing/2014/main" val="3162343180"/>
                    </a:ext>
                  </a:extLst>
                </a:gridCol>
                <a:gridCol w="3314700">
                  <a:extLst>
                    <a:ext uri="{9D8B030D-6E8A-4147-A177-3AD203B41FA5}">
                      <a16:colId xmlns:a16="http://schemas.microsoft.com/office/drawing/2014/main" val="2493930138"/>
                    </a:ext>
                  </a:extLst>
                </a:gridCol>
              </a:tblGrid>
              <a:tr h="369004">
                <a:tc>
                  <a:txBody>
                    <a:bodyPr/>
                    <a:lstStyle/>
                    <a:p>
                      <a:r>
                        <a:rPr lang="en-US" dirty="0"/>
                        <a:t>Immediate Report (in number)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802216"/>
                  </a:ext>
                </a:extLst>
              </a:tr>
              <a:tr h="636911">
                <a:tc>
                  <a:txBody>
                    <a:bodyPr/>
                    <a:lstStyle/>
                    <a:p>
                      <a:r>
                        <a:rPr lang="en-US" dirty="0"/>
                        <a:t>Weekly reporting (number of weeks)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663066"/>
                  </a:ext>
                </a:extLst>
              </a:tr>
              <a:tr h="636911">
                <a:tc>
                  <a:txBody>
                    <a:bodyPr/>
                    <a:lstStyle/>
                    <a:p>
                      <a:r>
                        <a:rPr lang="en-US" dirty="0"/>
                        <a:t>Reported Diseases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431324"/>
                  </a:ext>
                </a:extLst>
              </a:tr>
              <a:tr h="369004">
                <a:tc>
                  <a:txBody>
                    <a:bodyPr/>
                    <a:lstStyle/>
                    <a:p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600492"/>
                  </a:ext>
                </a:extLst>
              </a:tr>
              <a:tr h="369004">
                <a:tc>
                  <a:txBody>
                    <a:bodyPr/>
                    <a:lstStyle/>
                    <a:p>
                      <a:r>
                        <a:rPr lang="en-US" dirty="0"/>
                        <a:t>Cholera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045786"/>
                  </a:ext>
                </a:extLst>
              </a:tr>
              <a:tr h="369004">
                <a:tc>
                  <a:txBody>
                    <a:bodyPr/>
                    <a:lstStyle/>
                    <a:p>
                      <a:r>
                        <a:rPr lang="en-US" dirty="0"/>
                        <a:t>SARI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248945"/>
                  </a:ext>
                </a:extLst>
              </a:tr>
              <a:tr h="369004">
                <a:tc>
                  <a:txBody>
                    <a:bodyPr/>
                    <a:lstStyle/>
                    <a:p>
                      <a:r>
                        <a:rPr lang="en-US" dirty="0"/>
                        <a:t>Malaria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245260"/>
                  </a:ext>
                </a:extLst>
              </a:tr>
              <a:tr h="369004">
                <a:tc>
                  <a:txBody>
                    <a:bodyPr/>
                    <a:lstStyle/>
                    <a:p>
                      <a:r>
                        <a:rPr lang="en-US" dirty="0" err="1"/>
                        <a:t>Kalazar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191659"/>
                  </a:ext>
                </a:extLst>
              </a:tr>
              <a:tr h="369004">
                <a:tc>
                  <a:txBody>
                    <a:bodyPr/>
                    <a:lstStyle/>
                    <a:p>
                      <a:r>
                        <a:rPr lang="en-US" dirty="0"/>
                        <a:t>Dengue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2738792"/>
                  </a:ext>
                </a:extLst>
              </a:tr>
              <a:tr h="369004">
                <a:tc>
                  <a:txBody>
                    <a:bodyPr/>
                    <a:lstStyle/>
                    <a:p>
                      <a:r>
                        <a:rPr lang="en-US" dirty="0" err="1"/>
                        <a:t>Scurb</a:t>
                      </a:r>
                      <a:r>
                        <a:rPr lang="en-US" dirty="0"/>
                        <a:t> typhus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924836"/>
                  </a:ext>
                </a:extLst>
              </a:tr>
              <a:tr h="369004">
                <a:tc>
                  <a:txBody>
                    <a:bodyPr/>
                    <a:lstStyle/>
                    <a:p>
                      <a:r>
                        <a:rPr lang="en-US" dirty="0"/>
                        <a:t>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336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143088"/>
      </p:ext>
    </p:extLst>
  </p:cSld>
  <p:clrMapOvr>
    <a:masterClrMapping/>
  </p:clrMapOvr>
  <p:transition spd="med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9981"/>
            <a:ext cx="9144000" cy="518219"/>
          </a:xfrm>
          <a:solidFill>
            <a:schemeClr val="accent3">
              <a:lumMod val="85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e-NP" sz="35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MAJOR </a:t>
            </a:r>
            <a:r>
              <a:rPr lang="en-US" sz="35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ACHIEVEMENTS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153400" cy="4724400"/>
          </a:xfrm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815215"/>
      </p:ext>
    </p:extLst>
  </p:cSld>
  <p:clrMapOvr>
    <a:masterClrMapping/>
  </p:clrMapOvr>
  <p:transition spd="med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9981"/>
            <a:ext cx="9144000" cy="518219"/>
          </a:xfrm>
          <a:solidFill>
            <a:schemeClr val="accent3">
              <a:lumMod val="85000"/>
            </a:schemeClr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WAY FORWARD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153400" cy="4724400"/>
          </a:xfrm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  <p:transition spd="med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2819400"/>
            <a:ext cx="48006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Arial Rounded MT Bold" pitchFamily="34" charset="0"/>
              </a:rPr>
              <a:t>Thank You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44269"/>
            <a:ext cx="9144000" cy="523220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ial" pitchFamily="34" charset="0"/>
                <a:cs typeface="Arial" pitchFamily="34" charset="0"/>
              </a:rPr>
              <a:t>Hospital Development Committee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070311"/>
              </p:ext>
            </p:extLst>
          </p:nvPr>
        </p:nvGraphicFramePr>
        <p:xfrm>
          <a:off x="304800" y="1335785"/>
          <a:ext cx="8534400" cy="4912481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78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9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74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 pitchFamily="34" charset="0"/>
                          <a:cs typeface="Arial" pitchFamily="34" charset="0"/>
                        </a:rPr>
                        <a:t>Description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3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 pitchFamily="34" charset="0"/>
                          <a:cs typeface="Arial" pitchFamily="34" charset="0"/>
                        </a:rPr>
                        <a:t>1. Financial Information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Arial" pitchFamily="34" charset="0"/>
                          <a:cs typeface="Arial" pitchFamily="34" charset="0"/>
                        </a:rPr>
                        <a:t>Amount (NPR)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59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latin typeface="Arial" pitchFamily="34" charset="0"/>
                          <a:cs typeface="Arial" pitchFamily="34" charset="0"/>
                        </a:rPr>
                        <a:t>2.1. Balance @ end</a:t>
                      </a:r>
                      <a:r>
                        <a:rPr lang="en-US" sz="2000" i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i="1" baseline="0" dirty="0" err="1">
                          <a:latin typeface="Arial" pitchFamily="34" charset="0"/>
                          <a:cs typeface="Arial" pitchFamily="34" charset="0"/>
                        </a:rPr>
                        <a:t>Asaar</a:t>
                      </a:r>
                      <a:r>
                        <a:rPr lang="en-US" sz="2000" i="1" baseline="0" dirty="0">
                          <a:latin typeface="Arial" pitchFamily="34" charset="0"/>
                          <a:cs typeface="Arial" pitchFamily="34" charset="0"/>
                        </a:rPr>
                        <a:t> 2080</a:t>
                      </a:r>
                      <a:endParaRPr lang="en-US" sz="2000" i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39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latin typeface="Arial" pitchFamily="34" charset="0"/>
                          <a:cs typeface="Arial" pitchFamily="34" charset="0"/>
                        </a:rPr>
                        <a:t>2.2. Income (service fees, rent, donation etc.) during 2080/81</a:t>
                      </a:r>
                      <a:endParaRPr lang="en-US" sz="2000" i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fld id="{ED0AB845-422D-42EB-81E6-C77FEE9097BA}" type="slidenum">
                        <a:rPr lang="en-US" sz="2400" smtClean="0">
                          <a:solidFill>
                            <a:schemeClr val="bg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t>3</a:t>
                      </a:fld>
                      <a:fld id="{12D56734-79DE-40A4-88D8-89A49AB20A8E}" type="slidenum">
                        <a:rPr lang="en-US" sz="2400" smtClean="0">
                          <a:solidFill>
                            <a:schemeClr val="bg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t>3</a:t>
                      </a:fld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39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latin typeface="Arial" pitchFamily="34" charset="0"/>
                          <a:cs typeface="Arial" pitchFamily="34" charset="0"/>
                        </a:rPr>
                        <a:t>2.3. Expenses during 2080/81</a:t>
                      </a:r>
                      <a:endParaRPr lang="en-US" sz="2000" i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039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latin typeface="Arial" pitchFamily="34" charset="0"/>
                          <a:cs typeface="Arial" pitchFamily="34" charset="0"/>
                        </a:rPr>
                        <a:t>2.4.</a:t>
                      </a:r>
                      <a:r>
                        <a:rPr lang="en-US" sz="2000" i="1" baseline="0" dirty="0">
                          <a:latin typeface="Arial" pitchFamily="34" charset="0"/>
                          <a:cs typeface="Arial" pitchFamily="34" charset="0"/>
                        </a:rPr>
                        <a:t> B</a:t>
                      </a:r>
                      <a:r>
                        <a:rPr lang="en-US" sz="2000" i="1" dirty="0">
                          <a:latin typeface="Arial" pitchFamily="34" charset="0"/>
                          <a:cs typeface="Arial" pitchFamily="34" charset="0"/>
                        </a:rPr>
                        <a:t>alance @ end </a:t>
                      </a:r>
                      <a:r>
                        <a:rPr lang="en-US" sz="2000" i="1" dirty="0" err="1">
                          <a:latin typeface="Arial" pitchFamily="34" charset="0"/>
                          <a:cs typeface="Arial" pitchFamily="34" charset="0"/>
                        </a:rPr>
                        <a:t>Asaar</a:t>
                      </a:r>
                      <a:r>
                        <a:rPr lang="en-US" sz="2000" i="1" dirty="0">
                          <a:latin typeface="Arial" pitchFamily="34" charset="0"/>
                          <a:cs typeface="Arial" pitchFamily="34" charset="0"/>
                        </a:rPr>
                        <a:t> 2081</a:t>
                      </a:r>
                      <a:endParaRPr lang="en-US" sz="2000" i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798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latin typeface="Arial" pitchFamily="34" charset="0"/>
                          <a:cs typeface="Arial" pitchFamily="34" charset="0"/>
                        </a:rPr>
                        <a:t>2.5. Details of any donation received, gift in kind </a:t>
                      </a:r>
                      <a:endParaRPr lang="en-US" sz="2000" i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7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>
                          <a:solidFill>
                            <a:schemeClr val="tx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 </a:t>
                      </a:r>
                      <a:r>
                        <a:rPr lang="en-US" sz="2000" b="1" dirty="0">
                          <a:latin typeface="Arial" pitchFamily="34" charset="0"/>
                          <a:cs typeface="Arial" pitchFamily="34" charset="0"/>
                        </a:rPr>
                        <a:t>. Number of meetings held in FY 2080/81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i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685800"/>
          </a:xfrm>
          <a:solidFill>
            <a:schemeClr val="accent3">
              <a:lumMod val="85000"/>
            </a:schemeClr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Human Resources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608545"/>
              </p:ext>
            </p:extLst>
          </p:nvPr>
        </p:nvGraphicFramePr>
        <p:xfrm>
          <a:off x="228600" y="914400"/>
          <a:ext cx="8610600" cy="5869801"/>
        </p:xfrm>
        <a:graphic>
          <a:graphicData uri="http://schemas.openxmlformats.org/drawingml/2006/table">
            <a:tbl>
              <a:tblPr/>
              <a:tblGrid>
                <a:gridCol w="1642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9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9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9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8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7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21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93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17353325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05270721"/>
                    </a:ext>
                  </a:extLst>
                </a:gridCol>
              </a:tblGrid>
              <a:tr h="62131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POSTS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GOVERNMENT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Development committee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CURRENTLY AVAILABLE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92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Sanctioned post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Fulfilled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Sanctioned post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Fulfilled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Government Permanent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Development Committee permanent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Scholarship Contract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Contract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Chief Medical Superintendent -11</a:t>
                      </a:r>
                      <a:r>
                        <a:rPr lang="en-US" sz="1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2495419"/>
                  </a:ext>
                </a:extLst>
              </a:tr>
              <a:tr h="31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Specialist Doctor -11</a:t>
                      </a:r>
                      <a:r>
                        <a:rPr lang="en-US" sz="1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83322"/>
                  </a:ext>
                </a:extLst>
              </a:tr>
              <a:tr h="31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Specialist Doctor -9</a:t>
                      </a:r>
                      <a:r>
                        <a:rPr lang="en-US" sz="1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</a:t>
                      </a:r>
                      <a:r>
                        <a:rPr lang="en-US" sz="1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 Officer -8</a:t>
                      </a:r>
                      <a:r>
                        <a:rPr lang="en-US" sz="1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Nursing Administrator- 9</a:t>
                      </a:r>
                      <a:r>
                        <a:rPr lang="en-US" sz="1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-10</a:t>
                      </a:r>
                      <a:r>
                        <a:rPr lang="en-US" sz="1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Nursing Officer 7</a:t>
                      </a:r>
                      <a:r>
                        <a:rPr lang="en-US" sz="1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- 8</a:t>
                      </a:r>
                      <a:r>
                        <a:rPr lang="en-US" sz="1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HA/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AHW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6861558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685800"/>
          </a:xfrm>
          <a:solidFill>
            <a:schemeClr val="accent3">
              <a:lumMod val="85000"/>
            </a:schemeClr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Human Resources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914400"/>
          <a:ext cx="8610600" cy="4987835"/>
        </p:xfrm>
        <a:graphic>
          <a:graphicData uri="http://schemas.openxmlformats.org/drawingml/2006/table">
            <a:tbl>
              <a:tblPr/>
              <a:tblGrid>
                <a:gridCol w="1642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9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9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9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8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7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21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93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17353325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05270721"/>
                    </a:ext>
                  </a:extLst>
                </a:gridCol>
              </a:tblGrid>
              <a:tr h="62131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POSTS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GOVERNMENT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Development committee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CURRENTLY AVAILABLE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92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Sanctioned post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Fulfilled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Sanctioned post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Fulfilled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Government Permanent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Development Committee permanent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Scholarship Contract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Contract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Staff Nurse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2495419"/>
                  </a:ext>
                </a:extLst>
              </a:tr>
              <a:tr h="31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Radiographer/Dark room Assistant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83322"/>
                  </a:ext>
                </a:extLst>
              </a:tr>
              <a:tr h="31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 tech./Assist.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AHW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Administrative Staffs 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Medical Recorder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……………….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06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86" marR="4286" marT="42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21514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rial" pitchFamily="34" charset="0"/>
                <a:cs typeface="Arial" pitchFamily="34" charset="0"/>
              </a:rPr>
              <a:t>Hospital Beds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1996740"/>
              </p:ext>
            </p:extLst>
          </p:nvPr>
        </p:nvGraphicFramePr>
        <p:xfrm>
          <a:off x="762000" y="1118421"/>
          <a:ext cx="7772400" cy="4602480"/>
        </p:xfrm>
        <a:graphic>
          <a:graphicData uri="http://schemas.openxmlformats.org/drawingml/2006/table">
            <a:tbl>
              <a:tblPr firstRow="1" lastRow="1" bandRow="1">
                <a:tableStyleId>{5940675A-B579-460E-94D1-54222C63F5DA}</a:tableStyleId>
              </a:tblPr>
              <a:tblGrid>
                <a:gridCol w="510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6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Description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Total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68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Sanctioned Beds 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6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Total operational Beds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86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     Emergency beds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400">
                        <a:effectLst/>
                        <a:latin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686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     Total Inpatient beds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686">
                <a:tc>
                  <a:txBody>
                    <a:bodyPr/>
                    <a:lstStyle/>
                    <a:p>
                      <a:pPr marL="914400" marR="0" lvl="2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Maternity beds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400">
                        <a:effectLst/>
                        <a:latin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9686">
                <a:tc>
                  <a:txBody>
                    <a:bodyPr/>
                    <a:lstStyle/>
                    <a:p>
                      <a:pPr marL="914400" marR="0" lvl="2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ICU beds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686">
                <a:tc>
                  <a:txBody>
                    <a:bodyPr/>
                    <a:lstStyle/>
                    <a:p>
                      <a:pPr marL="914400" marR="0" lvl="2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NICU beds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8745">
                <a:tc>
                  <a:txBody>
                    <a:bodyPr/>
                    <a:lstStyle/>
                    <a:p>
                      <a:pPr marL="914400" marR="0" lvl="2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SNCU beds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9686">
                <a:tc>
                  <a:txBody>
                    <a:bodyPr/>
                    <a:lstStyle/>
                    <a:p>
                      <a:pPr marL="914400" marR="0" lvl="2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Geriatric beds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8961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Free</a:t>
                      </a:r>
                      <a:r>
                        <a:rPr lang="en-US" sz="24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 beds for </a:t>
                      </a:r>
                      <a:r>
                        <a:rPr lang="en-US" sz="24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Deprive population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8961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Other</a:t>
                      </a: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66800"/>
            <a:ext cx="8534400" cy="4724400"/>
          </a:xfrm>
        </p:spPr>
        <p:txBody>
          <a:bodyPr>
            <a:noAutofit/>
          </a:bodyPr>
          <a:lstStyle/>
          <a:p>
            <a:pPr marL="448056" indent="-384048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Hospital owned land: …...…….. 							</a:t>
            </a:r>
            <a:r>
              <a:rPr lang="en-US" sz="1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(Ropani/Bigaha)</a:t>
            </a:r>
            <a:endParaRPr lang="en-US" sz="32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448056" indent="-384048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Building: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381000"/>
            <a:ext cx="9144000" cy="584775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Arial" pitchFamily="34" charset="0"/>
                <a:cs typeface="Arial" pitchFamily="34" charset="0"/>
              </a:rPr>
              <a:t>Existing Hospital Building and land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038779"/>
              </p:ext>
            </p:extLst>
          </p:nvPr>
        </p:nvGraphicFramePr>
        <p:xfrm>
          <a:off x="533400" y="2514600"/>
          <a:ext cx="8382000" cy="27432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0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0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7567">
                <a:tc>
                  <a:txBody>
                    <a:bodyPr/>
                    <a:lstStyle/>
                    <a:p>
                      <a:pPr algn="ctr"/>
                      <a:r>
                        <a:rPr lang="ne-NP" dirty="0">
                          <a:cs typeface="Kalimati" panose="00000400000000000000" pitchFamily="2"/>
                        </a:rPr>
                        <a:t>विवरण</a:t>
                      </a:r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e-NP" sz="1400" dirty="0">
                          <a:cs typeface="Kalimati" panose="00000400000000000000" pitchFamily="2"/>
                        </a:rPr>
                        <a:t>संख्या</a:t>
                      </a:r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dirty="0">
                          <a:cs typeface="Kalimati" panose="00000400000000000000" pitchFamily="2"/>
                        </a:rPr>
                        <a:t>अ</a:t>
                      </a:r>
                      <a:r>
                        <a:rPr lang="ne-IN" dirty="0">
                          <a:cs typeface="Kalimati" panose="00000400000000000000" pitchFamily="2"/>
                        </a:rPr>
                        <a:t>पर्याप्त</a:t>
                      </a:r>
                      <a:r>
                        <a:rPr lang="ne-NP" dirty="0">
                          <a:cs typeface="Kalimati" panose="00000400000000000000" pitchFamily="2"/>
                        </a:rPr>
                        <a:t> भए</a:t>
                      </a:r>
                      <a:r>
                        <a:rPr lang="en-US" dirty="0">
                          <a:cs typeface="Kalimati" panose="00000400000000000000" pitchFamily="2"/>
                        </a:rPr>
                        <a:t> </a:t>
                      </a:r>
                      <a:r>
                        <a:rPr lang="ne-NP" dirty="0">
                          <a:cs typeface="Kalimati" panose="00000400000000000000" pitchFamily="2"/>
                        </a:rPr>
                        <a:t>कति र </a:t>
                      </a:r>
                      <a:r>
                        <a:rPr lang="ne-NP" baseline="0" dirty="0">
                          <a:cs typeface="Kalimati" panose="00000400000000000000" pitchFamily="2"/>
                        </a:rPr>
                        <a:t> कुन प्रयोजन को लागि </a:t>
                      </a:r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127">
                <a:tc>
                  <a:txBody>
                    <a:bodyPr/>
                    <a:lstStyle/>
                    <a:p>
                      <a:r>
                        <a:rPr lang="en-US" sz="1800" dirty="0">
                          <a:cs typeface="Kalimati" panose="00000400000000000000" pitchFamily="2"/>
                        </a:rPr>
                        <a:t>Hospital Room</a:t>
                      </a:r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127">
                <a:tc>
                  <a:txBody>
                    <a:bodyPr/>
                    <a:lstStyle/>
                    <a:p>
                      <a:r>
                        <a:rPr lang="en-US" sz="1800" dirty="0">
                          <a:cs typeface="Kalimati" panose="00000400000000000000" pitchFamily="2"/>
                        </a:rPr>
                        <a:t>Doctor quarter: </a:t>
                      </a:r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127">
                <a:tc>
                  <a:txBody>
                    <a:bodyPr/>
                    <a:lstStyle/>
                    <a:p>
                      <a:r>
                        <a:rPr lang="en-US" sz="1800" dirty="0">
                          <a:cs typeface="Kalimati" panose="00000400000000000000" pitchFamily="2"/>
                        </a:rPr>
                        <a:t>Nurses quarter:</a:t>
                      </a:r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127">
                <a:tc>
                  <a:txBody>
                    <a:bodyPr/>
                    <a:lstStyle/>
                    <a:p>
                      <a:r>
                        <a:rPr lang="en-US" sz="1800" dirty="0">
                          <a:cs typeface="Kalimati" panose="00000400000000000000" pitchFamily="2"/>
                        </a:rPr>
                        <a:t>Paramedics</a:t>
                      </a:r>
                      <a:r>
                        <a:rPr lang="en-US" sz="1800" baseline="0" dirty="0">
                          <a:cs typeface="Kalimati" panose="00000400000000000000" pitchFamily="2"/>
                        </a:rPr>
                        <a:t> </a:t>
                      </a:r>
                      <a:r>
                        <a:rPr lang="en-US" sz="1800" dirty="0">
                          <a:cs typeface="Kalimati" panose="00000400000000000000" pitchFamily="2"/>
                        </a:rPr>
                        <a:t>quarter:</a:t>
                      </a:r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127">
                <a:tc>
                  <a:txBody>
                    <a:bodyPr/>
                    <a:lstStyle/>
                    <a:p>
                      <a:r>
                        <a:rPr lang="en-US" sz="1800" dirty="0">
                          <a:cs typeface="Kalimati" panose="00000400000000000000" pitchFamily="2"/>
                        </a:rPr>
                        <a:t>Other Staff quarter:</a:t>
                      </a:r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cs typeface="Kalimati" panose="00000400000000000000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cs typeface="Kalimati" panose="00000400000000000000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457200"/>
            <a:ext cx="8229600" cy="158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8056" indent="-384048" algn="ctr" eaLnBrk="1" fontAlgn="auto" hangingPunct="1">
              <a:lnSpc>
                <a:spcPct val="80000"/>
              </a:lnSpc>
              <a:spcAft>
                <a:spcPts val="1200"/>
              </a:spcAft>
              <a:defRPr/>
            </a:pPr>
            <a:endParaRPr lang="en-US" sz="36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448056" indent="-384048" algn="ctr" eaLnBrk="1" fontAlgn="auto" hangingPunct="1">
              <a:lnSpc>
                <a:spcPct val="80000"/>
              </a:lnSpc>
              <a:spcAft>
                <a:spcPts val="1200"/>
              </a:spcAft>
              <a:defRPr/>
            </a:pPr>
            <a:r>
              <a:rPr lang="en-US" sz="3600" b="1" dirty="0">
                <a:solidFill>
                  <a:schemeClr val="accent4">
                    <a:lumMod val="50000"/>
                  </a:schemeClr>
                </a:solidFill>
              </a:rPr>
              <a:t>Ambulance Services</a:t>
            </a:r>
          </a:p>
          <a:p>
            <a:pPr marL="448056" indent="-384048" algn="ctr" eaLnBrk="1" fontAlgn="auto" hangingPunct="1">
              <a:lnSpc>
                <a:spcPct val="80000"/>
              </a:lnSpc>
              <a:spcAft>
                <a:spcPts val="1200"/>
              </a:spcAft>
              <a:defRPr/>
            </a:pP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039442"/>
              </p:ext>
            </p:extLst>
          </p:nvPr>
        </p:nvGraphicFramePr>
        <p:xfrm>
          <a:off x="594360" y="1999287"/>
          <a:ext cx="8168640" cy="45358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1171980339"/>
                    </a:ext>
                  </a:extLst>
                </a:gridCol>
                <a:gridCol w="2053590">
                  <a:extLst>
                    <a:ext uri="{9D8B030D-6E8A-4147-A177-3AD203B41FA5}">
                      <a16:colId xmlns:a16="http://schemas.microsoft.com/office/drawing/2014/main" val="1379237204"/>
                    </a:ext>
                  </a:extLst>
                </a:gridCol>
              </a:tblGrid>
              <a:tr h="9244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Type of Ambulance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Number </a:t>
                      </a:r>
                    </a:p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Functional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Number of Trained Drivers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633">
                <a:tc>
                  <a:txBody>
                    <a:bodyPr/>
                    <a:lstStyle/>
                    <a:p>
                      <a:r>
                        <a:rPr lang="en-US" sz="2400" dirty="0"/>
                        <a:t>Type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0113">
                <a:tc>
                  <a:txBody>
                    <a:bodyPr/>
                    <a:lstStyle/>
                    <a:p>
                      <a:r>
                        <a:rPr lang="en-US" sz="2400" dirty="0"/>
                        <a:t>Type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231667"/>
                  </a:ext>
                </a:extLst>
              </a:tr>
              <a:tr h="1285382">
                <a:tc>
                  <a:txBody>
                    <a:bodyPr/>
                    <a:lstStyle/>
                    <a:p>
                      <a:r>
                        <a:rPr lang="en-US" sz="2400" dirty="0"/>
                        <a:t>Type C (Vehicle use for patient transfer)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67724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Arial" pitchFamily="34" charset="0"/>
                <a:cs typeface="Arial" pitchFamily="34" charset="0"/>
              </a:rPr>
              <a:t>Status of Major Medical Equipments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1" y="762000"/>
          <a:ext cx="8534398" cy="4787902"/>
        </p:xfrm>
        <a:graphic>
          <a:graphicData uri="http://schemas.openxmlformats.org/drawingml/2006/table">
            <a:tbl>
              <a:tblPr/>
              <a:tblGrid>
                <a:gridCol w="2590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Department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Name of equipments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Quantities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08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Mangal"/>
                        </a:rPr>
                        <a:t>Functional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Mangal"/>
                        </a:rPr>
                        <a:t>Non Functional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Operation Theater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1.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2.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Laboratory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1.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2.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Radiology: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1.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2.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Calibri"/>
                          <a:cs typeface="Mangal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Calibri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Annual Performance Review FY 2071/72&amp;quot;&quot;/&gt;&lt;property id=&quot;20307&quot; value=&quot;401&quot;/&gt;&lt;/object&gt;&lt;object type=&quot;3&quot; unique_id=&quot;10005&quot;&gt;&lt;property id=&quot;20148&quot; value=&quot;5&quot;/&gt;&lt;property id=&quot;20300&quot; value=&quot;Slide 2 - &amp;quot;Outline of Presentation&amp;quot;&quot;/&gt;&lt;property id=&quot;20307&quot; value=&quot;402&quot;/&gt;&lt;/object&gt;&lt;object type=&quot;3&quot; unique_id=&quot;10006&quot;&gt;&lt;property id=&quot;20148&quot; value=&quot;5&quot;/&gt;&lt;property id=&quot;20300&quot; value=&quot;Slide 3 - &amp;quot;Human resource&amp;quot;&quot;/&gt;&lt;property id=&quot;20307&quot; value=&quot;403&quot;/&gt;&lt;/object&gt;&lt;object type=&quot;3&quot; unique_id=&quot;10007&quot;&gt;&lt;property id=&quot;20148&quot; value=&quot;5&quot;/&gt;&lt;property id=&quot;20300&quot; value=&quot;Slide 4 - &amp;quot;Infrastructure&amp;quot;&quot;/&gt;&lt;property id=&quot;20307&quot; value=&quot;404&quot;/&gt;&lt;/object&gt;&lt;object type=&quot;3&quot; unique_id=&quot;10008&quot;&gt;&lt;property id=&quot;20148&quot; value=&quot;5&quot;/&gt;&lt;property id=&quot;20300&quot; value=&quot;Slide 5 - &amp;quot;Hospital Bed&amp;quot;&quot;/&gt;&lt;property id=&quot;20307&quot; value=&quot;405&quot;/&gt;&lt;/object&gt;&lt;object type=&quot;3&quot; unique_id=&quot;10009&quot;&gt;&lt;property id=&quot;20148&quot; value=&quot;5&quot;/&gt;&lt;property id=&quot;20300&quot; value=&quot;Slide 6 - &amp;quot;Finical resource&amp;quot;&quot;/&gt;&lt;property id=&quot;20307&quot; value=&quot;406&quot;/&gt;&lt;/object&gt;&lt;object type=&quot;3&quot; unique_id=&quot;10010&quot;&gt;&lt;property id=&quot;20148&quot; value=&quot;5&quot;/&gt;&lt;property id=&quot;20300&quot; value=&quot;Slide 7 - &amp;quot;Financial resource &amp;#x0D;&amp;#x0A;Locally Managed&amp;quot;&quot;/&gt;&lt;property id=&quot;20307&quot; value=&quot;422&quot;/&gt;&lt;/object&gt;&lt;object type=&quot;3&quot; unique_id=&quot;10011&quot;&gt;&lt;property id=&quot;20148&quot; value=&quot;5&quot;/&gt;&lt;property id=&quot;20300&quot; value=&quot;Slide 8 - &amp;quot;Major Hospital Services&amp;quot;&quot;/&gt;&lt;property id=&quot;20307&quot; value=&quot;407&quot;/&gt;&lt;/object&gt;&lt;object type=&quot;3&quot; unique_id=&quot;10012&quot;&gt;&lt;property id=&quot;20148&quot; value=&quot;5&quot;/&gt;&lt;property id=&quot;20300&quot; value=&quot;Slide 9 - &amp;quot;Hospital Services FY 2071/72&amp;quot;&quot;/&gt;&lt;property id=&quot;20307&quot; value=&quot;408&quot;/&gt;&lt;/object&gt;&lt;object type=&quot;3&quot; unique_id=&quot;10013&quot;&gt;&lt;property id=&quot;20148&quot; value=&quot;5&quot;/&gt;&lt;property id=&quot;20300&quot; value=&quot;Slide 10 - &amp;quot;Hospital Services FY 2071/72&amp;#x0D;&amp;#x0A; Free Health Services and Social Security Programme&amp;quot;&quot;/&gt;&lt;property id=&quot;20307&quot; value=&quot;429&quot;/&gt;&lt;/object&gt;&lt;object type=&quot;3&quot; unique_id=&quot;10014&quot;&gt;&lt;property id=&quot;20148&quot; value=&quot;5&quot;/&gt;&lt;property id=&quot;20300&quot; value=&quot;Slide 11 - &amp;quot;Hospital Services&amp;quot;&quot;/&gt;&lt;property id=&quot;20307&quot; value=&quot;428&quot;/&gt;&lt;/object&gt;&lt;object type=&quot;3&quot; unique_id=&quot;10015&quot;&gt;&lt;property id=&quot;20148&quot; value=&quot;5&quot;/&gt;&lt;property id=&quot;20300&quot; value=&quot;Slide 12 - &amp;quot;Hospital Services&amp;quot;&quot;/&gt;&lt;property id=&quot;20307&quot; value=&quot;425&quot;/&gt;&lt;/object&gt;&lt;object type=&quot;3&quot; unique_id=&quot;10016&quot;&gt;&lt;property id=&quot;20148&quot; value=&quot;5&quot;/&gt;&lt;property id=&quot;20300&quot; value=&quot;Slide 13 - &amp;quot;Hospital Services&amp;quot;&quot;/&gt;&lt;property id=&quot;20307&quot; value=&quot;426&quot;/&gt;&lt;/object&gt;&lt;object type=&quot;3&quot; unique_id=&quot;10017&quot;&gt;&lt;property id=&quot;20148&quot; value=&quot;5&quot;/&gt;&lt;property id=&quot;20300&quot; value=&quot;Slide 14 - &amp;quot;Safe abortion indicator&amp;quot;&quot;/&gt;&lt;property id=&quot;20307&quot; value=&quot;424&quot;/&gt;&lt;/object&gt;&lt;object type=&quot;3&quot; unique_id=&quot;10018&quot;&gt;&lt;property id=&quot;20148&quot; value=&quot;5&quot;/&gt;&lt;property id=&quot;20300&quot; value=&quot;Slide 15 - &amp;quot;Hospital Indicators&amp;quot;&quot;/&gt;&lt;property id=&quot;20307&quot; value=&quot;409&quot;/&gt;&lt;/object&gt;&lt;object type=&quot;3&quot; unique_id=&quot;10020&quot;&gt;&lt;property id=&quot;20148&quot; value=&quot;5&quot;/&gt;&lt;property id=&quot;20300&quot; value=&quot;Slide 18 - &amp;quot;Top 10 Morbidity and Mortality among Inpatients FY 2071/72 &amp;quot;&quot;/&gt;&lt;property id=&quot;20307&quot; value=&quot;411&quot;/&gt;&lt;/object&gt;&lt;object type=&quot;3&quot; unique_id=&quot;10021&quot;&gt;&lt;property id=&quot;20148&quot; value=&quot;5&quot;/&gt;&lt;property id=&quot;20300&quot; value=&quot;Slide 20 - &amp;quot;Top 10 Emergency Surgical and Elective Number of Surgery&amp;quot;&quot;/&gt;&lt;property id=&quot;20307&quot; value=&quot;412&quot;/&gt;&lt;/object&gt;&lt;object type=&quot;3&quot; unique_id=&quot;10022&quot;&gt;&lt;property id=&quot;20148&quot; value=&quot;5&quot;/&gt;&lt;property id=&quot;20300&quot; value=&quot;Slide 21 - &amp;quot;Hospital Service&amp;quot;&quot;/&gt;&lt;property id=&quot;20307&quot; value=&quot;413&quot;/&gt;&lt;/object&gt;&lt;object type=&quot;3&quot; unique_id=&quot;10023&quot;&gt;&lt;property id=&quot;20148&quot; value=&quot;5&quot;/&gt;&lt;property id=&quot;20300&quot; value=&quot;Slide 22 - &amp;quot;Free Health Service&amp;quot;&quot;/&gt;&lt;property id=&quot;20307&quot; value=&quot;414&quot;/&gt;&lt;/object&gt;&lt;object type=&quot;3&quot; unique_id=&quot;10024&quot;&gt;&lt;property id=&quot;20148&quot; value=&quot;5&quot;/&gt;&lt;property id=&quot;20300&quot; value=&quot;Slide 23 - &amp;quot;Free Health Service&amp;quot;&quot;/&gt;&lt;property id=&quot;20307&quot; value=&quot;415&quot;/&gt;&lt;/object&gt;&lt;object type=&quot;3&quot; unique_id=&quot;10025&quot;&gt;&lt;property id=&quot;20148&quot; value=&quot;5&quot;/&gt;&lt;property id=&quot;20300&quot; value=&quot;Slide 24 - &amp;quot;Income, Expenditure &amp;amp; Balance on Free Health Programme: FY 2071/72 &amp;quot;&quot;/&gt;&lt;property id=&quot;20307&quot; value=&quot;416&quot;/&gt;&lt;/object&gt;&lt;object type=&quot;3&quot; unique_id=&quot;10026&quot;&gt;&lt;property id=&quot;20148&quot; value=&quot;5&quot;/&gt;&lt;property id=&quot;20300&quot; value=&quot;Slide 25 - &amp;quot;Impoverished citizen (Bipanna Nagarik) Treatment fund activities&amp;quot;&quot;/&gt;&lt;property id=&quot;20307&quot; value=&quot;423&quot;/&gt;&lt;/object&gt;&lt;object type=&quot;3&quot; unique_id=&quot;10027&quot;&gt;&lt;property id=&quot;20148&quot; value=&quot;5&quot;/&gt;&lt;property id=&quot;20300&quot; value=&quot;Slide 26 - &amp;quot;Requirement of Hospital equipment&amp;#x0D;&amp;#x0A;(for New and upgraded Hospital only)&amp;quot;&quot;/&gt;&lt;property id=&quot;20307&quot; value=&quot;427&quot;/&gt;&lt;/object&gt;&lt;object type=&quot;3&quot; unique_id=&quot;10028&quot;&gt;&lt;property id=&quot;20148&quot; value=&quot;5&quot;/&gt;&lt;property id=&quot;20300&quot; value=&quot;Slide 27 - &amp;quot;GAP ANALYSIS&amp;quot;&quot;/&gt;&lt;property id=&quot;20307&quot; value=&quot;418&quot;/&gt;&lt;/object&gt;&lt;object type=&quot;3&quot; unique_id=&quot;10029&quot;&gt;&lt;property id=&quot;20148&quot; value=&quot;5&quot;/&gt;&lt;property id=&quot;20300&quot; value=&quot;Slide 28 - &amp;quot;STRENGTH/OPPORTUNITY&amp;quot;&quot;/&gt;&lt;property id=&quot;20307&quot; value=&quot;420&quot;/&gt;&lt;/object&gt;&lt;object type=&quot;3&quot; unique_id=&quot;10030&quot;&gt;&lt;property id=&quot;20148&quot; value=&quot;5&quot;/&gt;&lt;property id=&quot;20300&quot; value=&quot;Slide 29&quot;/&gt;&lt;property id=&quot;20307&quot; value=&quot;421&quot;/&gt;&lt;/object&gt;&lt;object type=&quot;3&quot; unique_id=&quot;10379&quot;&gt;&lt;property id=&quot;20148&quot; value=&quot;5&quot;/&gt;&lt;property id=&quot;20300&quot; value=&quot;Slide 16 - &amp;quot;Lab Services&amp;quot;&quot;/&gt;&lt;property id=&quot;20307&quot; value=&quot;431&quot;/&gt;&lt;/object&gt;&lt;object type=&quot;3&quot; unique_id=&quot;11023&quot;&gt;&lt;property id=&quot;20148&quot; value=&quot;5&quot;/&gt;&lt;property id=&quot;20300&quot; value=&quot;Slide 17 - &amp;quot;Diagnostic Services  in the Hospital 2071/2072&amp;quot;&quot;/&gt;&lt;property id=&quot;20307&quot; value=&quot;433&quot;/&gt;&lt;/object&gt;&lt;object type=&quot;3&quot; unique_id=&quot;11234&quot;&gt;&lt;property id=&quot;20148&quot; value=&quot;5&quot;/&gt;&lt;property id=&quot;20300&quot; value=&quot;Slide 19 - &amp;quot;Hospital Deaths FY 2071/72 &amp;quot;&quot;/&gt;&lt;property id=&quot;20307&quot; value=&quot;43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3783</TotalTime>
  <Words>1288</Words>
  <Application>Microsoft Office PowerPoint</Application>
  <PresentationFormat>On-screen Show (4:3)</PresentationFormat>
  <Paragraphs>581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40" baseType="lpstr">
      <vt:lpstr>Arial</vt:lpstr>
      <vt:lpstr>Arial Rounded MT Bold</vt:lpstr>
      <vt:lpstr>Calibri</vt:lpstr>
      <vt:lpstr>Candara</vt:lpstr>
      <vt:lpstr>Kalimati</vt:lpstr>
      <vt:lpstr>Mangal</vt:lpstr>
      <vt:lpstr>Preeti</vt:lpstr>
      <vt:lpstr>Times New Roman</vt:lpstr>
      <vt:lpstr>Wingdings</vt:lpstr>
      <vt:lpstr>Wingdings 2</vt:lpstr>
      <vt:lpstr>1_Default Design</vt:lpstr>
      <vt:lpstr>Custom Design</vt:lpstr>
      <vt:lpstr>PowerPoint Presentation</vt:lpstr>
      <vt:lpstr>PowerPoint Presentation</vt:lpstr>
      <vt:lpstr>PowerPoint Presentation</vt:lpstr>
      <vt:lpstr>Human Resources</vt:lpstr>
      <vt:lpstr>Human Resources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Safe Abortion </vt:lpstr>
      <vt:lpstr>PowerPoint Presentation</vt:lpstr>
      <vt:lpstr>PowerPoint Presentation</vt:lpstr>
      <vt:lpstr>Top ten Morbidity</vt:lpstr>
      <vt:lpstr>MPDSR FY 2080/81</vt:lpstr>
      <vt:lpstr>Hospital Based One Stop Crisis Management Center (OCMC)</vt:lpstr>
      <vt:lpstr>Total Patients Served by Social Service Unit FY 2080/81</vt:lpstr>
      <vt:lpstr>Inpatients Admitted and  Discharged in  FY 2080/81</vt:lpstr>
      <vt:lpstr>New OPD in FY 2080/81</vt:lpstr>
      <vt:lpstr>Emergency care in FY 2080/81</vt:lpstr>
      <vt:lpstr>EWARS</vt:lpstr>
      <vt:lpstr>MAJOR ACHIEVEMENTS</vt:lpstr>
      <vt:lpstr>WAY FORWARD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Health Management Information System (HMIS)</dc:title>
  <dc:creator>User</dc:creator>
  <cp:lastModifiedBy>Manoj Tamrakar</cp:lastModifiedBy>
  <cp:revision>640</cp:revision>
  <dcterms:created xsi:type="dcterms:W3CDTF">2002-08-06T16:18:43Z</dcterms:created>
  <dcterms:modified xsi:type="dcterms:W3CDTF">2024-07-26T09:36:12Z</dcterms:modified>
</cp:coreProperties>
</file>