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1.xml" ContentType="application/vnd.openxmlformats-officedocument.presentationml.notesSlide+xml"/>
  <Override PartName="/ppt/charts/chart2.xml" ContentType="application/vnd.openxmlformats-officedocument.drawingml.chart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5"/>
  </p:notesMasterIdLst>
  <p:handoutMasterIdLst>
    <p:handoutMasterId r:id="rId36"/>
  </p:handoutMasterIdLst>
  <p:sldIdLst>
    <p:sldId id="289" r:id="rId2"/>
    <p:sldId id="291" r:id="rId3"/>
    <p:sldId id="375" r:id="rId4"/>
    <p:sldId id="412" r:id="rId5"/>
    <p:sldId id="374" r:id="rId6"/>
    <p:sldId id="376" r:id="rId7"/>
    <p:sldId id="413" r:id="rId8"/>
    <p:sldId id="377" r:id="rId9"/>
    <p:sldId id="380" r:id="rId10"/>
    <p:sldId id="382" r:id="rId11"/>
    <p:sldId id="384" r:id="rId12"/>
    <p:sldId id="372" r:id="rId13"/>
    <p:sldId id="319" r:id="rId14"/>
    <p:sldId id="333" r:id="rId15"/>
    <p:sldId id="402" r:id="rId16"/>
    <p:sldId id="401" r:id="rId17"/>
    <p:sldId id="386" r:id="rId18"/>
    <p:sldId id="387" r:id="rId19"/>
    <p:sldId id="388" r:id="rId20"/>
    <p:sldId id="389" r:id="rId21"/>
    <p:sldId id="390" r:id="rId22"/>
    <p:sldId id="391" r:id="rId23"/>
    <p:sldId id="392" r:id="rId24"/>
    <p:sldId id="414" r:id="rId25"/>
    <p:sldId id="395" r:id="rId26"/>
    <p:sldId id="396" r:id="rId27"/>
    <p:sldId id="406" r:id="rId28"/>
    <p:sldId id="404" r:id="rId29"/>
    <p:sldId id="408" r:id="rId30"/>
    <p:sldId id="409" r:id="rId31"/>
    <p:sldId id="410" r:id="rId32"/>
    <p:sldId id="411" r:id="rId33"/>
    <p:sldId id="399" r:id="rId34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94660"/>
  </p:normalViewPr>
  <p:slideViewPr>
    <p:cSldViewPr>
      <p:cViewPr varScale="1">
        <p:scale>
          <a:sx n="88" d="100"/>
          <a:sy n="88" d="100"/>
        </p:scale>
        <p:origin x="1411" y="2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jesh\Downloads\Valueadded_per_eng.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200" b="1" u="sng" dirty="0"/>
              <a:t>Input as a percentage of output </a:t>
            </a:r>
          </a:p>
        </c:rich>
      </c:tx>
      <c:layout>
        <c:manualLayout>
          <c:xMode val="edge"/>
          <c:yMode val="edge"/>
          <c:x val="0.27961327469201486"/>
          <c:y val="1.02564102564102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Input as a percentage of output 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Koshi</c:v>
                </c:pt>
                <c:pt idx="1">
                  <c:v>Madhes</c:v>
                </c:pt>
                <c:pt idx="2">
                  <c:v>Bagmati</c:v>
                </c:pt>
                <c:pt idx="3">
                  <c:v>Gandaki</c:v>
                </c:pt>
                <c:pt idx="4">
                  <c:v>Lumbini</c:v>
                </c:pt>
                <c:pt idx="5">
                  <c:v>Karnali</c:v>
                </c:pt>
                <c:pt idx="6">
                  <c:v>Sudur Paachim</c:v>
                </c:pt>
                <c:pt idx="7">
                  <c:v>Nepal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0.7</c:v>
                </c:pt>
                <c:pt idx="1">
                  <c:v>0.7</c:v>
                </c:pt>
                <c:pt idx="2">
                  <c:v>0.64</c:v>
                </c:pt>
                <c:pt idx="3">
                  <c:v>0.65</c:v>
                </c:pt>
                <c:pt idx="4">
                  <c:v>0.69</c:v>
                </c:pt>
                <c:pt idx="5">
                  <c:v>0.66</c:v>
                </c:pt>
                <c:pt idx="6">
                  <c:v>0.74</c:v>
                </c:pt>
                <c:pt idx="7">
                  <c:v>0.66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9E-4C3E-A89C-DA74A9E5F8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77"/>
        <c:axId val="2079272288"/>
        <c:axId val="2079274208"/>
      </c:barChart>
      <c:catAx>
        <c:axId val="2079272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79274208"/>
        <c:crosses val="autoZero"/>
        <c:auto val="1"/>
        <c:lblAlgn val="ctr"/>
        <c:lblOffset val="100"/>
        <c:noMultiLvlLbl val="0"/>
      </c:catAx>
      <c:valAx>
        <c:axId val="20792742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7927228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Value Added per Person Engaged by Province (In '000 Rupees)</a:t>
            </a:r>
            <a:endParaRPr lang="en-US" sz="11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5223342409301638E-2"/>
          <c:y val="0.10647672330432378"/>
          <c:w val="0.92698849559692886"/>
          <c:h val="0.7607254685269604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Engaed!$B$4:$B$11</c:f>
              <c:strCache>
                <c:ptCount val="8"/>
                <c:pt idx="0">
                  <c:v>Nepal</c:v>
                </c:pt>
                <c:pt idx="1">
                  <c:v>Koshi </c:v>
                </c:pt>
                <c:pt idx="2">
                  <c:v>Madhesh </c:v>
                </c:pt>
                <c:pt idx="3">
                  <c:v>Bagamati </c:v>
                </c:pt>
                <c:pt idx="4">
                  <c:v>Gandaki </c:v>
                </c:pt>
                <c:pt idx="5">
                  <c:v>Lumbini </c:v>
                </c:pt>
                <c:pt idx="6">
                  <c:v>Karnali </c:v>
                </c:pt>
                <c:pt idx="7">
                  <c:v>Sudur Pashchim </c:v>
                </c:pt>
              </c:strCache>
            </c:strRef>
          </c:cat>
          <c:val>
            <c:numRef>
              <c:f>Engaed!$C$4:$C$11</c:f>
              <c:numCache>
                <c:formatCode>0</c:formatCode>
                <c:ptCount val="8"/>
                <c:pt idx="0">
                  <c:v>282</c:v>
                </c:pt>
                <c:pt idx="1">
                  <c:v>216.16458511272623</c:v>
                </c:pt>
                <c:pt idx="2">
                  <c:v>231.00477851412626</c:v>
                </c:pt>
                <c:pt idx="3">
                  <c:v>339.28315476117257</c:v>
                </c:pt>
                <c:pt idx="4">
                  <c:v>276.80843378554329</c:v>
                </c:pt>
                <c:pt idx="5">
                  <c:v>240.18479659893131</c:v>
                </c:pt>
                <c:pt idx="6">
                  <c:v>315.17638437519912</c:v>
                </c:pt>
                <c:pt idx="7">
                  <c:v>182.75636052194065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31-4F45-9B56-6E5E8881F7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50174000"/>
        <c:axId val="1750188144"/>
      </c:barChart>
      <c:catAx>
        <c:axId val="1750174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0188144"/>
        <c:crosses val="autoZero"/>
        <c:auto val="1"/>
        <c:lblAlgn val="ctr"/>
        <c:lblOffset val="100"/>
        <c:noMultiLvlLbl val="0"/>
      </c:catAx>
      <c:valAx>
        <c:axId val="1750188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0174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344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68F791F-D39B-4564-8B80-858F8E7D3940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429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344" y="8829429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ED07B51-8383-43AA-9595-E81294CB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00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344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3A3731F-075D-4618-9384-4FEDE4F88DA8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429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344" y="8829429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0699E6-9A9D-419D-BCD3-AB2CBD8FC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615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8B7A2-5155-49B6-9AFD-1B0AB83995B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011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8B7A2-5155-49B6-9AFD-1B0AB83995B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011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8B7A2-5155-49B6-9AFD-1B0AB83995B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011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8B7A2-5155-49B6-9AFD-1B0AB83995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4893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8B7A2-5155-49B6-9AFD-1B0AB83995B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011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699E6-9A9D-419D-BCD3-AB2CBD8FC59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491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699E6-9A9D-419D-BCD3-AB2CBD8FC59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491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699E6-9A9D-419D-BCD3-AB2CBD8FC59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491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699E6-9A9D-419D-BCD3-AB2CBD8FC59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491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699E6-9A9D-419D-BCD3-AB2CBD8FC59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491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699E6-9A9D-419D-BCD3-AB2CBD8FC59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49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8B7A2-5155-49B6-9AFD-1B0AB83995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011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E21E09-FC6C-662B-9032-0E21F8E5CA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933CF6-A573-D356-54CA-9053C0298A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1628FF0-AF5F-1D62-DA11-8FE8806033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A68A1-2878-BC08-11DC-A38C68F54D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699E6-9A9D-419D-BCD3-AB2CBD8FC59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367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699E6-9A9D-419D-BCD3-AB2CBD8FC59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491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699E6-9A9D-419D-BCD3-AB2CBD8FC59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49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8B7A2-5155-49B6-9AFD-1B0AB83995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01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81A3FF-5386-77ED-E7A4-6502FE5DC1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2FC6D33-E402-BDCD-E573-470F5BA190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BFF849-B41C-9A87-69C5-7EF716C0D3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32B702-94D4-8040-DB2B-A7F6036DE1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8B7A2-5155-49B6-9AFD-1B0AB83995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99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8B7A2-5155-49B6-9AFD-1B0AB83995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01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8B7A2-5155-49B6-9AFD-1B0AB83995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01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7BF842-0F5D-CE98-09A7-0CC52CC30B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E3A2856-9991-2DCC-3F22-CA3DA39662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953A131-354D-2FB2-5DE3-D16D3C50CD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EB3BEE-5E5D-D5E5-A5AB-9CF9D858BA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699E6-9A9D-419D-BCD3-AB2CBD8FC59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67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8B7A2-5155-49B6-9AFD-1B0AB83995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01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8B7A2-5155-49B6-9AFD-1B0AB83995B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01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solidFill>
            <a:srgbClr val="FFC000"/>
          </a:solidFill>
        </p:spPr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/>
              <a:t>2076/10/16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solidFill>
            <a:srgbClr val="FFC000"/>
          </a:solidFill>
        </p:spPr>
        <p:txBody>
          <a:bodyPr/>
          <a:lstStyle>
            <a:lvl1pPr>
              <a:defRPr>
                <a:solidFill>
                  <a:srgbClr val="FF0000"/>
                </a:solidFill>
                <a:latin typeface="Preeti" pitchFamily="2" charset="0"/>
              </a:defRPr>
            </a:lvl1pPr>
          </a:lstStyle>
          <a:p>
            <a:r>
              <a:rPr lang="en-US" dirty="0"/>
              <a:t>/</a:t>
            </a:r>
            <a:r>
              <a:rPr lang="en-US" dirty="0" err="1"/>
              <a:t>fli6«o</a:t>
            </a:r>
            <a:r>
              <a:rPr lang="en-US" dirty="0"/>
              <a:t> </a:t>
            </a:r>
            <a:r>
              <a:rPr lang="en-US" dirty="0" err="1"/>
              <a:t>cf</a:t>
            </a:r>
            <a:r>
              <a:rPr lang="en-US" dirty="0"/>
              <a:t>}Bf]</a:t>
            </a:r>
            <a:r>
              <a:rPr lang="en-US" dirty="0" err="1"/>
              <a:t>lus</a:t>
            </a:r>
            <a:r>
              <a:rPr lang="en-US" dirty="0"/>
              <a:t> ;j]{</a:t>
            </a:r>
            <a:r>
              <a:rPr lang="en-US" dirty="0" err="1"/>
              <a:t>If0f</a:t>
            </a:r>
            <a:r>
              <a:rPr lang="en-US" dirty="0"/>
              <a:t>,@)&amp;^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FFC000"/>
          </a:solidFill>
        </p:spPr>
        <p:txBody>
          <a:bodyPr/>
          <a:lstStyle/>
          <a:p>
            <a:fld id="{DD0ACBA5-443D-4833-904A-FFB3E15809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5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2076/10/16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/fli6«o cf}Bf]lus ;j]{If0f,@)&amp;^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ACBA5-443D-4833-904A-FFB3E1580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5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2076/10/16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/fli6«o cf}Bf]lus ;j]{If0f,@)&amp;^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ACBA5-443D-4833-904A-FFB3E1580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85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2076/10/16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/fli6«o cf}Bf]lus ;j]{If0f,@)&amp;^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ACBA5-443D-4833-904A-FFB3E1580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549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2076/10/16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/fli6«o cf}Bf]lus ;j]{If0f,@)&amp;^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ACBA5-443D-4833-904A-FFB3E1580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91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2076/10/16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/fli6«o cf}Bf]lus ;j]{If0f,@)&amp;^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ACBA5-443D-4833-904A-FFB3E1580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9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2076/10/16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/fli6«o cf}Bf]lus ;j]{If0f,@)&amp;^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ACBA5-443D-4833-904A-FFB3E1580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3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2076/10/16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/fli6«o cf}Bf]lus ;j]{If0f,@)&amp;^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ACBA5-443D-4833-904A-FFB3E1580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74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2076/10/16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/fli6«o cf}Bf]lus ;j]{If0f,@)&amp;^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ACBA5-443D-4833-904A-FFB3E1580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2076/10/16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/fli6«o cf}Bf]lus ;j]{If0f,@)&amp;^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ACBA5-443D-4833-904A-FFB3E1580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88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2076/10/16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/fli6«o cf}Bf]lus ;j]{If0f,@)&amp;^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ACBA5-443D-4833-904A-FFB3E1580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60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2076/10/16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/fli6«o cf}Bf]lus ;j]{If0f,@)&amp;^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ACBA5-443D-4833-904A-FFB3E1580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25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ln w="28575"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algn="ctr"/>
            <a:endParaRPr lang="en-US" sz="4000" b="1" dirty="0">
              <a:solidFill>
                <a:schemeClr val="tx1"/>
              </a:solidFill>
              <a:latin typeface="Preeti" pitchFamily="2" charset="0"/>
            </a:endParaRPr>
          </a:p>
          <a:p>
            <a:pPr algn="ctr"/>
            <a:endParaRPr lang="en-US" sz="4000" b="1" dirty="0">
              <a:solidFill>
                <a:schemeClr val="tx1"/>
              </a:solidFill>
              <a:latin typeface="Preeti" pitchFamily="2" charset="0"/>
            </a:endParaRPr>
          </a:p>
          <a:p>
            <a:pPr algn="ctr"/>
            <a:endParaRPr lang="en-US" sz="4000" b="1" dirty="0">
              <a:solidFill>
                <a:schemeClr val="tx1"/>
              </a:solidFill>
              <a:latin typeface="Preeti" pitchFamily="2" charset="0"/>
            </a:endParaRPr>
          </a:p>
          <a:p>
            <a:pPr algn="ctr"/>
            <a:endParaRPr lang="en-US" sz="4000" b="1" dirty="0">
              <a:solidFill>
                <a:schemeClr val="tx1"/>
              </a:solidFill>
              <a:latin typeface="Preeti" pitchFamily="2" charset="0"/>
            </a:endParaRPr>
          </a:p>
          <a:p>
            <a:endParaRPr lang="en-US" sz="3100" b="1" dirty="0">
              <a:solidFill>
                <a:schemeClr val="tx1"/>
              </a:solidFill>
              <a:latin typeface="Preeti" pitchFamily="2" charset="0"/>
              <a:ea typeface="+mj-ea"/>
              <a:cs typeface="+mj-cs"/>
            </a:endParaRPr>
          </a:p>
          <a:p>
            <a:endParaRPr lang="en-US" sz="3100" b="1" dirty="0">
              <a:solidFill>
                <a:schemeClr val="tx1"/>
              </a:solidFill>
              <a:latin typeface="Preeti" pitchFamily="2" charset="0"/>
              <a:ea typeface="+mj-ea"/>
              <a:cs typeface="+mj-cs"/>
            </a:endParaRPr>
          </a:p>
          <a:p>
            <a:endParaRPr lang="en-US" sz="3000" dirty="0">
              <a:solidFill>
                <a:schemeClr val="tx1"/>
              </a:solidFill>
              <a:latin typeface="Preeti" pitchFamily="2" charset="0"/>
              <a:ea typeface="+mj-ea"/>
              <a:cs typeface="Kalimati" panose="00000400000000000000" pitchFamily="2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2983773"/>
            <a:ext cx="838200" cy="864268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42900" y="819150"/>
            <a:ext cx="8458200" cy="685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br>
              <a:rPr lang="en-US" sz="3600" b="1" dirty="0">
                <a:latin typeface="AgniParikchha" panose="00000400000000000000" pitchFamily="2" charset="0"/>
                <a:cs typeface="Kalimati" panose="00000400000000000000" pitchFamily="2"/>
              </a:rPr>
            </a:br>
            <a:r>
              <a:rPr lang="ne-NP" sz="3600" b="1" dirty="0">
                <a:latin typeface="AgniParikchha" panose="00000400000000000000" pitchFamily="2" charset="0"/>
                <a:cs typeface="Kalimati" panose="00000400000000000000" pitchFamily="2"/>
              </a:rPr>
              <a:t>नतिजा सार्वजनिक कार्यक्रम</a:t>
            </a:r>
            <a:br>
              <a:rPr lang="en-US" sz="3600" b="1" dirty="0">
                <a:latin typeface="AgniParikchha" panose="00000400000000000000" pitchFamily="2" charset="0"/>
                <a:cs typeface="Kalimati" panose="00000400000000000000" pitchFamily="2"/>
              </a:rPr>
            </a:br>
            <a:endParaRPr lang="en-US" sz="3600" b="1" dirty="0">
              <a:latin typeface="AgniParikchha" panose="00000400000000000000" pitchFamily="2" charset="0"/>
              <a:cs typeface="Kalimati" panose="00000400000000000000" pitchFamily="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5163A9-0A6A-3195-0832-3750892E81CD}"/>
              </a:ext>
            </a:extLst>
          </p:cNvPr>
          <p:cNvSpPr txBox="1"/>
          <p:nvPr/>
        </p:nvSpPr>
        <p:spPr>
          <a:xfrm>
            <a:off x="0" y="28575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e-NP" sz="2800" b="1" dirty="0">
                <a:cs typeface="Kalimati" panose="00000400000000000000" pitchFamily="2"/>
              </a:rPr>
              <a:t>राष्ट्रिय होटल तथा रेष्टुरेण्ट सर्वेक्षण, २०८०</a:t>
            </a:r>
            <a:endParaRPr lang="en-US" sz="2800" b="1" dirty="0">
              <a:cs typeface="Kalimati" panose="00000400000000000000" pitchFamily="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974712-CEA3-616B-C661-025864F272BD}"/>
              </a:ext>
            </a:extLst>
          </p:cNvPr>
          <p:cNvSpPr txBox="1"/>
          <p:nvPr/>
        </p:nvSpPr>
        <p:spPr>
          <a:xfrm>
            <a:off x="2135777" y="2552640"/>
            <a:ext cx="45850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e-NP" sz="2000" b="1" dirty="0">
                <a:latin typeface="Preeti" pitchFamily="2" charset="0"/>
                <a:ea typeface="+mj-ea"/>
                <a:cs typeface="Kalimati" panose="00000400000000000000" pitchFamily="2"/>
              </a:rPr>
              <a:t>०२ असार २०८२</a:t>
            </a:r>
            <a:r>
              <a:rPr lang="en-US" sz="2000" b="1" dirty="0">
                <a:latin typeface="Preeti" pitchFamily="2" charset="0"/>
                <a:ea typeface="+mj-ea"/>
                <a:cs typeface="Kalimati" panose="00000400000000000000" pitchFamily="2"/>
              </a:rPr>
              <a:t>,</a:t>
            </a:r>
            <a:r>
              <a:rPr lang="ne-NP" sz="2000" b="1" dirty="0">
                <a:latin typeface="Preeti" pitchFamily="2" charset="0"/>
                <a:ea typeface="+mj-ea"/>
                <a:cs typeface="Kalimati" panose="00000400000000000000" pitchFamily="2"/>
              </a:rPr>
              <a:t> सुर्खेत</a:t>
            </a:r>
            <a:endParaRPr lang="en-US" sz="2000" b="1" dirty="0">
              <a:solidFill>
                <a:schemeClr val="tx1"/>
              </a:solidFill>
              <a:latin typeface="Preeti" pitchFamily="2" charset="0"/>
              <a:ea typeface="+mj-ea"/>
              <a:cs typeface="Kalimati" panose="00000400000000000000" pitchFamily="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45BE83-5272-1D8B-9A84-DDA87931ACBD}"/>
              </a:ext>
            </a:extLst>
          </p:cNvPr>
          <p:cNvSpPr txBox="1"/>
          <p:nvPr/>
        </p:nvSpPr>
        <p:spPr>
          <a:xfrm>
            <a:off x="0" y="1885950"/>
            <a:ext cx="9144000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ne-NP" sz="2800" dirty="0">
                <a:solidFill>
                  <a:srgbClr val="FFFF00"/>
                </a:solidFill>
                <a:latin typeface="Preeti" pitchFamily="2" charset="0"/>
                <a:ea typeface="+mj-ea"/>
                <a:cs typeface="Kalimati" panose="00000400000000000000" pitchFamily="2"/>
              </a:rPr>
              <a:t>कर्णाली प्रदेश</a:t>
            </a:r>
            <a:endParaRPr lang="en-US" sz="2800" dirty="0">
              <a:solidFill>
                <a:srgbClr val="FFFF00"/>
              </a:solidFill>
              <a:latin typeface="Preeti" pitchFamily="2" charset="0"/>
              <a:ea typeface="+mj-ea"/>
              <a:cs typeface="Kalimati" panose="00000400000000000000" pitchFamily="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DF1F13-BB22-D316-3C1D-670550920F8D}"/>
              </a:ext>
            </a:extLst>
          </p:cNvPr>
          <p:cNvSpPr txBox="1"/>
          <p:nvPr/>
        </p:nvSpPr>
        <p:spPr>
          <a:xfrm>
            <a:off x="1373777" y="4355373"/>
            <a:ext cx="2743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e-NP" sz="2000" b="1" dirty="0">
                <a:latin typeface="Preeti" pitchFamily="2" charset="0"/>
                <a:ea typeface="+mj-ea"/>
                <a:cs typeface="Kalimati" panose="00000400000000000000" pitchFamily="2"/>
              </a:rPr>
              <a:t>राष्ट्रिय तथ्याङ्क कार्यालय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D5D646-A641-0582-398D-92F26359B7A2}"/>
              </a:ext>
            </a:extLst>
          </p:cNvPr>
          <p:cNvSpPr txBox="1"/>
          <p:nvPr/>
        </p:nvSpPr>
        <p:spPr>
          <a:xfrm>
            <a:off x="5334000" y="4355373"/>
            <a:ext cx="36706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e-NP" sz="2000" b="1" dirty="0">
                <a:latin typeface="Preeti" pitchFamily="2" charset="0"/>
                <a:ea typeface="+mj-ea"/>
                <a:cs typeface="Kalimati" panose="00000400000000000000" pitchFamily="2"/>
              </a:rPr>
              <a:t>तथ्याङ्क समन्वय कार्यालय</a:t>
            </a:r>
            <a:r>
              <a:rPr lang="en-US" sz="2000" b="1" dirty="0">
                <a:latin typeface="Preeti" pitchFamily="2" charset="0"/>
                <a:ea typeface="+mj-ea"/>
                <a:cs typeface="Kalimati" panose="00000400000000000000" pitchFamily="2"/>
              </a:rPr>
              <a:t>,</a:t>
            </a:r>
            <a:r>
              <a:rPr lang="ne-NP" sz="2000" b="1" dirty="0">
                <a:latin typeface="Preeti" pitchFamily="2" charset="0"/>
                <a:ea typeface="+mj-ea"/>
                <a:cs typeface="Kalimati" panose="00000400000000000000" pitchFamily="2"/>
              </a:rPr>
              <a:t> सुर्खेत</a:t>
            </a:r>
            <a:endParaRPr lang="en-US" sz="2000" b="1" dirty="0">
              <a:solidFill>
                <a:schemeClr val="tx1"/>
              </a:solidFill>
              <a:latin typeface="Preeti" pitchFamily="2" charset="0"/>
              <a:ea typeface="+mj-ea"/>
              <a:cs typeface="Kalimati" panose="00000400000000000000" pitchFamily="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76AFC38-FBED-9F2E-AB55-C854820F74ED}"/>
              </a:ext>
            </a:extLst>
          </p:cNvPr>
          <p:cNvSpPr txBox="1"/>
          <p:nvPr/>
        </p:nvSpPr>
        <p:spPr>
          <a:xfrm>
            <a:off x="3124200" y="4000440"/>
            <a:ext cx="2743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e-NP" sz="2000" b="1" u="dbl" dirty="0">
                <a:latin typeface="Preeti" pitchFamily="2" charset="0"/>
                <a:ea typeface="+mj-ea"/>
                <a:cs typeface="Kalimati" panose="00000400000000000000" pitchFamily="2"/>
              </a:rPr>
              <a:t>आयोजक</a:t>
            </a:r>
          </a:p>
        </p:txBody>
      </p:sp>
    </p:spTree>
    <p:extLst>
      <p:ext uri="{BB962C8B-B14F-4D97-AF65-F5344CB8AC3E}">
        <p14:creationId xmlns:p14="http://schemas.microsoft.com/office/powerpoint/2010/main" val="2060505186"/>
      </p:ext>
    </p:extLst>
  </p:cSld>
  <p:clrMapOvr>
    <a:masterClrMapping/>
  </p:clrMapOvr>
  <p:transition spd="slow">
    <p:sndAc>
      <p:endSnd/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742950"/>
            <a:ext cx="8839200" cy="4343400"/>
          </a:xfrm>
          <a:ln w="28575"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27432" algn="l">
              <a:lnSpc>
                <a:spcPct val="150000"/>
              </a:lnSpc>
              <a:spcBef>
                <a:spcPts val="1800"/>
              </a:spcBef>
            </a:pPr>
            <a:r>
              <a:rPr lang="ne-NP" sz="2200" b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५. सर्वेक्षण विधि</a:t>
            </a:r>
            <a:endParaRPr lang="en-US" sz="2200" b="1" dirty="0">
              <a:solidFill>
                <a:schemeClr val="tx1"/>
              </a:solidFill>
              <a:latin typeface="Preeti" pitchFamily="2" charset="0"/>
              <a:cs typeface="Kalimati" panose="00000400000000000000" pitchFamily="2"/>
            </a:endParaRPr>
          </a:p>
          <a:p>
            <a:pPr algn="l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</a:t>
            </a:r>
            <a:r>
              <a:rPr lang="ne-NP" sz="22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सर्वेक्षणमा पूर्ण गणना र नमूना छनोट विधि दुवै तरिका अवलम्वन गरिएको,</a:t>
            </a:r>
            <a:endParaRPr lang="en-US" sz="2200" dirty="0">
              <a:solidFill>
                <a:schemeClr val="tx1"/>
              </a:solidFill>
              <a:latin typeface="Preeti" pitchFamily="2" charset="0"/>
              <a:cs typeface="Kalimati" panose="00000400000000000000" pitchFamily="2"/>
            </a:endParaRPr>
          </a:p>
          <a:p>
            <a:pPr algn="l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ne-NP" sz="22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पर्यटन विभागवाट तारे होटल तथा रिसोर्ट संचालनको अनुमति पाएका प्रतिष्ठानहरु</a:t>
            </a:r>
            <a:r>
              <a:rPr lang="en-US" sz="22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 </a:t>
            </a:r>
            <a:r>
              <a:rPr lang="ne-NP" sz="22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र दश वा सो भन्दा बढी  जनशक्ति संलग्न भएका प्रतिष्ठानहरुको तथ्याङ्क संकलन पूर्ण गणना</a:t>
            </a:r>
            <a:r>
              <a:rPr lang="en-US" sz="2200" b="1" dirty="0">
                <a:solidFill>
                  <a:schemeClr val="tx1"/>
                </a:solidFill>
                <a:cs typeface="Kalimati" panose="00000400000000000000" pitchFamily="2"/>
              </a:rPr>
              <a:t> </a:t>
            </a:r>
            <a:r>
              <a:rPr lang="ne-NP" sz="2200" b="1" dirty="0">
                <a:solidFill>
                  <a:schemeClr val="tx1"/>
                </a:solidFill>
                <a:cs typeface="Kalimati" panose="00000400000000000000" pitchFamily="2"/>
              </a:rPr>
              <a:t> </a:t>
            </a:r>
            <a:r>
              <a:rPr lang="ne-NP" sz="2200" dirty="0">
                <a:solidFill>
                  <a:schemeClr val="tx1"/>
                </a:solidFill>
                <a:cs typeface="Kalimati" panose="00000400000000000000" pitchFamily="2"/>
              </a:rPr>
              <a:t>र </a:t>
            </a:r>
            <a:r>
              <a:rPr lang="ne-NP" sz="22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अन्य प्रतिष्ठानहरुको तथ्याङ्क संकलन नमूना छनोट विधिको आधारमा गरिएको ।</a:t>
            </a:r>
            <a:endParaRPr lang="en-US" sz="2200" dirty="0">
              <a:solidFill>
                <a:schemeClr val="tx1"/>
              </a:solidFill>
              <a:latin typeface="Preeti" pitchFamily="2" charset="0"/>
              <a:cs typeface="Kalimati" panose="00000400000000000000" pitchFamily="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1905F1-3647-07BD-27FD-E13FF41E3EAB}"/>
              </a:ext>
            </a:extLst>
          </p:cNvPr>
          <p:cNvSpPr txBox="1">
            <a:spLocks/>
          </p:cNvSpPr>
          <p:nvPr/>
        </p:nvSpPr>
        <p:spPr>
          <a:xfrm>
            <a:off x="21609" y="25731"/>
            <a:ext cx="8991600" cy="64101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l" rtl="0">
              <a:spcBef>
                <a:spcPct val="0"/>
              </a:spcBef>
            </a:pPr>
            <a:r>
              <a:rPr lang="ne-NP" b="1" kern="0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राष्ट्रिय होटल तथा रेष्टुरेण्ट</a:t>
            </a:r>
            <a:r>
              <a:rPr lang="en-US" b="1" kern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e-NP" b="1" kern="0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सर्वेक्षण</a:t>
            </a:r>
            <a:r>
              <a:rPr lang="en-US" b="1" kern="0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…………….</a:t>
            </a:r>
            <a:endParaRPr lang="en-US" b="1" kern="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68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199" y="742950"/>
            <a:ext cx="8937009" cy="4343400"/>
          </a:xfrm>
          <a:ln w="28575"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27432" algn="l">
              <a:lnSpc>
                <a:spcPct val="150000"/>
              </a:lnSpc>
              <a:spcBef>
                <a:spcPts val="2000"/>
              </a:spcBef>
            </a:pPr>
            <a:r>
              <a:rPr lang="ne-NP" sz="2400" b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५. सर्वेक्षण विधि</a:t>
            </a:r>
            <a:r>
              <a:rPr lang="en-US" sz="2400" b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=====</a:t>
            </a:r>
          </a:p>
          <a:p>
            <a:pPr algn="l">
              <a:lnSpc>
                <a:spcPct val="150000"/>
              </a:lnSpc>
              <a:spcBef>
                <a:spcPts val="2000"/>
              </a:spcBef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 Sample frame</a:t>
            </a:r>
            <a:r>
              <a:rPr lang="en-US" sz="24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</a:t>
            </a:r>
            <a:r>
              <a:rPr lang="ne-NP" sz="24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को रुपमा राष्ट्रिय आर्थिक गणना २०७५ को तथ्यांकलाई मुख्य आधार मानिएको,</a:t>
            </a:r>
            <a:endParaRPr lang="en-US" sz="2400" dirty="0">
              <a:solidFill>
                <a:schemeClr val="tx1"/>
              </a:solidFill>
              <a:latin typeface="Preeti" pitchFamily="2" charset="0"/>
              <a:cs typeface="Kalimati" panose="00000400000000000000" pitchFamily="2"/>
            </a:endParaRPr>
          </a:p>
          <a:p>
            <a:pPr algn="l">
              <a:lnSpc>
                <a:spcPct val="150000"/>
              </a:lnSpc>
              <a:spcBef>
                <a:spcPts val="2000"/>
              </a:spcBef>
              <a:buFont typeface="Wingdings" panose="05000000000000000000" pitchFamily="2" charset="2"/>
              <a:buChar char="v"/>
            </a:pPr>
            <a:r>
              <a:rPr lang="ne-NP" sz="24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राष्ट्रिय आर्थिक गणना</a:t>
            </a:r>
            <a:r>
              <a:rPr lang="en-US" sz="24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, </a:t>
            </a:r>
            <a:r>
              <a:rPr lang="ne-NP" sz="24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२०७५ बाट प्राप्त आवास तथा भोजन सेवा प्रदान गर्ने प्रतिष्ठानहरुको सूचीलाई अन्य प्रशासनिक श्रोतवाट प्राप्त विवरणको आधारमा अद्यावधिक गरिएको ।</a:t>
            </a:r>
            <a:endParaRPr lang="en-US" sz="2400" dirty="0">
              <a:solidFill>
                <a:schemeClr val="tx1"/>
              </a:solidFill>
              <a:latin typeface="Preeti" pitchFamily="2" charset="0"/>
              <a:cs typeface="Kalimati" panose="00000400000000000000" pitchFamily="2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D192411-792A-D279-6913-A85327D36663}"/>
              </a:ext>
            </a:extLst>
          </p:cNvPr>
          <p:cNvSpPr txBox="1">
            <a:spLocks/>
          </p:cNvSpPr>
          <p:nvPr/>
        </p:nvSpPr>
        <p:spPr>
          <a:xfrm>
            <a:off x="21609" y="25731"/>
            <a:ext cx="8991600" cy="64101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l" rtl="0">
              <a:spcBef>
                <a:spcPct val="0"/>
              </a:spcBef>
            </a:pPr>
            <a:r>
              <a:rPr lang="ne-NP" b="1" kern="0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राष्ट्रिय होटल तथा रेष्टुरेण्ट</a:t>
            </a:r>
            <a:r>
              <a:rPr lang="en-US" b="1" kern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e-NP" b="1" kern="0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सर्वेक्षण</a:t>
            </a:r>
            <a:r>
              <a:rPr lang="en-US" b="1" kern="0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…………….</a:t>
            </a:r>
            <a:endParaRPr lang="en-US" b="1" kern="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302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" y="787689"/>
            <a:ext cx="9010650" cy="4273923"/>
          </a:xfrm>
          <a:ln w="28575">
            <a:solidFill>
              <a:srgbClr val="00B0F0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400" b="1" dirty="0">
                <a:solidFill>
                  <a:schemeClr val="tx1"/>
                </a:solidFill>
                <a:latin typeface="Preeti" pitchFamily="2" charset="0"/>
              </a:rPr>
              <a:t> </a:t>
            </a:r>
            <a:br>
              <a:rPr lang="en-US" sz="2400" dirty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  <a:latin typeface="Preeti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842281"/>
            <a:ext cx="8839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e-NP" sz="2200" b="1" dirty="0">
                <a:latin typeface="Preeti" pitchFamily="2" charset="0"/>
                <a:cs typeface="Kalimati" panose="00000400000000000000" pitchFamily="2"/>
              </a:rPr>
              <a:t>६. अवधारणा र परिभाषा </a:t>
            </a:r>
            <a:r>
              <a:rPr lang="en-US" sz="2200" b="1" dirty="0">
                <a:latin typeface="Times New Roman" panose="02020603050405020304" pitchFamily="18" charset="0"/>
                <a:cs typeface="Kalimati" panose="00000400000000000000" pitchFamily="2"/>
              </a:rPr>
              <a:t>(concepts and </a:t>
            </a:r>
            <a:r>
              <a:rPr lang="en-US" sz="2200" b="1" dirty="0" err="1">
                <a:latin typeface="Times New Roman" panose="02020603050405020304" pitchFamily="18" charset="0"/>
                <a:cs typeface="Kalimati" panose="00000400000000000000" pitchFamily="2"/>
              </a:rPr>
              <a:t>defination</a:t>
            </a:r>
            <a:r>
              <a:rPr lang="en-US" sz="2200" b="1" dirty="0">
                <a:latin typeface="Times New Roman" panose="02020603050405020304" pitchFamily="18" charset="0"/>
                <a:cs typeface="Kalimati" panose="00000400000000000000" pitchFamily="2"/>
              </a:rPr>
              <a:t>) 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09550" y="1218375"/>
            <a:ext cx="8839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0332" indent="-342900" algn="l">
              <a:lnSpc>
                <a:spcPts val="388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2400" dirty="0">
              <a:solidFill>
                <a:schemeClr val="tx1"/>
              </a:solidFill>
              <a:latin typeface="Preeti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1225784"/>
            <a:ext cx="8880428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ne-NP" sz="2000" dirty="0">
                <a:latin typeface="Preeti" pitchFamily="2" charset="0"/>
                <a:cs typeface="Kalimati" panose="00000400000000000000" pitchFamily="2"/>
              </a:rPr>
              <a:t>सर्वेक्षणमा प्रयोग गरिएका अवधारणा र परिभाषा संयुक्त राष्ट्र संघीय निकायहरुद्धारा सिफारीस गरिएका अवधारणा र परिभाषामा आधारित छन् ।</a:t>
            </a:r>
            <a:r>
              <a:rPr lang="en-US" sz="2200" dirty="0">
                <a:latin typeface="Preeti" pitchFamily="2" charset="0"/>
              </a:rPr>
              <a:t> </a:t>
            </a:r>
            <a:endParaRPr lang="ne-NP" sz="2200" dirty="0">
              <a:latin typeface="Preeti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important Guiding documents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Standard Industrial Classification ISIC Rev.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UN, Statistics Division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 Product Classification version 2.1 -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UN, Statistics Division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of National Accounts, 2008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-UN, Statistics Commission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Industrial Statistics: Guidelines and Methodology -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UNIDO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D2BB923-29E0-257F-61B5-5B7829E34A6A}"/>
              </a:ext>
            </a:extLst>
          </p:cNvPr>
          <p:cNvSpPr txBox="1">
            <a:spLocks/>
          </p:cNvSpPr>
          <p:nvPr/>
        </p:nvSpPr>
        <p:spPr>
          <a:xfrm>
            <a:off x="76200" y="25731"/>
            <a:ext cx="8991600" cy="64101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l" rtl="0">
              <a:spcBef>
                <a:spcPct val="0"/>
              </a:spcBef>
            </a:pPr>
            <a:r>
              <a:rPr lang="ne-NP" b="1" kern="0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राष्ट्रिय होटल तथा रेष्टुरेण्ट</a:t>
            </a:r>
            <a:r>
              <a:rPr lang="en-US" b="1" kern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e-NP" b="1" kern="0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सर्वेक्षण</a:t>
            </a:r>
            <a:r>
              <a:rPr lang="en-US" b="1" kern="0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…………….</a:t>
            </a:r>
            <a:endParaRPr lang="en-US" b="1" kern="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083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2400" y="1657350"/>
            <a:ext cx="8382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4632" lvl="1" algn="ctr">
              <a:lnSpc>
                <a:spcPct val="150000"/>
              </a:lnSpc>
            </a:pPr>
            <a:r>
              <a:rPr lang="en-US" sz="4400" b="1" dirty="0">
                <a:latin typeface="Preeti" pitchFamily="2" charset="0"/>
              </a:rPr>
              <a:t>;j</a:t>
            </a:r>
            <a:r>
              <a:rPr lang="en-US" sz="4400" b="1">
                <a:latin typeface="Preeti" pitchFamily="2" charset="0"/>
              </a:rPr>
              <a:t>]{If0fjf6 k|fKt k|d'v glthfx?</a:t>
            </a:r>
            <a:endParaRPr lang="en-US" sz="40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251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2" y="133350"/>
            <a:ext cx="9150458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A174CD3-B782-226F-6B99-432AA2596434}"/>
              </a:ext>
            </a:extLst>
          </p:cNvPr>
          <p:cNvSpPr txBox="1"/>
          <p:nvPr/>
        </p:nvSpPr>
        <p:spPr>
          <a:xfrm>
            <a:off x="5943600" y="895350"/>
            <a:ext cx="2971800" cy="8735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Highest : Bagmati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Lowest : Karnali</a:t>
            </a:r>
          </a:p>
        </p:txBody>
      </p:sp>
    </p:spTree>
    <p:extLst>
      <p:ext uri="{BB962C8B-B14F-4D97-AF65-F5344CB8AC3E}">
        <p14:creationId xmlns:p14="http://schemas.microsoft.com/office/powerpoint/2010/main" val="1100528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6"/>
          <p:cNvSpPr txBox="1"/>
          <p:nvPr/>
        </p:nvSpPr>
        <p:spPr>
          <a:xfrm>
            <a:off x="171450" y="114300"/>
            <a:ext cx="8686800" cy="400050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68580" tIns="34290" rIns="68580" bIns="3429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000" b="1" dirty="0"/>
              <a:t>Registration Status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49" y="590386"/>
            <a:ext cx="8896771" cy="4495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53BB45A-749E-E09B-063B-18A713B23360}"/>
              </a:ext>
            </a:extLst>
          </p:cNvPr>
          <p:cNvSpPr txBox="1"/>
          <p:nvPr/>
        </p:nvSpPr>
        <p:spPr>
          <a:xfrm>
            <a:off x="6248400" y="57150"/>
            <a:ext cx="2819400" cy="122251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Highest : Lumbini</a:t>
            </a:r>
          </a:p>
          <a:p>
            <a:pPr>
              <a:lnSpc>
                <a:spcPct val="150000"/>
              </a:lnSpc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Lowest : Madhesh</a:t>
            </a:r>
          </a:p>
          <a:p>
            <a:pPr>
              <a:lnSpc>
                <a:spcPct val="150000"/>
              </a:lnSpc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Karnali : 5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Position</a:t>
            </a:r>
          </a:p>
        </p:txBody>
      </p:sp>
    </p:spTree>
    <p:extLst>
      <p:ext uri="{BB962C8B-B14F-4D97-AF65-F5344CB8AC3E}">
        <p14:creationId xmlns:p14="http://schemas.microsoft.com/office/powerpoint/2010/main" val="1667855467"/>
      </p:ext>
    </p:extLst>
  </p:cSld>
  <p:clrMapOvr>
    <a:masterClrMapping/>
  </p:clrMapOvr>
  <p:transition>
    <p:sndAc>
      <p:endSnd/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56" y="133349"/>
            <a:ext cx="8991600" cy="4837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0882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5897"/>
            <a:ext cx="8534400" cy="49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99F585-75A7-339B-9D60-3592072CA7F0}"/>
              </a:ext>
            </a:extLst>
          </p:cNvPr>
          <p:cNvSpPr txBox="1"/>
          <p:nvPr/>
        </p:nvSpPr>
        <p:spPr>
          <a:xfrm>
            <a:off x="6096000" y="596879"/>
            <a:ext cx="2971800" cy="8735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Highest : Bagmati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Lowest : Karnali</a:t>
            </a:r>
          </a:p>
        </p:txBody>
      </p:sp>
    </p:spTree>
    <p:extLst>
      <p:ext uri="{BB962C8B-B14F-4D97-AF65-F5344CB8AC3E}">
        <p14:creationId xmlns:p14="http://schemas.microsoft.com/office/powerpoint/2010/main" val="14594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3350"/>
            <a:ext cx="8839200" cy="4953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150EC82-8416-E7BB-22CE-6221987E1E3F}"/>
              </a:ext>
            </a:extLst>
          </p:cNvPr>
          <p:cNvSpPr txBox="1"/>
          <p:nvPr/>
        </p:nvSpPr>
        <p:spPr>
          <a:xfrm>
            <a:off x="5975404" y="596879"/>
            <a:ext cx="2971800" cy="8735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Highest : Bagmati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Lowest : Karnali</a:t>
            </a:r>
          </a:p>
        </p:txBody>
      </p:sp>
    </p:spTree>
    <p:extLst>
      <p:ext uri="{BB962C8B-B14F-4D97-AF65-F5344CB8AC3E}">
        <p14:creationId xmlns:p14="http://schemas.microsoft.com/office/powerpoint/2010/main" val="1632545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0332"/>
            <a:ext cx="8686800" cy="50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92ABD2F-2FE5-3451-BC36-0D29A80ED4AF}"/>
              </a:ext>
            </a:extLst>
          </p:cNvPr>
          <p:cNvSpPr txBox="1"/>
          <p:nvPr/>
        </p:nvSpPr>
        <p:spPr>
          <a:xfrm>
            <a:off x="6096000" y="596879"/>
            <a:ext cx="2971800" cy="8735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Highest : Bagmati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Lowest : Karnali</a:t>
            </a:r>
          </a:p>
        </p:txBody>
      </p:sp>
    </p:spTree>
    <p:extLst>
      <p:ext uri="{BB962C8B-B14F-4D97-AF65-F5344CB8AC3E}">
        <p14:creationId xmlns:p14="http://schemas.microsoft.com/office/powerpoint/2010/main" val="2182684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0"/>
            <a:ext cx="8991600" cy="895350"/>
          </a:xfrm>
          <a:solidFill>
            <a:schemeClr val="accent3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ne-NP" sz="3200" b="1" dirty="0">
                <a:solidFill>
                  <a:srgbClr val="7030A0"/>
                </a:solidFill>
                <a:latin typeface="Preeti" pitchFamily="2" charset="0"/>
                <a:cs typeface="Kalimati" panose="00000400000000000000" pitchFamily="2"/>
              </a:rPr>
              <a:t>प्रस्तुतिका विषयहरु</a:t>
            </a:r>
            <a:endParaRPr lang="en-US" dirty="0">
              <a:solidFill>
                <a:srgbClr val="7030A0"/>
              </a:solidFill>
              <a:cs typeface="Kalimati" panose="00000400000000000000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971550"/>
            <a:ext cx="8991600" cy="3733800"/>
          </a:xfrm>
          <a:ln w="28575"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lvl="1"/>
            <a:endParaRPr lang="en-US" b="1" dirty="0">
              <a:solidFill>
                <a:srgbClr val="FF33CC"/>
              </a:solidFill>
              <a:latin typeface="Preeti" pitchFamily="2" charset="0"/>
              <a:ea typeface="+mj-ea"/>
              <a:cs typeface="+mj-cs"/>
            </a:endParaRPr>
          </a:p>
          <a:p>
            <a:pPr marL="941832" lvl="1" indent="-4572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ne-NP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राष्ट्रिय होटल तथा रेष्टुरेण्ट</a:t>
            </a:r>
            <a:r>
              <a:rPr lang="en-US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</a:t>
            </a:r>
            <a:r>
              <a:rPr lang="ne-NP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सर्वेक्षणको परिचय</a:t>
            </a:r>
            <a:endParaRPr lang="en-US" dirty="0">
              <a:solidFill>
                <a:schemeClr val="tx1"/>
              </a:solidFill>
              <a:latin typeface="Preeti" pitchFamily="2" charset="0"/>
              <a:cs typeface="Kalimati" panose="00000400000000000000" pitchFamily="2"/>
            </a:endParaRPr>
          </a:p>
          <a:p>
            <a:pPr marL="827532" lvl="1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</a:t>
            </a:r>
            <a:r>
              <a:rPr lang="ne-NP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सर्वेक्षणवाट प्राप्त प्रमुख नतिजाहरु</a:t>
            </a:r>
            <a:endParaRPr lang="en-US" dirty="0">
              <a:solidFill>
                <a:schemeClr val="tx1"/>
              </a:solidFill>
              <a:latin typeface="Preeti" pitchFamily="2" charset="0"/>
              <a:cs typeface="Kalimati" panose="00000400000000000000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46026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51" y="133350"/>
            <a:ext cx="883626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913FAA0-046F-982D-CC75-405A0FA000F3}"/>
              </a:ext>
            </a:extLst>
          </p:cNvPr>
          <p:cNvSpPr txBox="1"/>
          <p:nvPr/>
        </p:nvSpPr>
        <p:spPr>
          <a:xfrm>
            <a:off x="6019800" y="895350"/>
            <a:ext cx="2971800" cy="8735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Highest : Bagmati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Lowest : Karnali</a:t>
            </a:r>
          </a:p>
        </p:txBody>
      </p:sp>
    </p:spTree>
    <p:extLst>
      <p:ext uri="{BB962C8B-B14F-4D97-AF65-F5344CB8AC3E}">
        <p14:creationId xmlns:p14="http://schemas.microsoft.com/office/powerpoint/2010/main" val="4019772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7145"/>
            <a:ext cx="8382000" cy="4903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6DD73C1-FF43-75CE-F4ED-576F5861629F}"/>
              </a:ext>
            </a:extLst>
          </p:cNvPr>
          <p:cNvSpPr txBox="1"/>
          <p:nvPr/>
        </p:nvSpPr>
        <p:spPr>
          <a:xfrm>
            <a:off x="6096000" y="596879"/>
            <a:ext cx="2971800" cy="128907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Highest : Bagmati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Lowest 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Sudurpashchim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Karnali : 6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Position</a:t>
            </a:r>
          </a:p>
        </p:txBody>
      </p:sp>
    </p:spTree>
    <p:extLst>
      <p:ext uri="{BB962C8B-B14F-4D97-AF65-F5344CB8AC3E}">
        <p14:creationId xmlns:p14="http://schemas.microsoft.com/office/powerpoint/2010/main" val="281528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6353"/>
            <a:ext cx="8610600" cy="4700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2D83CB8-ADFE-8C10-68AB-8BBA51FD40EC}"/>
              </a:ext>
            </a:extLst>
          </p:cNvPr>
          <p:cNvSpPr txBox="1"/>
          <p:nvPr/>
        </p:nvSpPr>
        <p:spPr>
          <a:xfrm>
            <a:off x="5943600" y="742950"/>
            <a:ext cx="2971800" cy="8735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Highest : Bagmati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Lowest : Karnali</a:t>
            </a:r>
          </a:p>
        </p:txBody>
      </p:sp>
    </p:spTree>
    <p:extLst>
      <p:ext uri="{BB962C8B-B14F-4D97-AF65-F5344CB8AC3E}">
        <p14:creationId xmlns:p14="http://schemas.microsoft.com/office/powerpoint/2010/main" val="2207757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3350"/>
            <a:ext cx="8381999" cy="4724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EF89291-01D8-B83F-3033-45728DD6D8A1}"/>
              </a:ext>
            </a:extLst>
          </p:cNvPr>
          <p:cNvSpPr txBox="1"/>
          <p:nvPr/>
        </p:nvSpPr>
        <p:spPr>
          <a:xfrm>
            <a:off x="5791200" y="895350"/>
            <a:ext cx="2971800" cy="8735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Highest : Bagmati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Lowest : Karnali</a:t>
            </a:r>
          </a:p>
        </p:txBody>
      </p:sp>
    </p:spTree>
    <p:extLst>
      <p:ext uri="{BB962C8B-B14F-4D97-AF65-F5344CB8AC3E}">
        <p14:creationId xmlns:p14="http://schemas.microsoft.com/office/powerpoint/2010/main" val="366641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8DDCC6-96CE-ED28-DCCE-4472FC02FF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551AE1E-74BC-F9B0-F25C-670A0599DE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7061211"/>
              </p:ext>
            </p:extLst>
          </p:nvPr>
        </p:nvGraphicFramePr>
        <p:xfrm>
          <a:off x="304800" y="57150"/>
          <a:ext cx="8458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4DDBDB1-E019-FAB1-A66D-F1DB7128FF70}"/>
              </a:ext>
            </a:extLst>
          </p:cNvPr>
          <p:cNvSpPr txBox="1"/>
          <p:nvPr/>
        </p:nvSpPr>
        <p:spPr>
          <a:xfrm>
            <a:off x="6553200" y="53836"/>
            <a:ext cx="2438400" cy="122251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Highest :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Sudurpachchim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Lowest : Bagmati</a:t>
            </a:r>
          </a:p>
          <a:p>
            <a:pPr>
              <a:lnSpc>
                <a:spcPct val="150000"/>
              </a:lnSpc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Karnali : 5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Position</a:t>
            </a:r>
          </a:p>
        </p:txBody>
      </p:sp>
    </p:spTree>
    <p:extLst>
      <p:ext uri="{BB962C8B-B14F-4D97-AF65-F5344CB8AC3E}">
        <p14:creationId xmlns:p14="http://schemas.microsoft.com/office/powerpoint/2010/main" val="1125697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0715820"/>
              </p:ext>
            </p:extLst>
          </p:nvPr>
        </p:nvGraphicFramePr>
        <p:xfrm>
          <a:off x="0" y="209550"/>
          <a:ext cx="90678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FF9AF50-2287-4F56-9C28-1B6E8F7C5343}"/>
              </a:ext>
            </a:extLst>
          </p:cNvPr>
          <p:cNvSpPr txBox="1"/>
          <p:nvPr/>
        </p:nvSpPr>
        <p:spPr>
          <a:xfrm>
            <a:off x="1371600" y="590550"/>
            <a:ext cx="2590800" cy="130420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Highest : Bagmati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Lowest 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Sudurpashchim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Karnali : 2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Position</a:t>
            </a:r>
          </a:p>
        </p:txBody>
      </p:sp>
    </p:spTree>
    <p:extLst>
      <p:ext uri="{BB962C8B-B14F-4D97-AF65-F5344CB8AC3E}">
        <p14:creationId xmlns:p14="http://schemas.microsoft.com/office/powerpoint/2010/main" val="1144655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33692"/>
            <a:ext cx="8610600" cy="447611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E459A64-2DDA-97E6-D258-3AF4D52AA40F}"/>
              </a:ext>
            </a:extLst>
          </p:cNvPr>
          <p:cNvSpPr txBox="1"/>
          <p:nvPr/>
        </p:nvSpPr>
        <p:spPr>
          <a:xfrm>
            <a:off x="1066800" y="729992"/>
            <a:ext cx="2971800" cy="8735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Highest : Karnali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Lowest : Gandaki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B8A3BA-E0B7-15BA-A12A-2E0AD8532F7A}"/>
              </a:ext>
            </a:extLst>
          </p:cNvPr>
          <p:cNvSpPr txBox="1"/>
          <p:nvPr/>
        </p:nvSpPr>
        <p:spPr>
          <a:xfrm>
            <a:off x="2209800" y="224787"/>
            <a:ext cx="51054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Value Added per Unit of Fixed Assets</a:t>
            </a:r>
          </a:p>
        </p:txBody>
      </p:sp>
    </p:spTree>
    <p:extLst>
      <p:ext uri="{BB962C8B-B14F-4D97-AF65-F5344CB8AC3E}">
        <p14:creationId xmlns:p14="http://schemas.microsoft.com/office/powerpoint/2010/main" val="1491652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3349"/>
            <a:ext cx="8763000" cy="477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83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3350"/>
            <a:ext cx="8915400" cy="4842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00A3AEE-4A87-A900-7554-E33C95A545AB}"/>
              </a:ext>
            </a:extLst>
          </p:cNvPr>
          <p:cNvSpPr txBox="1"/>
          <p:nvPr/>
        </p:nvSpPr>
        <p:spPr>
          <a:xfrm>
            <a:off x="5936974" y="742950"/>
            <a:ext cx="2971800" cy="128907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Highest : Bagmati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Lowest : Karnali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Sudurpashchim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6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Position</a:t>
            </a:r>
          </a:p>
        </p:txBody>
      </p:sp>
    </p:spTree>
    <p:extLst>
      <p:ext uri="{BB962C8B-B14F-4D97-AF65-F5344CB8AC3E}">
        <p14:creationId xmlns:p14="http://schemas.microsoft.com/office/powerpoint/2010/main" val="3574197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3350"/>
            <a:ext cx="8798383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7B755DD-FD16-F0A8-867B-DAA41003A150}"/>
              </a:ext>
            </a:extLst>
          </p:cNvPr>
          <p:cNvSpPr txBox="1"/>
          <p:nvPr/>
        </p:nvSpPr>
        <p:spPr>
          <a:xfrm>
            <a:off x="4191000" y="1123950"/>
            <a:ext cx="2368826" cy="115608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Highest :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Sudurpashchim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Lowest : Bagmati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Karnali : 4</a:t>
            </a:r>
            <a:r>
              <a:rPr lang="en-US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Position</a:t>
            </a:r>
          </a:p>
        </p:txBody>
      </p:sp>
    </p:spTree>
    <p:extLst>
      <p:ext uri="{BB962C8B-B14F-4D97-AF65-F5344CB8AC3E}">
        <p14:creationId xmlns:p14="http://schemas.microsoft.com/office/powerpoint/2010/main" val="161381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9" y="25731"/>
            <a:ext cx="8991600" cy="742950"/>
          </a:xfrm>
          <a:solidFill>
            <a:schemeClr val="accent3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en-US" sz="2400" b="1" dirty="0">
                <a:solidFill>
                  <a:srgbClr val="7030A0"/>
                </a:solidFill>
                <a:latin typeface="Preeti" pitchFamily="2" charset="0"/>
              </a:rPr>
            </a:br>
            <a:r>
              <a:rPr lang="ne-NP" sz="2800" b="1" dirty="0">
                <a:solidFill>
                  <a:srgbClr val="7030A0"/>
                </a:solidFill>
                <a:latin typeface="Preeti" pitchFamily="2" charset="0"/>
                <a:cs typeface="Kalimati" panose="00000400000000000000" pitchFamily="2"/>
              </a:rPr>
              <a:t>राष्ट्रिय होटल तथा रेष्टुरेण्ट</a:t>
            </a:r>
            <a:r>
              <a:rPr lang="en-US" sz="2800" b="1" dirty="0">
                <a:solidFill>
                  <a:srgbClr val="7030A0"/>
                </a:solidFill>
                <a:latin typeface="Preeti" pitchFamily="2" charset="0"/>
                <a:cs typeface="Kalimati" panose="00000400000000000000" pitchFamily="2"/>
              </a:rPr>
              <a:t> </a:t>
            </a:r>
            <a:r>
              <a:rPr lang="ne-NP" sz="2800" b="1" dirty="0">
                <a:solidFill>
                  <a:srgbClr val="7030A0"/>
                </a:solidFill>
                <a:latin typeface="Preeti" pitchFamily="2" charset="0"/>
                <a:cs typeface="Kalimati" panose="00000400000000000000" pitchFamily="2"/>
              </a:rPr>
              <a:t>सर्वेक्षण</a:t>
            </a:r>
            <a:br>
              <a:rPr lang="en-US" b="1" dirty="0">
                <a:solidFill>
                  <a:srgbClr val="7030A0"/>
                </a:solidFill>
                <a:latin typeface="Preeti" pitchFamily="2" charset="0"/>
                <a:cs typeface="Kalimati" panose="00000400000000000000" pitchFamily="2"/>
              </a:rPr>
            </a:b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819150"/>
            <a:ext cx="8915400" cy="4324350"/>
          </a:xfrm>
          <a:ln w="28575">
            <a:solidFill>
              <a:srgbClr val="00B0F0"/>
            </a:solidFill>
          </a:ln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  <a:spcBef>
                <a:spcPts val="1600"/>
              </a:spcBef>
            </a:pPr>
            <a:r>
              <a:rPr lang="ne-NP" sz="1800" b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१</a:t>
            </a:r>
            <a:r>
              <a:rPr lang="en-US" sz="1800" b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</a:t>
            </a:r>
            <a:r>
              <a:rPr lang="ne-NP" sz="1800" b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पृष्टभूमी</a:t>
            </a:r>
            <a:r>
              <a:rPr lang="en-US" sz="1800" b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 </a:t>
            </a:r>
            <a:r>
              <a:rPr lang="ne-NP" sz="1800" b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एवं</a:t>
            </a:r>
            <a:r>
              <a:rPr lang="en-US" sz="1800" b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</a:t>
            </a:r>
            <a:r>
              <a:rPr lang="ne-NP" sz="1800" b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परिचय</a:t>
            </a:r>
            <a:r>
              <a:rPr lang="en-US" sz="1800" b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M</a:t>
            </a:r>
          </a:p>
          <a:p>
            <a:pPr marL="342900" indent="-342900" algn="l">
              <a:lnSpc>
                <a:spcPct val="150000"/>
              </a:lnSpc>
              <a:spcBef>
                <a:spcPts val="1600"/>
              </a:spcBef>
              <a:buFont typeface="Wingdings" panose="05000000000000000000" pitchFamily="2" charset="2"/>
              <a:buChar char="Ø"/>
            </a:pP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नेपालको आधिकारिक तथ्याङ्किय निकायको रूपमा रहेको राष्ट्रिय तथ्याङ्क कार्यालयले राष्ट्रिय जनगणना</a:t>
            </a:r>
            <a:r>
              <a:rPr lang="en-US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,</a:t>
            </a: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कृषि गणना</a:t>
            </a:r>
            <a:r>
              <a:rPr lang="en-US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, </a:t>
            </a: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आर्थिक गणना</a:t>
            </a:r>
            <a:r>
              <a:rPr lang="en-US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, </a:t>
            </a: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जिवन स्तर सर्वेक्षण</a:t>
            </a:r>
            <a:r>
              <a:rPr lang="en-US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, </a:t>
            </a: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श्रमशक्ति सर्वेक्षण लगाएतका विभिन्न गणना एवं सर्वेक्षणहरू सञ्चालन गर्दछ ।</a:t>
            </a:r>
            <a:endParaRPr lang="en-US" sz="2000" dirty="0">
              <a:solidFill>
                <a:schemeClr val="tx1"/>
              </a:solidFill>
              <a:latin typeface="Preeti" pitchFamily="2" charset="0"/>
              <a:cs typeface="Kalimati" panose="00000400000000000000" pitchFamily="2"/>
            </a:endParaRPr>
          </a:p>
          <a:p>
            <a:pPr marL="342900" indent="-342900" algn="l">
              <a:lnSpc>
                <a:spcPct val="150000"/>
              </a:lnSpc>
              <a:spcBef>
                <a:spcPts val="1600"/>
              </a:spcBef>
              <a:buFont typeface="Wingdings" panose="05000000000000000000" pitchFamily="2" charset="2"/>
              <a:buChar char="Ø"/>
            </a:pP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राष्ट्रिय तथ्याङ्क कार्यालयले संचालन गर्ने सर्वेक्षणहरुमा </a:t>
            </a:r>
            <a:r>
              <a:rPr lang="ne-NP" sz="2000" b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“राष्ट्रिय होटल तथा रेष्टुरेण्ट सर्वेक्षण </a:t>
            </a: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” पनि एउटा महत्वपूर्ण सर्वेक्षण हो। </a:t>
            </a:r>
            <a:endParaRPr lang="en-US" sz="2000" dirty="0">
              <a:solidFill>
                <a:schemeClr val="tx1"/>
              </a:solidFill>
              <a:latin typeface="Preeti" pitchFamily="2" charset="0"/>
              <a:cs typeface="Kalimati" panose="00000400000000000000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750737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209550"/>
            <a:ext cx="8626669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9371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28716"/>
            <a:ext cx="8991601" cy="4981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409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133350"/>
            <a:ext cx="8991601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8132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1893153"/>
            <a:ext cx="9144000" cy="11079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6600" dirty="0">
                <a:latin typeface="Preeti" pitchFamily="2" charset="0"/>
                <a:cs typeface="Kalimati" panose="00000400000000000000" pitchFamily="2"/>
              </a:rPr>
              <a:t>धन्यवाद</a:t>
            </a:r>
            <a:r>
              <a:rPr lang="en-US" sz="6600" dirty="0">
                <a:latin typeface="Preeti" pitchFamily="2" charset="0"/>
                <a:cs typeface="Kalimati" panose="00000400000000000000" pitchFamily="2"/>
              </a:rPr>
              <a:t> </a:t>
            </a:r>
            <a:r>
              <a:rPr lang="en-US" sz="6600" dirty="0">
                <a:latin typeface="Times" panose="02020603060405020304" pitchFamily="18" charset="0"/>
                <a:cs typeface="Kalimati" panose="00000400000000000000" pitchFamily="2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1520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F64F55-8D8D-A6B8-8360-08DC16C7AF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30D38-5804-525D-580A-BD45795657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09" y="25731"/>
            <a:ext cx="8991600" cy="641019"/>
          </a:xfrm>
          <a:solidFill>
            <a:schemeClr val="accent3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ne-NP" b="1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राष्ट्रिय होटल तथा रेष्टुरेण्ट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e-NP" b="1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सर्वेक्षण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…………….</a:t>
            </a:r>
            <a:endParaRPr lang="en-US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8A7740-8BED-E1D8-99B7-DC7B17119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" y="742950"/>
            <a:ext cx="8915400" cy="4400550"/>
          </a:xfrm>
          <a:ln w="28575"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नेपालमा आवास तथा भोजन सेवासँग सम्बन्धित प्रतिष्ठानहरु </a:t>
            </a:r>
            <a:r>
              <a:rPr lang="ne-NP" sz="2000" i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(होटल, लज, रिसोर्ट, होमस्टे, अतिथि गृह</a:t>
            </a:r>
            <a:r>
              <a:rPr lang="en-US" sz="2000" i="1" dirty="0">
                <a:solidFill>
                  <a:schemeClr val="tx1"/>
                </a:solidFill>
                <a:cs typeface="Kalimati" panose="00000400000000000000" pitchFamily="2"/>
              </a:rPr>
              <a:t>/</a:t>
            </a:r>
            <a:r>
              <a:rPr lang="ne-NP" sz="2000" i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सेवा सदन, छात्रावास</a:t>
            </a:r>
            <a:r>
              <a:rPr lang="en-US" sz="2000" i="1" dirty="0">
                <a:solidFill>
                  <a:schemeClr val="tx1"/>
                </a:solidFill>
                <a:cs typeface="Kalimati" panose="00000400000000000000" pitchFamily="2"/>
              </a:rPr>
              <a:t>/</a:t>
            </a:r>
            <a:r>
              <a:rPr lang="ne-NP" sz="2000" i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होस्टेल, रेष्टुरेण्ट तथा क्याटरिङ</a:t>
            </a:r>
            <a:r>
              <a:rPr lang="en-US" sz="2000" i="1" dirty="0">
                <a:solidFill>
                  <a:schemeClr val="tx1"/>
                </a:solidFill>
                <a:cs typeface="Kalimati" panose="00000400000000000000" pitchFamily="2"/>
              </a:rPr>
              <a:t>/ </a:t>
            </a:r>
            <a:r>
              <a:rPr lang="ne-NP" sz="2000" i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पार्टी प्यालेस</a:t>
            </a: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) को विस्तृत विवरण सङ्कलनका लागि राष्ट्रिय तथ्याङ्क कार्यालयले </a:t>
            </a:r>
            <a:r>
              <a:rPr lang="ne-NP" sz="2000" b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राष्ट्रिय होटल तथा रेष्टुरेण्ट सर्वेक्षण, २०८०</a:t>
            </a: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सम्पन्न गरेको छ । </a:t>
            </a:r>
            <a:endParaRPr lang="en-US" sz="2000" dirty="0">
              <a:solidFill>
                <a:schemeClr val="tx1"/>
              </a:solidFill>
              <a:latin typeface="Preeti" pitchFamily="2" charset="0"/>
              <a:cs typeface="Kalimati" panose="00000400000000000000" pitchFamily="2"/>
            </a:endParaRPr>
          </a:p>
          <a:p>
            <a:pPr marL="342900" indent="-342900" algn="l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कार्यालयले यस अघि “होटल तथा लज सर्वेक्षण २०६०” संचालन गरेको थियो ।</a:t>
            </a:r>
            <a:endParaRPr lang="en-US" sz="2000" dirty="0">
              <a:solidFill>
                <a:schemeClr val="tx1"/>
              </a:solidFill>
              <a:latin typeface="Preeti" pitchFamily="2" charset="0"/>
              <a:cs typeface="Kalimati" panose="00000400000000000000" pitchFamily="2"/>
            </a:endParaRPr>
          </a:p>
          <a:p>
            <a:pPr marL="342900" indent="-342900" algn="l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“होटल तथा लज सर्वेक्षण २०६०” मा आवास तथा भोजन व्यवसायसँग सम्बन्धित प्रतिष्ठानहरु तारे होटल, रिसोर्ट, र गैर तारे होटेलहरुलाई मात्र सर्वेक्षणको दायरामा समेटिएको थियो ।</a:t>
            </a:r>
            <a:endParaRPr lang="en-US" sz="2000" dirty="0">
              <a:solidFill>
                <a:schemeClr val="tx1"/>
              </a:solidFill>
              <a:latin typeface="Preeti" pitchFamily="2" charset="0"/>
              <a:cs typeface="Kalimati" panose="00000400000000000000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8601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819150"/>
            <a:ext cx="9067800" cy="4324350"/>
          </a:xfrm>
          <a:ln w="28575"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spcBef>
                <a:spcPts val="1400"/>
              </a:spcBef>
              <a:buFont typeface="Wingdings" panose="05000000000000000000" pitchFamily="2" charset="2"/>
              <a:buChar char="Ø"/>
            </a:pP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यस “राष्ट्रिय होटल तथा रेष्टुरेण्ट सर्वेक्षण, २०८०” मा सर्वेक्षणको दायरालाई फराकिलो पारिएको छ ।</a:t>
            </a:r>
            <a:endParaRPr lang="en-US" sz="2000" dirty="0">
              <a:solidFill>
                <a:schemeClr val="tx1"/>
              </a:solidFill>
              <a:latin typeface="Preeti" pitchFamily="2" charset="0"/>
              <a:cs typeface="Kalimati" panose="00000400000000000000" pitchFamily="2"/>
            </a:endParaRPr>
          </a:p>
          <a:p>
            <a:pPr marL="342900" indent="-342900" algn="l">
              <a:lnSpc>
                <a:spcPct val="150000"/>
              </a:lnSpc>
              <a:spcBef>
                <a:spcPts val="1400"/>
              </a:spcBef>
              <a:buFont typeface="Wingdings" panose="05000000000000000000" pitchFamily="2" charset="2"/>
              <a:buChar char="Ø"/>
            </a:pP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यस सर्वेक्षणमा</a:t>
            </a:r>
            <a:r>
              <a:rPr lang="en-US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</a:t>
            </a: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नेपालस्तरीय औद्योगिक वर्गीकरण</a:t>
            </a:r>
            <a:r>
              <a:rPr lang="en-US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</a:t>
            </a:r>
            <a:r>
              <a:rPr lang="en-US" sz="2000" b="1" i="1" dirty="0">
                <a:solidFill>
                  <a:schemeClr val="tx1"/>
                </a:solidFill>
                <a:cs typeface="Kalimati" panose="00000400000000000000" pitchFamily="2"/>
              </a:rPr>
              <a:t>ISIC</a:t>
            </a:r>
            <a:r>
              <a:rPr lang="en-US" sz="2000" b="1" dirty="0">
                <a:solidFill>
                  <a:schemeClr val="tx1"/>
                </a:solidFill>
                <a:cs typeface="Kalimati" panose="00000400000000000000" pitchFamily="2"/>
              </a:rPr>
              <a:t>/</a:t>
            </a:r>
            <a:r>
              <a:rPr lang="en-US" sz="2000" b="1" i="1" dirty="0">
                <a:solidFill>
                  <a:schemeClr val="tx1"/>
                </a:solidFill>
              </a:rPr>
              <a:t>NSIC</a:t>
            </a:r>
            <a:r>
              <a:rPr lang="ne-NP" sz="2000" dirty="0">
                <a:solidFill>
                  <a:schemeClr val="tx1"/>
                </a:solidFill>
                <a:cs typeface="Kalimati" panose="00000400000000000000" pitchFamily="2"/>
              </a:rPr>
              <a:t> </a:t>
            </a: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को खण्ड </a:t>
            </a:r>
            <a:r>
              <a:rPr lang="en-US" sz="2000" b="1" dirty="0">
                <a:solidFill>
                  <a:schemeClr val="tx1"/>
                </a:solidFill>
                <a:latin typeface="Times" panose="02020603060405020304" pitchFamily="18" charset="0"/>
                <a:cs typeface="Kalimati" panose="00000400000000000000" pitchFamily="2"/>
              </a:rPr>
              <a:t>"I" </a:t>
            </a:r>
            <a:r>
              <a:rPr lang="en-US" sz="2000" b="1" dirty="0">
                <a:solidFill>
                  <a:schemeClr val="tx1"/>
                </a:solidFill>
                <a:cs typeface="Kalimati" panose="00000400000000000000" pitchFamily="2"/>
              </a:rPr>
              <a:t> </a:t>
            </a: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अन्तर्गत पर्ने अल्पकालीन आवास सुविधा प्रदान गर्ने र भोजन सेवा उपलव्ध गराउने सवै प्रकारका प्रतिष्ठानहरुलाई समेटिएको छ ।</a:t>
            </a:r>
            <a:endParaRPr lang="en-US" sz="2000" dirty="0">
              <a:solidFill>
                <a:schemeClr val="tx1"/>
              </a:solidFill>
              <a:latin typeface="Preeti" pitchFamily="2" charset="0"/>
              <a:cs typeface="Kalimati" panose="00000400000000000000" pitchFamily="2"/>
            </a:endParaRPr>
          </a:p>
          <a:p>
            <a:pPr marL="342900" indent="-342900" algn="l">
              <a:lnSpc>
                <a:spcPct val="150000"/>
              </a:lnSpc>
              <a:spcBef>
                <a:spcPts val="1400"/>
              </a:spcBef>
              <a:buFont typeface="Wingdings" panose="05000000000000000000" pitchFamily="2" charset="2"/>
              <a:buChar char="Ø"/>
            </a:pP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आवास सेवा प्रदान गर्ने तारे</a:t>
            </a:r>
            <a:r>
              <a:rPr lang="en-US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</a:t>
            </a: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होटल, गैरतारे होटेल, रिसोर्ट, लज, होमस्टे, अतिथि गृह</a:t>
            </a:r>
            <a:r>
              <a:rPr lang="en-US" sz="2000" dirty="0">
                <a:solidFill>
                  <a:schemeClr val="tx1"/>
                </a:solidFill>
                <a:cs typeface="Kalimati" panose="00000400000000000000" pitchFamily="2"/>
              </a:rPr>
              <a:t>/</a:t>
            </a: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सेवा सदन, छात्रावास</a:t>
            </a:r>
            <a:r>
              <a:rPr lang="en-US" sz="2000" dirty="0">
                <a:solidFill>
                  <a:schemeClr val="tx1"/>
                </a:solidFill>
                <a:cs typeface="Kalimati" panose="00000400000000000000" pitchFamily="2"/>
              </a:rPr>
              <a:t>/</a:t>
            </a: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होस्टेल र भोजन सेवा प्रदान गर्ने सबै प्रकारका रेष्टुरेण्ट तथा क्याटरिङ</a:t>
            </a:r>
            <a:r>
              <a:rPr lang="en-US" sz="2000" dirty="0">
                <a:solidFill>
                  <a:schemeClr val="tx1"/>
                </a:solidFill>
                <a:cs typeface="Kalimati" panose="00000400000000000000" pitchFamily="2"/>
              </a:rPr>
              <a:t> </a:t>
            </a: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पार्टी प्यालेसहरु</a:t>
            </a:r>
            <a:r>
              <a:rPr lang="en-US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 </a:t>
            </a: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यस सर्वेक्षणको दायरा भित्र पारिएका छन् </a:t>
            </a:r>
            <a:r>
              <a:rPr lang="ne-NP" sz="2000" dirty="0">
                <a:solidFill>
                  <a:schemeClr val="tx1"/>
                </a:solidFill>
                <a:latin typeface="Helvetica Neue"/>
              </a:rPr>
              <a:t> </a:t>
            </a: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</a:t>
            </a:r>
            <a:endParaRPr lang="en-US" sz="2000" dirty="0">
              <a:solidFill>
                <a:schemeClr val="tx1"/>
              </a:solidFill>
              <a:latin typeface="Preeti" pitchFamily="2" charset="0"/>
              <a:cs typeface="Kalimati" panose="00000400000000000000" pitchFamily="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99C542-1691-6426-3208-F1F3F0B32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09" y="25731"/>
            <a:ext cx="8991600" cy="641019"/>
          </a:xfrm>
          <a:solidFill>
            <a:schemeClr val="accent3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ne-NP" b="1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राष्ट्रिय होटल तथा रेष्टुरेण्ट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e-NP" b="1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सर्वेक्षण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…………….</a:t>
            </a:r>
            <a:endParaRPr lang="en-US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42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895350"/>
            <a:ext cx="8915400" cy="4114800"/>
          </a:xfrm>
          <a:ln w="28575"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342900" indent="-342900" algn="l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विगतको सर्वेक्षणको तुलनामा फराकिलो दायरा, विस्तृत विवरण भएको र प्रदेश स्तर सम्मको नतिजा दिने भएकाले यस सर्वेक्षणलाई नेपालको </a:t>
            </a:r>
            <a:r>
              <a:rPr lang="ne-NP" sz="2000" b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पहिलो एकिकृत राष्ट्रिय होटल तथा रेष्टुरेण्ट सर्वेक्षण</a:t>
            </a: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पनि</a:t>
            </a:r>
            <a:r>
              <a:rPr lang="en-US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</a:t>
            </a: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भन्न सकिन्छ ।</a:t>
            </a:r>
            <a:endParaRPr lang="en-US" sz="2000" dirty="0">
              <a:solidFill>
                <a:schemeClr val="tx1"/>
              </a:solidFill>
              <a:latin typeface="Preeti" pitchFamily="2" charset="0"/>
              <a:cs typeface="Kalimati" panose="00000400000000000000" pitchFamily="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07B715-2707-B3E7-A08B-4587FE554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09" y="25731"/>
            <a:ext cx="8991600" cy="641019"/>
          </a:xfrm>
          <a:solidFill>
            <a:schemeClr val="accent3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ne-NP" b="1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राष्ट्रिय होटल तथा रेष्टुरेण्ट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e-NP" b="1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सर्वेक्षण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…………….</a:t>
            </a:r>
            <a:endParaRPr lang="en-US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74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7922A5-8775-2FC3-F9E7-6E805D8EB0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4C99A-B191-5473-154C-5860EF8CA9B7}"/>
              </a:ext>
            </a:extLst>
          </p:cNvPr>
          <p:cNvSpPr txBox="1">
            <a:spLocks/>
          </p:cNvSpPr>
          <p:nvPr/>
        </p:nvSpPr>
        <p:spPr>
          <a:xfrm>
            <a:off x="21608" y="57150"/>
            <a:ext cx="9122391" cy="609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spcBef>
                <a:spcPct val="0"/>
              </a:spcBef>
            </a:pPr>
            <a:r>
              <a:rPr lang="ne-NP" sz="2400" b="1" kern="0" dirty="0">
                <a:solidFill>
                  <a:srgbClr val="7030A0"/>
                </a:solidFill>
                <a:latin typeface="Preeti" pitchFamily="2" charset="0"/>
                <a:cs typeface="Kalimati" panose="00000400000000000000" pitchFamily="2"/>
              </a:rPr>
              <a:t>औद्योगिक वर्गिकरण अनुसार कुल गाहर्स्थ उत्पादन (प्रतिशत) </a:t>
            </a:r>
            <a:endParaRPr lang="en-US" sz="2400" b="1" kern="0" dirty="0">
              <a:solidFill>
                <a:srgbClr val="7030A0"/>
              </a:solidFill>
              <a:latin typeface="Preeti" pitchFamily="2" charset="0"/>
              <a:cs typeface="Kalimati" panose="00000400000000000000" pitchFamily="2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21831BE-6FA6-7417-6327-CE28F2BD88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564186"/>
              </p:ext>
            </p:extLst>
          </p:nvPr>
        </p:nvGraphicFramePr>
        <p:xfrm>
          <a:off x="76200" y="742950"/>
          <a:ext cx="4419600" cy="434339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631371">
                  <a:extLst>
                    <a:ext uri="{9D8B030D-6E8A-4147-A177-3AD203B41FA5}">
                      <a16:colId xmlns:a16="http://schemas.microsoft.com/office/drawing/2014/main" val="3458810369"/>
                    </a:ext>
                  </a:extLst>
                </a:gridCol>
                <a:gridCol w="3077936">
                  <a:extLst>
                    <a:ext uri="{9D8B030D-6E8A-4147-A177-3AD203B41FA5}">
                      <a16:colId xmlns:a16="http://schemas.microsoft.com/office/drawing/2014/main" val="916509093"/>
                    </a:ext>
                  </a:extLst>
                </a:gridCol>
                <a:gridCol w="710293">
                  <a:extLst>
                    <a:ext uri="{9D8B030D-6E8A-4147-A177-3AD203B41FA5}">
                      <a16:colId xmlns:a16="http://schemas.microsoft.com/office/drawing/2014/main" val="1087202236"/>
                    </a:ext>
                  </a:extLst>
                </a:gridCol>
              </a:tblGrid>
              <a:tr h="3141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Sector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Industrial Classification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GDP%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985500"/>
                  </a:ext>
                </a:extLst>
              </a:tr>
              <a:tr h="32988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Agriculture, forestry and fishing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25.16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1351798"/>
                  </a:ext>
                </a:extLst>
              </a:tr>
              <a:tr h="32988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Mining and quarrying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034650"/>
                  </a:ext>
                </a:extLst>
              </a:tr>
              <a:tr h="32988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Manufacturing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4.98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67210"/>
                  </a:ext>
                </a:extLst>
              </a:tr>
              <a:tr h="32988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Electricity and gas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1.73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3113855"/>
                  </a:ext>
                </a:extLst>
              </a:tr>
              <a:tr h="56551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 supply; sewerage and waste management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612906"/>
                  </a:ext>
                </a:extLst>
              </a:tr>
              <a:tr h="32988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Construction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5.24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9045702"/>
                  </a:ext>
                </a:extLst>
              </a:tr>
              <a:tr h="5704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Wholesale and retail trade; repair of motor vehicles and motorcycles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14.55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3347781"/>
                  </a:ext>
                </a:extLst>
              </a:tr>
              <a:tr h="32988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Transportation and storage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7.20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7561311"/>
                  </a:ext>
                </a:extLst>
              </a:tr>
              <a:tr h="56551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Accommodation and food service activities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2.46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04287"/>
                  </a:ext>
                </a:extLst>
              </a:tr>
              <a:tr h="34846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 and communication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1.94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554582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CF6BD9F-BEFE-FE1F-F254-7C3565E002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740698"/>
              </p:ext>
            </p:extLst>
          </p:nvPr>
        </p:nvGraphicFramePr>
        <p:xfrm>
          <a:off x="4669403" y="742950"/>
          <a:ext cx="4419600" cy="435097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631371">
                  <a:extLst>
                    <a:ext uri="{9D8B030D-6E8A-4147-A177-3AD203B41FA5}">
                      <a16:colId xmlns:a16="http://schemas.microsoft.com/office/drawing/2014/main" val="3458810369"/>
                    </a:ext>
                  </a:extLst>
                </a:gridCol>
                <a:gridCol w="3077936">
                  <a:extLst>
                    <a:ext uri="{9D8B030D-6E8A-4147-A177-3AD203B41FA5}">
                      <a16:colId xmlns:a16="http://schemas.microsoft.com/office/drawing/2014/main" val="916509093"/>
                    </a:ext>
                  </a:extLst>
                </a:gridCol>
                <a:gridCol w="710293">
                  <a:extLst>
                    <a:ext uri="{9D8B030D-6E8A-4147-A177-3AD203B41FA5}">
                      <a16:colId xmlns:a16="http://schemas.microsoft.com/office/drawing/2014/main" val="1087202236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Sector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Industrial Classification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GDP%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985500"/>
                  </a:ext>
                </a:extLst>
              </a:tr>
              <a:tr h="3040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Financial and insurance activities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6.65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034650"/>
                  </a:ext>
                </a:extLst>
              </a:tr>
              <a:tr h="3040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Real estate activities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8.29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67210"/>
                  </a:ext>
                </a:extLst>
              </a:tr>
              <a:tr h="3040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Professional, scientific and technical activities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0.97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3113855"/>
                  </a:ext>
                </a:extLst>
              </a:tr>
              <a:tr h="5212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Administrative and support service activities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0.72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612906"/>
                  </a:ext>
                </a:extLst>
              </a:tr>
              <a:tr h="3040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Public administration and </a:t>
                      </a:r>
                      <a:r>
                        <a:rPr lang="en-US" sz="15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defence</a:t>
                      </a:r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compulsory social security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8.72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9045702"/>
                  </a:ext>
                </a:extLst>
              </a:tr>
              <a:tr h="5534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Education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7.87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3347781"/>
                  </a:ext>
                </a:extLst>
              </a:tr>
              <a:tr h="3040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Human health and social work activities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1.91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7561311"/>
                  </a:ext>
                </a:extLst>
              </a:tr>
              <a:tr h="3040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R-T 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 Services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0.71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504287"/>
                  </a:ext>
                </a:extLst>
              </a:tr>
              <a:tr h="33806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 and communication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6.65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5545828"/>
                  </a:ext>
                </a:extLst>
              </a:tr>
            </a:tbl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B6CB2C08-D0B7-36B0-BC98-46F3308AA070}"/>
              </a:ext>
            </a:extLst>
          </p:cNvPr>
          <p:cNvSpPr/>
          <p:nvPr/>
        </p:nvSpPr>
        <p:spPr>
          <a:xfrm>
            <a:off x="3810000" y="4095750"/>
            <a:ext cx="6096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23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819150"/>
            <a:ext cx="8839200" cy="4324350"/>
          </a:xfrm>
          <a:ln w="28575"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27432" algn="l">
              <a:lnSpc>
                <a:spcPct val="150000"/>
              </a:lnSpc>
              <a:spcBef>
                <a:spcPts val="1800"/>
              </a:spcBef>
            </a:pPr>
            <a:r>
              <a:rPr lang="ne-NP" sz="1900" b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२</a:t>
            </a:r>
            <a:r>
              <a:rPr lang="en-US" sz="1900" b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 </a:t>
            </a:r>
            <a:r>
              <a:rPr lang="ne-NP" sz="1900" b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सर्वेक्षणको उद्देश्यः </a:t>
            </a:r>
            <a:r>
              <a:rPr lang="en-US" sz="1900" b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</a:t>
            </a:r>
          </a:p>
          <a:p>
            <a:pPr marL="274320" indent="-342900" algn="l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सन्दर्भ वर्ष (आ.व.२०७९/८०) मा देशभर सञ्चालनमा रहेका आवास तथा भोजन सम्बन्धी आर्थिक क्रियाकलाप गर्ने </a:t>
            </a:r>
            <a:r>
              <a:rPr lang="ne-NP" sz="2000" i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होटल, लज, रिसोर्ट, होमस्टे, अतिथि गृह/सेवा सदन, छात्रावास/होस्टेल, रेष्टुरेण्ट तथा क्याटरिङ/पार्टी प्यालेस जस्ता प्रतिष्ठानहरूको </a:t>
            </a: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तथ्याङ्क सङ्कलन, प्रशोधन, विश्लेषण, व्यवस्थापन, प्रकाशन तथा वितरण गर्नु, र</a:t>
            </a:r>
            <a:endParaRPr lang="en-US" sz="2000" dirty="0">
              <a:solidFill>
                <a:schemeClr val="tx1"/>
              </a:solidFill>
              <a:latin typeface="Preeti" pitchFamily="2" charset="0"/>
              <a:cs typeface="Kalimati" panose="00000400000000000000" pitchFamily="2"/>
            </a:endParaRPr>
          </a:p>
          <a:p>
            <a:pPr marL="370332" indent="-342900" algn="l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अर्थतन्त्रमा यस क्षेत्रले पुर्‍याएको योगदानको मापन गर्न आवश्यक तथ्याङ्क उपलब्ध गराउनु हो ।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871F4B-3F62-26C5-7958-171202D0F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09" y="25731"/>
            <a:ext cx="8991600" cy="641019"/>
          </a:xfrm>
          <a:solidFill>
            <a:schemeClr val="accent3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ne-NP" b="1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राष्ट्रिय होटल तथा रेष्टुरेण्ट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e-NP" b="1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सर्वेक्षण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…………….</a:t>
            </a:r>
            <a:endParaRPr lang="en-US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34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742950"/>
            <a:ext cx="8839200" cy="4267200"/>
          </a:xfrm>
          <a:ln w="28575"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27432" algn="l">
              <a:lnSpc>
                <a:spcPct val="150000"/>
              </a:lnSpc>
              <a:spcBef>
                <a:spcPts val="1800"/>
              </a:spcBef>
            </a:pPr>
            <a:r>
              <a:rPr lang="ne-NP" sz="2000" b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३. सर्वेक्षणको सन्दर्भ</a:t>
            </a: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</a:t>
            </a:r>
            <a:r>
              <a:rPr lang="ne-NP" sz="2000" b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अवधि </a:t>
            </a:r>
            <a:endParaRPr lang="en-US" sz="2000" b="1" dirty="0">
              <a:solidFill>
                <a:schemeClr val="tx1"/>
              </a:solidFill>
              <a:latin typeface="Preeti" pitchFamily="2" charset="0"/>
              <a:cs typeface="Kalimati" panose="00000400000000000000" pitchFamily="2"/>
            </a:endParaRPr>
          </a:p>
          <a:p>
            <a:pPr marL="27432" algn="l">
              <a:lnSpc>
                <a:spcPct val="150000"/>
              </a:lnSpc>
              <a:spcBef>
                <a:spcPts val="1800"/>
              </a:spcBef>
            </a:pP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राष्ट्रिय होटल तथा रेष्टुरेण्ट सर्वेक्षण,२०८० को सन्दर्भ अवधि २०७९ साउन १ गते देखि २०८० असार मसान्तसम्म अर्थात् आर्थिक वर्ष २०७९/८० रहेको थियो । </a:t>
            </a:r>
            <a:endParaRPr lang="en-US" sz="2000" dirty="0">
              <a:solidFill>
                <a:schemeClr val="tx1"/>
              </a:solidFill>
              <a:latin typeface="Preeti" pitchFamily="2" charset="0"/>
              <a:cs typeface="Kalimati" panose="00000400000000000000" pitchFamily="2"/>
            </a:endParaRPr>
          </a:p>
          <a:p>
            <a:pPr marL="27432" algn="l">
              <a:lnSpc>
                <a:spcPct val="150000"/>
              </a:lnSpc>
              <a:spcBef>
                <a:spcPts val="1800"/>
              </a:spcBef>
            </a:pPr>
            <a:r>
              <a:rPr lang="ne-NP" sz="2000" b="1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४. सर्वेक्षणको दायरा</a:t>
            </a:r>
          </a:p>
          <a:p>
            <a:pPr marL="27432" algn="l">
              <a:lnSpc>
                <a:spcPct val="150000"/>
              </a:lnSpc>
              <a:spcBef>
                <a:spcPts val="1800"/>
              </a:spcBef>
            </a:pP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यस सर्वेक्षणको दायरामा नेपालस्तरीय औद्योगिक वर्गीकरण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NSIC/ISIC</a:t>
            </a:r>
            <a:r>
              <a:rPr lang="en-US" sz="2000" dirty="0">
                <a:solidFill>
                  <a:schemeClr val="tx1"/>
                </a:solidFill>
                <a:cs typeface="Kalimati" panose="00000400000000000000" pitchFamily="2"/>
              </a:rPr>
              <a:t> </a:t>
            </a: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को खण्ड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"I"</a:t>
            </a:r>
            <a:r>
              <a:rPr lang="ne-NP" sz="2000" dirty="0">
                <a:solidFill>
                  <a:schemeClr val="tx1"/>
                </a:solidFill>
                <a:latin typeface="Preeti" pitchFamily="2" charset="0"/>
                <a:cs typeface="Kalimati" panose="00000400000000000000" pitchFamily="2"/>
              </a:rPr>
              <a:t> अन्तर्गत पर्ने अल्पकालीन आवास सुविधा प्रदान गर्ने वा जुनसुकै प्रकारको भोजन सेवा उपलव्ध गराउने प्रतिष्ठानहरु पर्दछन् ।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16AECC-7ED8-BD85-6E9A-20FEC485977E}"/>
              </a:ext>
            </a:extLst>
          </p:cNvPr>
          <p:cNvSpPr txBox="1">
            <a:spLocks/>
          </p:cNvSpPr>
          <p:nvPr/>
        </p:nvSpPr>
        <p:spPr>
          <a:xfrm>
            <a:off x="21609" y="25731"/>
            <a:ext cx="8991600" cy="64101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l" rtl="0">
              <a:spcBef>
                <a:spcPct val="0"/>
              </a:spcBef>
            </a:pPr>
            <a:r>
              <a:rPr lang="ne-NP" b="1" kern="0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राष्ट्रिय होटल तथा रेष्टुरेण्ट</a:t>
            </a:r>
            <a:r>
              <a:rPr lang="en-US" b="1" kern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e-NP" b="1" kern="0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सर्वेक्षण</a:t>
            </a:r>
            <a:r>
              <a:rPr lang="en-US" b="1" kern="0" dirty="0">
                <a:solidFill>
                  <a:srgbClr val="7030A0"/>
                </a:solidFill>
                <a:latin typeface="Times New Roman" panose="02020603050405020304" pitchFamily="18" charset="0"/>
                <a:cs typeface="Kalimati" panose="00000400000000000000" pitchFamily="2"/>
              </a:rPr>
              <a:t>…………….</a:t>
            </a:r>
            <a:endParaRPr lang="en-US" b="1" kern="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98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12467</TotalTime>
  <Words>990</Words>
  <Application>Microsoft Office PowerPoint</Application>
  <PresentationFormat>On-screen Show (16:9)</PresentationFormat>
  <Paragraphs>182</Paragraphs>
  <Slides>33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AgniParikchha</vt:lpstr>
      <vt:lpstr>Arial</vt:lpstr>
      <vt:lpstr>Calibri</vt:lpstr>
      <vt:lpstr>Helvetica Neue</vt:lpstr>
      <vt:lpstr>Kalimati</vt:lpstr>
      <vt:lpstr>Preeti</vt:lpstr>
      <vt:lpstr>Times</vt:lpstr>
      <vt:lpstr>Times New Roman</vt:lpstr>
      <vt:lpstr>Wingdings</vt:lpstr>
      <vt:lpstr>Office Theme</vt:lpstr>
      <vt:lpstr> नतिजा सार्वजनिक कार्यक्रम </vt:lpstr>
      <vt:lpstr>प्रस्तुतिका विषयहरु</vt:lpstr>
      <vt:lpstr> राष्ट्रिय होटल तथा रेष्टुरेण्ट सर्वेक्षण </vt:lpstr>
      <vt:lpstr>राष्ट्रिय होटल तथा रेष्टुरेण्ट सर्वेक्षण…………….</vt:lpstr>
      <vt:lpstr>राष्ट्रिय होटल तथा रेष्टुरेण्ट सर्वेक्षण…………….</vt:lpstr>
      <vt:lpstr>राष्ट्रिय होटल तथा रेष्टुरेण्ट सर्वेक्षण…………….</vt:lpstr>
      <vt:lpstr>PowerPoint Presentation</vt:lpstr>
      <vt:lpstr>राष्ट्रिय होटल तथा रेष्टुरेण्ट सर्वेक्षण…………….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Jfflif{s sfo{qmd ;DjGwL cled'lvs/0f uf]i7L ldltM efbf} @*—@(, @)&amp;^ :yfgM kf]v/f, sf:sL</dc:title>
  <dc:creator>Rajesh</dc:creator>
  <cp:lastModifiedBy>Laxman Kandel</cp:lastModifiedBy>
  <cp:revision>404</cp:revision>
  <cp:lastPrinted>2024-12-31T10:39:00Z</cp:lastPrinted>
  <dcterms:created xsi:type="dcterms:W3CDTF">2019-09-13T06:27:51Z</dcterms:created>
  <dcterms:modified xsi:type="dcterms:W3CDTF">2025-06-15T08:35:18Z</dcterms:modified>
</cp:coreProperties>
</file>