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78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309" r:id="rId20"/>
    <p:sldId id="298" r:id="rId21"/>
    <p:sldId id="307" r:id="rId22"/>
    <p:sldId id="308" r:id="rId23"/>
    <p:sldId id="301" r:id="rId24"/>
    <p:sldId id="302" r:id="rId25"/>
    <p:sldId id="303" r:id="rId26"/>
    <p:sldId id="304" r:id="rId27"/>
    <p:sldId id="305" r:id="rId28"/>
    <p:sldId id="306" r:id="rId29"/>
  </p:sldIdLst>
  <p:sldSz cx="12192000" cy="6858000"/>
  <p:notesSz cx="7013575" cy="9299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5" clrIdx="0">
    <p:extLst>
      <p:ext uri="{19B8F6BF-5375-455C-9EA6-DF929625EA0E}">
        <p15:presenceInfo xmlns:p15="http://schemas.microsoft.com/office/powerpoint/2012/main" userId="c2eff53eed446e1d" providerId="Windows Live"/>
      </p:ext>
    </p:extLst>
  </p:cmAuthor>
  <p:cmAuthor id="2" name="shukla awadhesh" initials="sa" lastIdx="1" clrIdx="1">
    <p:extLst>
      <p:ext uri="{19B8F6BF-5375-455C-9EA6-DF929625EA0E}">
        <p15:presenceInfo xmlns:p15="http://schemas.microsoft.com/office/powerpoint/2012/main" userId="e14ad80a1fa167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6F9"/>
    <a:srgbClr val="0540B7"/>
    <a:srgbClr val="FFFFFF"/>
    <a:srgbClr val="353787"/>
    <a:srgbClr val="008000"/>
    <a:srgbClr val="7D6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32" autoAdjust="0"/>
  </p:normalViewPr>
  <p:slideViewPr>
    <p:cSldViewPr>
      <p:cViewPr varScale="1">
        <p:scale>
          <a:sx n="60" d="100"/>
          <a:sy n="60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Master_File\1_GDP_2025\Press_Release\GDP_2025_and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3.%20Provincial\FY2081_82\PNA_Compilation_2081_82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3.%20Provincial\FY2081_82\PNA_Compilation_2081_82%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18606895585363E-2"/>
          <c:y val="3.2062949098575787E-2"/>
          <c:w val="0.97095723745440332"/>
          <c:h val="0.93587410180284847"/>
        </c:manualLayout>
      </c:layout>
      <c:lineChart>
        <c:grouping val="standard"/>
        <c:varyColors val="0"/>
        <c:ser>
          <c:idx val="0"/>
          <c:order val="0"/>
          <c:tx>
            <c:strRef>
              <c:f>Growth_purchaser!$B$1</c:f>
              <c:strCache>
                <c:ptCount val="1"/>
                <c:pt idx="0">
                  <c:v>कुल गार्हस्थ्य उत्पादनको वृद्धिदर (उपभोक्ताको मूल्यमा )</c:v>
                </c:pt>
              </c:strCache>
            </c:strRef>
          </c:tx>
          <c:spPr>
            <a:ln w="508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16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3.1385253167857327E-2"/>
                  <c:y val="-7.1041666666666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03-4A18-BB80-5DD2580F14F9}"/>
                </c:ext>
              </c:extLst>
            </c:dLbl>
            <c:dLbl>
              <c:idx val="3"/>
              <c:layout>
                <c:manualLayout>
                  <c:x val="-1.9067372373155343E-2"/>
                  <c:y val="-5.2812500000000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03-4A18-BB80-5DD2580F14F9}"/>
                </c:ext>
              </c:extLst>
            </c:dLbl>
            <c:dLbl>
              <c:idx val="4"/>
              <c:layout>
                <c:manualLayout>
                  <c:x val="-5.8148650292885575E-3"/>
                  <c:y val="6.352526246718205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5D-43E9-A079-1B5C9C72AD07}"/>
                </c:ext>
              </c:extLst>
            </c:dLbl>
            <c:dLbl>
              <c:idx val="8"/>
              <c:layout>
                <c:manualLayout>
                  <c:x val="-3.2561575498427017E-2"/>
                  <c:y val="7.908198975128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83-45BC-979C-A39C1F67ABAE}"/>
                </c:ext>
              </c:extLst>
            </c:dLbl>
            <c:dLbl>
              <c:idx val="11"/>
              <c:layout>
                <c:manualLayout>
                  <c:x val="-2.6054127340042761E-2"/>
                  <c:y val="-7.0198141215954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5D-4A20-9586-1DA96C38E3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cantile" panose="040B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Growth_purchaser!$A$2:$A$15</c:f>
              <c:strCache>
                <c:ptCount val="14"/>
                <c:pt idx="0">
                  <c:v>२०६८/६९</c:v>
                </c:pt>
                <c:pt idx="1">
                  <c:v>२०६९/७०</c:v>
                </c:pt>
                <c:pt idx="2">
                  <c:v>२०७०/७१</c:v>
                </c:pt>
                <c:pt idx="3">
                  <c:v>२०७१/७२</c:v>
                </c:pt>
                <c:pt idx="4">
                  <c:v>२०७२/७३</c:v>
                </c:pt>
                <c:pt idx="5">
                  <c:v>२०७३/७४</c:v>
                </c:pt>
                <c:pt idx="6">
                  <c:v>२०७४/७५</c:v>
                </c:pt>
                <c:pt idx="7">
                  <c:v>२०७५/७६</c:v>
                </c:pt>
                <c:pt idx="8">
                  <c:v>२०७६/७७</c:v>
                </c:pt>
                <c:pt idx="9">
                  <c:v>२०७७/७८</c:v>
                </c:pt>
                <c:pt idx="10">
                  <c:v>२०७८/७९</c:v>
                </c:pt>
                <c:pt idx="11">
                  <c:v>२०७९/८०</c:v>
                </c:pt>
                <c:pt idx="12">
                  <c:v>२०८०/८१ प</c:v>
                </c:pt>
                <c:pt idx="13">
                  <c:v>२०८१/८२ प्रा</c:v>
                </c:pt>
              </c:strCache>
            </c:strRef>
          </c:cat>
          <c:val>
            <c:numRef>
              <c:f>Growth_purchaser!$B$2:$B$15</c:f>
              <c:numCache>
                <c:formatCode>0.00</c:formatCode>
                <c:ptCount val="14"/>
                <c:pt idx="0">
                  <c:v>4.6701959911948627</c:v>
                </c:pt>
                <c:pt idx="1">
                  <c:v>3.5251531738196897</c:v>
                </c:pt>
                <c:pt idx="2">
                  <c:v>6.0114828408074859</c:v>
                </c:pt>
                <c:pt idx="3">
                  <c:v>3.9760532739822891</c:v>
                </c:pt>
                <c:pt idx="4">
                  <c:v>0.43311371777683</c:v>
                </c:pt>
                <c:pt idx="5">
                  <c:v>8.9772793542130032</c:v>
                </c:pt>
                <c:pt idx="6">
                  <c:v>7.6223761076818732</c:v>
                </c:pt>
                <c:pt idx="7">
                  <c:v>6.6570559918988454</c:v>
                </c:pt>
                <c:pt idx="8">
                  <c:v>-2.3696213419770182</c:v>
                </c:pt>
                <c:pt idx="9">
                  <c:v>4.8381498272749335</c:v>
                </c:pt>
                <c:pt idx="10">
                  <c:v>5.63</c:v>
                </c:pt>
                <c:pt idx="11">
                  <c:v>1.9825484344761755</c:v>
                </c:pt>
                <c:pt idx="12">
                  <c:v>3.6653743074494849</c:v>
                </c:pt>
                <c:pt idx="13">
                  <c:v>4.6059452342603375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83-45BC-979C-A39C1F67ABA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434931936"/>
        <c:axId val="-434931392"/>
      </c:lineChart>
      <c:catAx>
        <c:axId val="-434931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50000"/>
              </a:schemeClr>
            </a:solidFill>
            <a:round/>
          </a:ln>
          <a:effectLst/>
        </c:spPr>
        <c:txPr>
          <a:bodyPr rot="-396000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rgbClr val="7030A0"/>
                </a:solidFill>
                <a:latin typeface="Mercantile" panose="040B0500000000000000" pitchFamily="82" charset="0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-434931392"/>
        <c:crosses val="autoZero"/>
        <c:auto val="1"/>
        <c:lblAlgn val="ctr"/>
        <c:lblOffset val="100"/>
        <c:noMultiLvlLbl val="0"/>
      </c:catAx>
      <c:valAx>
        <c:axId val="-434931392"/>
        <c:scaling>
          <c:orientation val="minMax"/>
        </c:scaling>
        <c:delete val="1"/>
        <c:axPos val="l"/>
        <c:numFmt formatCode="0.00" sourceLinked="0"/>
        <c:majorTickMark val="none"/>
        <c:minorTickMark val="none"/>
        <c:tickLblPos val="nextTo"/>
        <c:crossAx val="-43493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83684700702735E-2"/>
          <c:y val="2.6532258064516128E-2"/>
          <c:w val="0.96683591567183147"/>
          <c:h val="0.89937472760554382"/>
        </c:manualLayout>
      </c:layout>
      <c:lineChart>
        <c:grouping val="standard"/>
        <c:varyColors val="0"/>
        <c:ser>
          <c:idx val="0"/>
          <c:order val="0"/>
          <c:tx>
            <c:strRef>
              <c:f>graph!$A$3</c:f>
              <c:strCache>
                <c:ptCount val="1"/>
                <c:pt idx="0">
                  <c:v>नेपाल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459689994025271E-2"/>
                  <c:y val="8.105314960629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82-4AFC-B770-CCB4E7CE0405}"/>
                </c:ext>
              </c:extLst>
            </c:dLbl>
            <c:dLbl>
              <c:idx val="1"/>
              <c:layout>
                <c:manualLayout>
                  <c:x val="-4.1493452877990361E-2"/>
                  <c:y val="2.26700968387686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Fontasy Himali" panose="04020500000000000000" pitchFamily="8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01754385964909E-2"/>
                      <c:h val="0.13133377077865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182-4AFC-B770-CCB4E7CE0405}"/>
                </c:ext>
              </c:extLst>
            </c:dLbl>
            <c:dLbl>
              <c:idx val="5"/>
              <c:layout>
                <c:manualLayout>
                  <c:x val="-3.3251176730607623E-2"/>
                  <c:y val="7.1793890347039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82-4AFC-B770-CCB4E7CE0405}"/>
                </c:ext>
              </c:extLst>
            </c:dLbl>
            <c:dLbl>
              <c:idx val="6"/>
              <c:layout>
                <c:manualLayout>
                  <c:x val="-6.0394915163673818E-2"/>
                  <c:y val="-5.7835739282589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82-4AFC-B770-CCB4E7CE04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graph!$B$2:$H$2</c:f>
              <c:strCache>
                <c:ptCount val="7"/>
                <c:pt idx="0">
                  <c:v>२०७५/७६</c:v>
                </c:pt>
                <c:pt idx="1">
                  <c:v>२०७६/७७</c:v>
                </c:pt>
                <c:pt idx="2">
                  <c:v>२०७७/७८</c:v>
                </c:pt>
                <c:pt idx="3">
                  <c:v>२०७८/७९</c:v>
                </c:pt>
                <c:pt idx="4">
                  <c:v>२०७९/८०</c:v>
                </c:pt>
                <c:pt idx="5">
                  <c:v>2080/81प</c:v>
                </c:pt>
                <c:pt idx="6">
                  <c:v>2081/82प्रा</c:v>
                </c:pt>
              </c:strCache>
            </c:strRef>
          </c:cat>
          <c:val>
            <c:numRef>
              <c:f>graph!$B$3:$H$3</c:f>
              <c:numCache>
                <c:formatCode>0.00</c:formatCode>
                <c:ptCount val="7"/>
                <c:pt idx="0">
                  <c:v>6.6570554220119149</c:v>
                </c:pt>
                <c:pt idx="1">
                  <c:v>-2.3696206210215176</c:v>
                </c:pt>
                <c:pt idx="2">
                  <c:v>4.8381640740873033</c:v>
                </c:pt>
                <c:pt idx="3">
                  <c:v>5.6312607932718306</c:v>
                </c:pt>
                <c:pt idx="4">
                  <c:v>1.9825862754419887</c:v>
                </c:pt>
                <c:pt idx="5">
                  <c:v>3.6653743074494871</c:v>
                </c:pt>
                <c:pt idx="6">
                  <c:v>4.6059452342603224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82-4AFC-B770-CCB4E7CE0405}"/>
            </c:ext>
          </c:extLst>
        </c:ser>
        <c:ser>
          <c:idx val="1"/>
          <c:order val="1"/>
          <c:tx>
            <c:strRef>
              <c:f>graph!$A$4</c:f>
              <c:strCache>
                <c:ptCount val="1"/>
                <c:pt idx="0">
                  <c:v>कर्णाली प्रदेश</c:v>
                </c:pt>
              </c:strCache>
            </c:strRef>
          </c:tx>
          <c:spPr>
            <a:ln w="444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7630120417550912E-3"/>
                  <c:y val="-2.34944590259552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82-4AFC-B770-CCB4E7CE0405}"/>
                </c:ext>
              </c:extLst>
            </c:dLbl>
            <c:dLbl>
              <c:idx val="2"/>
              <c:layout>
                <c:manualLayout>
                  <c:x val="-1.1555668444670302E-2"/>
                  <c:y val="0.111389913899138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D3-497F-A5F9-04F02F44B7DD}"/>
                </c:ext>
              </c:extLst>
            </c:dLbl>
            <c:dLbl>
              <c:idx val="5"/>
              <c:layout>
                <c:manualLayout>
                  <c:x val="-5.2674964016594703E-2"/>
                  <c:y val="-7.6286912475423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82-4AFC-B770-CCB4E7CE0405}"/>
                </c:ext>
              </c:extLst>
            </c:dLbl>
            <c:dLbl>
              <c:idx val="6"/>
              <c:layout>
                <c:manualLayout>
                  <c:x val="-2.0913113806486711E-2"/>
                  <c:y val="7.1724628171478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82-4AFC-B770-CCB4E7CE04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graph!$B$2:$H$2</c:f>
              <c:strCache>
                <c:ptCount val="7"/>
                <c:pt idx="0">
                  <c:v>२०७५/७६</c:v>
                </c:pt>
                <c:pt idx="1">
                  <c:v>२०७६/७७</c:v>
                </c:pt>
                <c:pt idx="2">
                  <c:v>२०७७/७८</c:v>
                </c:pt>
                <c:pt idx="3">
                  <c:v>२०७८/७९</c:v>
                </c:pt>
                <c:pt idx="4">
                  <c:v>२०७९/८०</c:v>
                </c:pt>
                <c:pt idx="5">
                  <c:v>2080/81प</c:v>
                </c:pt>
                <c:pt idx="6">
                  <c:v>2081/82प्रा</c:v>
                </c:pt>
              </c:strCache>
            </c:strRef>
          </c:cat>
          <c:val>
            <c:numRef>
              <c:f>graph!$B$4:$H$4</c:f>
              <c:numCache>
                <c:formatCode>0.00</c:formatCode>
                <c:ptCount val="7"/>
                <c:pt idx="0">
                  <c:v>8.4167244817157538</c:v>
                </c:pt>
                <c:pt idx="1">
                  <c:v>1.3912439728413828</c:v>
                </c:pt>
                <c:pt idx="2">
                  <c:v>4.9967973631558804</c:v>
                </c:pt>
                <c:pt idx="3">
                  <c:v>4.816509860302598</c:v>
                </c:pt>
                <c:pt idx="4">
                  <c:v>2.1403704817899438</c:v>
                </c:pt>
                <c:pt idx="5">
                  <c:v>3.2599190098702158</c:v>
                </c:pt>
                <c:pt idx="6">
                  <c:v>4.7409657196726851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182-4AFC-B770-CCB4E7CE04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89618784"/>
        <c:axId val="989612960"/>
      </c:lineChart>
      <c:catAx>
        <c:axId val="98961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Fontasy Himali" panose="04020500000000000000" pitchFamily="82" charset="0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989612960"/>
        <c:crosses val="autoZero"/>
        <c:auto val="1"/>
        <c:lblAlgn val="ctr"/>
        <c:lblOffset val="100"/>
        <c:noMultiLvlLbl val="0"/>
      </c:catAx>
      <c:valAx>
        <c:axId val="989612960"/>
        <c:scaling>
          <c:orientation val="minMax"/>
        </c:scaling>
        <c:delete val="1"/>
        <c:axPos val="l"/>
        <c:numFmt formatCode="0.00" sourceLinked="0"/>
        <c:majorTickMark val="none"/>
        <c:minorTickMark val="none"/>
        <c:tickLblPos val="nextTo"/>
        <c:crossAx val="98961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107416814833633"/>
          <c:y val="4.9379244261134027E-2"/>
          <c:w val="0.37355058843451022"/>
          <c:h val="0.10935091446902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88288036353189E-2"/>
          <c:y val="2.442990671200742E-2"/>
          <c:w val="0.9499007973717627"/>
          <c:h val="0.60451255660017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summary!$B$2:$B$3</c:f>
              <c:strCache>
                <c:ptCount val="2"/>
                <c:pt idx="0">
                  <c:v>आर्थिक वर्ष</c:v>
                </c:pt>
                <c:pt idx="1">
                  <c:v>2079/80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summary!$A$4:$A$11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summary!$B$4:$B$11</c:f>
              <c:numCache>
                <c:formatCode>0.00</c:formatCode>
                <c:ptCount val="8"/>
                <c:pt idx="0">
                  <c:v>2.1649062632583815</c:v>
                </c:pt>
                <c:pt idx="1">
                  <c:v>0.99872470685395953</c:v>
                </c:pt>
                <c:pt idx="2">
                  <c:v>1.9144296729385557</c:v>
                </c:pt>
                <c:pt idx="3">
                  <c:v>3.8033992722677601</c:v>
                </c:pt>
                <c:pt idx="4">
                  <c:v>1.9412701981905922</c:v>
                </c:pt>
                <c:pt idx="5">
                  <c:v>2.1403704817899438</c:v>
                </c:pt>
                <c:pt idx="6">
                  <c:v>1.4700339744579294</c:v>
                </c:pt>
                <c:pt idx="7">
                  <c:v>1.9825862754419887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6-4850-A26C-01FDDF003D97}"/>
            </c:ext>
          </c:extLst>
        </c:ser>
        <c:ser>
          <c:idx val="1"/>
          <c:order val="1"/>
          <c:tx>
            <c:strRef>
              <c:f>summary!$C$2:$C$3</c:f>
              <c:strCache>
                <c:ptCount val="2"/>
                <c:pt idx="0">
                  <c:v>आर्थिक वर्ष</c:v>
                </c:pt>
                <c:pt idx="1">
                  <c:v>2080/81 प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summary!$A$4:$A$11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summary!$C$4:$C$11</c:f>
              <c:numCache>
                <c:formatCode>0.00</c:formatCode>
                <c:ptCount val="8"/>
                <c:pt idx="0">
                  <c:v>3.3106596110364039</c:v>
                </c:pt>
                <c:pt idx="1">
                  <c:v>3.7448589447611313</c:v>
                </c:pt>
                <c:pt idx="2">
                  <c:v>3.7016204698496979</c:v>
                </c:pt>
                <c:pt idx="3">
                  <c:v>4.0911248309699388</c:v>
                </c:pt>
                <c:pt idx="4">
                  <c:v>3.9370148710456743</c:v>
                </c:pt>
                <c:pt idx="5">
                  <c:v>3.2599190098702158</c:v>
                </c:pt>
                <c:pt idx="6">
                  <c:v>3.2762753780806175</c:v>
                </c:pt>
                <c:pt idx="7">
                  <c:v>3.6653743074494871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96-4850-A26C-01FDDF003D97}"/>
            </c:ext>
          </c:extLst>
        </c:ser>
        <c:ser>
          <c:idx val="2"/>
          <c:order val="2"/>
          <c:tx>
            <c:strRef>
              <c:f>summary!$D$2:$D$3</c:f>
              <c:strCache>
                <c:ptCount val="2"/>
                <c:pt idx="0">
                  <c:v>आर्थिक वर्ष</c:v>
                </c:pt>
                <c:pt idx="1">
                  <c:v>20८१/८२ प्रा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summary!$A$4:$A$11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summary!$D$4:$D$11</c:f>
              <c:numCache>
                <c:formatCode>0.00</c:formatCode>
                <c:ptCount val="8"/>
                <c:pt idx="0">
                  <c:v>3.3414913726899531</c:v>
                </c:pt>
                <c:pt idx="1">
                  <c:v>4.5025081068378547</c:v>
                </c:pt>
                <c:pt idx="2">
                  <c:v>5.1819825884003912</c:v>
                </c:pt>
                <c:pt idx="3">
                  <c:v>5.5102934980903129</c:v>
                </c:pt>
                <c:pt idx="4">
                  <c:v>4.7037022784424787</c:v>
                </c:pt>
                <c:pt idx="5">
                  <c:v>4.7409657196726851</c:v>
                </c:pt>
                <c:pt idx="6">
                  <c:v>3.3234370648536071</c:v>
                </c:pt>
                <c:pt idx="7">
                  <c:v>4.6059452342603224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96-4850-A26C-01FDDF003D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7965839"/>
        <c:axId val="1657961519"/>
      </c:barChart>
      <c:catAx>
        <c:axId val="165796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657961519"/>
        <c:crosses val="autoZero"/>
        <c:auto val="1"/>
        <c:lblAlgn val="ctr"/>
        <c:lblOffset val="100"/>
        <c:noMultiLvlLbl val="0"/>
      </c:catAx>
      <c:valAx>
        <c:axId val="1657961519"/>
        <c:scaling>
          <c:orientation val="minMax"/>
        </c:scaling>
        <c:delete val="1"/>
        <c:axPos val="l"/>
        <c:numFmt formatCode="0.0" sourceLinked="0"/>
        <c:majorTickMark val="none"/>
        <c:minorTickMark val="none"/>
        <c:tickLblPos val="nextTo"/>
        <c:crossAx val="165796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</c:legendEntry>
      <c:layout>
        <c:manualLayout>
          <c:xMode val="edge"/>
          <c:yMode val="edge"/>
          <c:x val="4.0029259236451183E-2"/>
          <c:y val="0.86572120892509696"/>
          <c:w val="0.9576056831164681"/>
          <c:h val="0.11695777490862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98950131233589E-2"/>
          <c:y val="2.1668520999355144E-2"/>
          <c:w val="0.96040901137357826"/>
          <c:h val="0.8364410365107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summary!$G$14:$G$15</c:f>
              <c:strCache>
                <c:ptCount val="2"/>
                <c:pt idx="0">
                  <c:v>आर्थिक वर्ष</c:v>
                </c:pt>
                <c:pt idx="1">
                  <c:v>2079/80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summary!$F$16:$F$22</c:f>
              <c:strCache>
                <c:ptCount val="7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</c:strCache>
            </c:strRef>
          </c:cat>
          <c:val>
            <c:numRef>
              <c:f>summary!$G$16:$G$22</c:f>
              <c:numCache>
                <c:formatCode>0.0</c:formatCode>
                <c:ptCount val="7"/>
                <c:pt idx="0">
                  <c:v>8.5219152205123621</c:v>
                </c:pt>
                <c:pt idx="1">
                  <c:v>7.0432952067518073</c:v>
                </c:pt>
                <c:pt idx="2">
                  <c:v>19.479672228425681</c:v>
                </c:pt>
                <c:pt idx="3">
                  <c:v>4.8534334093518563</c:v>
                </c:pt>
                <c:pt idx="4">
                  <c:v>7.6615711130277697</c:v>
                </c:pt>
                <c:pt idx="5">
                  <c:v>2.291921051373234</c:v>
                </c:pt>
                <c:pt idx="6">
                  <c:v>3.8189507511467959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8-4245-B211-44C0468D1EAD}"/>
            </c:ext>
          </c:extLst>
        </c:ser>
        <c:ser>
          <c:idx val="1"/>
          <c:order val="1"/>
          <c:tx>
            <c:strRef>
              <c:f>summary!$H$14:$H$15</c:f>
              <c:strCache>
                <c:ptCount val="2"/>
                <c:pt idx="0">
                  <c:v>आर्थिक वर्ष</c:v>
                </c:pt>
                <c:pt idx="1">
                  <c:v>2080/81 प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summary!$F$16:$F$22</c:f>
              <c:strCache>
                <c:ptCount val="7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</c:strCache>
            </c:strRef>
          </c:cat>
          <c:val>
            <c:numRef>
              <c:f>summary!$H$16:$H$22</c:f>
              <c:numCache>
                <c:formatCode>0.0</c:formatCode>
                <c:ptCount val="7"/>
                <c:pt idx="0">
                  <c:v>9.0883089594428004</c:v>
                </c:pt>
                <c:pt idx="1">
                  <c:v>7.5250480762086251</c:v>
                </c:pt>
                <c:pt idx="2">
                  <c:v>20.690746379835407</c:v>
                </c:pt>
                <c:pt idx="3">
                  <c:v>5.1799967592102147</c:v>
                </c:pt>
                <c:pt idx="4">
                  <c:v>8.1596925050617219</c:v>
                </c:pt>
                <c:pt idx="5">
                  <c:v>2.452119039406242</c:v>
                </c:pt>
                <c:pt idx="6">
                  <c:v>4.0675057975889368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8-4245-B211-44C0468D1EAD}"/>
            </c:ext>
          </c:extLst>
        </c:ser>
        <c:ser>
          <c:idx val="2"/>
          <c:order val="2"/>
          <c:tx>
            <c:strRef>
              <c:f>summary!$I$14:$I$15</c:f>
              <c:strCache>
                <c:ptCount val="2"/>
                <c:pt idx="0">
                  <c:v>आर्थिक वर्ष</c:v>
                </c:pt>
                <c:pt idx="1">
                  <c:v>20८१/८२ प्रा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summary!$F$16:$F$22</c:f>
              <c:strCache>
                <c:ptCount val="7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</c:strCache>
            </c:strRef>
          </c:cat>
          <c:val>
            <c:numRef>
              <c:f>summary!$I$16:$I$22</c:f>
              <c:numCache>
                <c:formatCode>0.0</c:formatCode>
                <c:ptCount val="7"/>
                <c:pt idx="0">
                  <c:v>9.7074347088538016</c:v>
                </c:pt>
                <c:pt idx="1">
                  <c:v>8.0396985793462772</c:v>
                </c:pt>
                <c:pt idx="2">
                  <c:v>22.302332993103342</c:v>
                </c:pt>
                <c:pt idx="3">
                  <c:v>5.4816119684438132</c:v>
                </c:pt>
                <c:pt idx="4">
                  <c:v>8.6889607547149055</c:v>
                </c:pt>
                <c:pt idx="5">
                  <c:v>2.555911770642517</c:v>
                </c:pt>
                <c:pt idx="6">
                  <c:v>4.2962602654854694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58-4245-B211-44C0468D1E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8792559"/>
        <c:axId val="1248810319"/>
      </c:barChart>
      <c:catAx>
        <c:axId val="124879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248810319"/>
        <c:crosses val="autoZero"/>
        <c:auto val="1"/>
        <c:lblAlgn val="ctr"/>
        <c:lblOffset val="100"/>
        <c:noMultiLvlLbl val="0"/>
      </c:catAx>
      <c:valAx>
        <c:axId val="1248810319"/>
        <c:scaling>
          <c:orientation val="minMax"/>
        </c:scaling>
        <c:delete val="1"/>
        <c:axPos val="l"/>
        <c:numFmt formatCode="0.0" sourceLinked="0"/>
        <c:majorTickMark val="none"/>
        <c:minorTickMark val="none"/>
        <c:tickLblPos val="nextTo"/>
        <c:crossAx val="124879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074074074074074"/>
          <c:y val="5.1957103861624908E-2"/>
          <c:w val="0.44861111111111113"/>
          <c:h val="0.2495054685030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81502479975239"/>
          <c:y val="4.9707710345930925E-2"/>
          <c:w val="0.728271151508746"/>
          <c:h val="0.94393302962378944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72-4F04-9A85-C5B6749425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72-4F04-9A85-C5B6749425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72-4F04-9A85-C5B6749425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72-4F04-9A85-C5B6749425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72-4F04-9A85-C5B6749425D3}"/>
              </c:ext>
            </c:extLst>
          </c:dPt>
          <c:dPt>
            <c:idx val="5"/>
            <c:bubble3D val="0"/>
            <c:explosion val="21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72-4F04-9A85-C5B6749425D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D72-4F04-9A85-C5B6749425D3}"/>
              </c:ext>
            </c:extLst>
          </c:dPt>
          <c:dLbls>
            <c:dLbl>
              <c:idx val="1"/>
              <c:layout>
                <c:manualLayout>
                  <c:x val="-0.20070793735510561"/>
                  <c:y val="5.98481147772831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72-4F04-9A85-C5B6749425D3}"/>
                </c:ext>
              </c:extLst>
            </c:dLbl>
            <c:dLbl>
              <c:idx val="2"/>
              <c:layout>
                <c:manualLayout>
                  <c:x val="-4.0250726965559189E-2"/>
                  <c:y val="-0.188948953778707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1910949361013"/>
                      <c:h val="0.14417273883495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72-4F04-9A85-C5B6749425D3}"/>
                </c:ext>
              </c:extLst>
            </c:dLbl>
            <c:dLbl>
              <c:idx val="4"/>
              <c:layout>
                <c:manualLayout>
                  <c:x val="0.22424006710225261"/>
                  <c:y val="0.147569992466550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82100060435882"/>
                      <c:h val="0.14480786103246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D72-4F04-9A85-C5B6749425D3}"/>
                </c:ext>
              </c:extLst>
            </c:dLbl>
            <c:dLbl>
              <c:idx val="5"/>
              <c:layout>
                <c:manualLayout>
                  <c:x val="-2.1836494466026476E-2"/>
                  <c:y val="3.34998655788049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Fontasy Himali" panose="04020500000000000000" pitchFamily="82" charset="0"/>
                      <a:ea typeface="+mn-ea"/>
                      <a:cs typeface="Kalimati" panose="00000400000000000000" pitchFamily="2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69361397246486"/>
                      <c:h val="0.164532521245031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D72-4F04-9A85-C5B6749425D3}"/>
                </c:ext>
              </c:extLst>
            </c:dLbl>
            <c:dLbl>
              <c:idx val="6"/>
              <c:layout>
                <c:manualLayout>
                  <c:x val="7.54085469659833E-2"/>
                  <c:y val="0.100406639404074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72-4F04-9A85-C5B674942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ontasy Himali" panose="04020500000000000000" pitchFamily="82" charset="0"/>
                    <a:ea typeface="+mn-ea"/>
                    <a:cs typeface="Kalimati" panose="00000400000000000000" pitchFamily="2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graph!$A$28:$A$34</c:f>
              <c:strCache>
                <c:ptCount val="7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</c:strCache>
            </c:strRef>
          </c:cat>
          <c:val>
            <c:numRef>
              <c:f>graph!$C$28:$C$34</c:f>
              <c:numCache>
                <c:formatCode>0.0</c:formatCode>
                <c:ptCount val="7"/>
                <c:pt idx="0">
                  <c:v>15.895295878936068</c:v>
                </c:pt>
                <c:pt idx="1">
                  <c:v>13.164242850732789</c:v>
                </c:pt>
                <c:pt idx="2">
                  <c:v>36.518487569347499</c:v>
                </c:pt>
                <c:pt idx="3">
                  <c:v>8.9690353847854869</c:v>
                </c:pt>
                <c:pt idx="4">
                  <c:v>14.233131318080327</c:v>
                </c:pt>
                <c:pt idx="5">
                  <c:v>4.1850793655553522</c:v>
                </c:pt>
                <c:pt idx="6">
                  <c:v>7.0347276325624657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D72-4F04-9A85-C5B6749425D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8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3164880309694"/>
          <c:y val="9.4701240135287482E-2"/>
          <c:w val="0.78679131663725976"/>
          <c:h val="0.8006842493053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'[graph(1).xlsx]Sheet2'!$B$2</c:f>
              <c:strCache>
                <c:ptCount val="1"/>
                <c:pt idx="0">
                  <c:v>प्राथमिक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[2]Sheet2!$A$3:$A$10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[2]Sheet2!$B$3:$B$10</c:f>
              <c:numCache>
                <c:formatCode>0.0</c:formatCode>
                <c:ptCount val="8"/>
                <c:pt idx="0">
                  <c:v>34.419436539273065</c:v>
                </c:pt>
                <c:pt idx="1">
                  <c:v>36.87847488767548</c:v>
                </c:pt>
                <c:pt idx="2">
                  <c:v>12.422057814693694</c:v>
                </c:pt>
                <c:pt idx="3">
                  <c:v>27.766510337069224</c:v>
                </c:pt>
                <c:pt idx="4">
                  <c:v>31.533688371762359</c:v>
                </c:pt>
                <c:pt idx="5">
                  <c:v>31.669901932378245</c:v>
                </c:pt>
                <c:pt idx="6">
                  <c:v>34.95032833178734</c:v>
                </c:pt>
                <c:pt idx="7">
                  <c:v>25.624723525844519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A-491F-9314-AC737AE15E16}"/>
            </c:ext>
          </c:extLst>
        </c:ser>
        <c:ser>
          <c:idx val="1"/>
          <c:order val="1"/>
          <c:tx>
            <c:strRef>
              <c:f>'[graph(1).xlsx]Sheet2'!$C$2</c:f>
              <c:strCache>
                <c:ptCount val="1"/>
                <c:pt idx="0">
                  <c:v>gap1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[2]Sheet2!$A$3:$A$10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[2]Sheet2!$C$3:$C$10</c:f>
              <c:numCache>
                <c:formatCode>0.0</c:formatCode>
                <c:ptCount val="8"/>
                <c:pt idx="0">
                  <c:v>5.5805634607269354</c:v>
                </c:pt>
                <c:pt idx="1">
                  <c:v>3.1215251123245196</c:v>
                </c:pt>
                <c:pt idx="2">
                  <c:v>27.577942185306306</c:v>
                </c:pt>
                <c:pt idx="3">
                  <c:v>12.233489662930776</c:v>
                </c:pt>
                <c:pt idx="4">
                  <c:v>8.4663116282376407</c:v>
                </c:pt>
                <c:pt idx="5">
                  <c:v>8.3300980676217549</c:v>
                </c:pt>
                <c:pt idx="6">
                  <c:v>5.0496716682126603</c:v>
                </c:pt>
                <c:pt idx="7">
                  <c:v>14.375276474155481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2A-491F-9314-AC737AE15E16}"/>
            </c:ext>
          </c:extLst>
        </c:ser>
        <c:ser>
          <c:idx val="2"/>
          <c:order val="2"/>
          <c:tx>
            <c:strRef>
              <c:f>'[graph(1).xlsx]Sheet2'!$D$2</c:f>
              <c:strCache>
                <c:ptCount val="1"/>
                <c:pt idx="0">
                  <c:v>द्धितिय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[2]Sheet2!$A$3:$A$10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[2]Sheet2!$D$3:$D$10</c:f>
              <c:numCache>
                <c:formatCode>0.0</c:formatCode>
                <c:ptCount val="8"/>
                <c:pt idx="0">
                  <c:v>15.728501224894398</c:v>
                </c:pt>
                <c:pt idx="1">
                  <c:v>10.509122930316989</c:v>
                </c:pt>
                <c:pt idx="2">
                  <c:v>10.507643831161801</c:v>
                </c:pt>
                <c:pt idx="3">
                  <c:v>16.464139364039557</c:v>
                </c:pt>
                <c:pt idx="4">
                  <c:v>13.442521348780902</c:v>
                </c:pt>
                <c:pt idx="5">
                  <c:v>9.4195428107116079</c:v>
                </c:pt>
                <c:pt idx="6">
                  <c:v>12.29703281230818</c:v>
                </c:pt>
                <c:pt idx="7">
                  <c:v>12.37022331197579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2A-491F-9314-AC737AE15E16}"/>
            </c:ext>
          </c:extLst>
        </c:ser>
        <c:ser>
          <c:idx val="3"/>
          <c:order val="3"/>
          <c:tx>
            <c:strRef>
              <c:f>'[graph(1).xlsx]Sheet2'!$E$2</c:f>
              <c:strCache>
                <c:ptCount val="1"/>
                <c:pt idx="0">
                  <c:v>gap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[2]Sheet2!$A$3:$A$10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[2]Sheet2!$E$3:$E$10</c:f>
              <c:numCache>
                <c:formatCode>0.0</c:formatCode>
                <c:ptCount val="8"/>
                <c:pt idx="0">
                  <c:v>4.2714987751056022</c:v>
                </c:pt>
                <c:pt idx="1">
                  <c:v>9.4908770696830107</c:v>
                </c:pt>
                <c:pt idx="2">
                  <c:v>9.4923561688381994</c:v>
                </c:pt>
                <c:pt idx="3">
                  <c:v>3.535860635960443</c:v>
                </c:pt>
                <c:pt idx="4">
                  <c:v>6.5574786512190979</c:v>
                </c:pt>
                <c:pt idx="5">
                  <c:v>10.580457189288392</c:v>
                </c:pt>
                <c:pt idx="6">
                  <c:v>7.7029671876918204</c:v>
                </c:pt>
                <c:pt idx="7">
                  <c:v>7.6297766880242097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2A-491F-9314-AC737AE15E16}"/>
            </c:ext>
          </c:extLst>
        </c:ser>
        <c:ser>
          <c:idx val="4"/>
          <c:order val="4"/>
          <c:tx>
            <c:strRef>
              <c:f>'[graph(1).xlsx]Sheet2'!$F$2</c:f>
              <c:strCache>
                <c:ptCount val="1"/>
                <c:pt idx="0">
                  <c:v>तृतिय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[2]Sheet2!$A$3:$A$10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[2]Sheet2!$F$3:$F$10</c:f>
              <c:numCache>
                <c:formatCode>0.0</c:formatCode>
                <c:ptCount val="8"/>
                <c:pt idx="0">
                  <c:v>49.852062235832548</c:v>
                </c:pt>
                <c:pt idx="1">
                  <c:v>52.612402182007528</c:v>
                </c:pt>
                <c:pt idx="2">
                  <c:v>77.070298354144512</c:v>
                </c:pt>
                <c:pt idx="3">
                  <c:v>55.769350298891219</c:v>
                </c:pt>
                <c:pt idx="4">
                  <c:v>55.023790279456755</c:v>
                </c:pt>
                <c:pt idx="5">
                  <c:v>58.910555256910143</c:v>
                </c:pt>
                <c:pt idx="6">
                  <c:v>52.752638855904479</c:v>
                </c:pt>
                <c:pt idx="7">
                  <c:v>62.005053162179685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2A-491F-9314-AC737AE15E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100486832"/>
        <c:axId val="2100493072"/>
      </c:barChart>
      <c:catAx>
        <c:axId val="2100486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ontasy Himali" panose="04020500000000000000" pitchFamily="82" charset="0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2100493072"/>
        <c:crosses val="autoZero"/>
        <c:auto val="1"/>
        <c:lblAlgn val="ctr"/>
        <c:lblOffset val="100"/>
        <c:noMultiLvlLbl val="0"/>
      </c:catAx>
      <c:valAx>
        <c:axId val="2100493072"/>
        <c:scaling>
          <c:orientation val="minMax"/>
          <c:max val="140"/>
        </c:scaling>
        <c:delete val="1"/>
        <c:axPos val="b"/>
        <c:numFmt formatCode="0.0" sourceLinked="1"/>
        <c:majorTickMark val="out"/>
        <c:minorTickMark val="none"/>
        <c:tickLblPos val="nextTo"/>
        <c:crossAx val="21004868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80860616107194E-2"/>
          <c:y val="2.1369999204644875E-2"/>
          <c:w val="0.98681913938389276"/>
          <c:h val="0.59211544579654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graph!$B$58</c:f>
              <c:strCache>
                <c:ptCount val="1"/>
                <c:pt idx="0">
                  <c:v>नेपाल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graph!$A$59:$A$76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graph!$B$59:$B$76</c:f>
              <c:numCache>
                <c:formatCode>0.0</c:formatCode>
                <c:ptCount val="18"/>
                <c:pt idx="0">
                  <c:v>25.16416991665686</c:v>
                </c:pt>
                <c:pt idx="1">
                  <c:v>0.46055360918766136</c:v>
                </c:pt>
                <c:pt idx="2">
                  <c:v>4.9781295276328379</c:v>
                </c:pt>
                <c:pt idx="3">
                  <c:v>1.7331727039862115</c:v>
                </c:pt>
                <c:pt idx="4">
                  <c:v>0.42359913019176154</c:v>
                </c:pt>
                <c:pt idx="5">
                  <c:v>5.2353219501649795</c:v>
                </c:pt>
                <c:pt idx="6">
                  <c:v>14.554231418278746</c:v>
                </c:pt>
                <c:pt idx="7">
                  <c:v>7.2045943944691482</c:v>
                </c:pt>
                <c:pt idx="8">
                  <c:v>2.463875115743412</c:v>
                </c:pt>
                <c:pt idx="9">
                  <c:v>1.9378983110168697</c:v>
                </c:pt>
                <c:pt idx="10">
                  <c:v>6.6483721853684941</c:v>
                </c:pt>
                <c:pt idx="11">
                  <c:v>8.2924485037550095</c:v>
                </c:pt>
                <c:pt idx="12">
                  <c:v>0.9681779759311735</c:v>
                </c:pt>
                <c:pt idx="13">
                  <c:v>0.72064216709842221</c:v>
                </c:pt>
                <c:pt idx="14">
                  <c:v>8.7211829247359542</c:v>
                </c:pt>
                <c:pt idx="15">
                  <c:v>7.8725890303856598</c:v>
                </c:pt>
                <c:pt idx="16">
                  <c:v>1.9079141899942622</c:v>
                </c:pt>
                <c:pt idx="17">
                  <c:v>0.71312694540252786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4B2-40AD-ADCD-B1115CC74897}"/>
            </c:ext>
          </c:extLst>
        </c:ser>
        <c:ser>
          <c:idx val="1"/>
          <c:order val="1"/>
          <c:tx>
            <c:strRef>
              <c:f>graph!$C$58</c:f>
              <c:strCache>
                <c:ptCount val="1"/>
                <c:pt idx="0">
                  <c:v>कर्णाली प्रदेश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graph!$A$59:$A$76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graph!$C$59:$C$76</c:f>
              <c:numCache>
                <c:formatCode>0.0</c:formatCode>
                <c:ptCount val="18"/>
                <c:pt idx="0">
                  <c:v>31.504831520682789</c:v>
                </c:pt>
                <c:pt idx="1">
                  <c:v>0.16507041169545317</c:v>
                </c:pt>
                <c:pt idx="2">
                  <c:v>1.0200348027216928</c:v>
                </c:pt>
                <c:pt idx="3">
                  <c:v>0.65244028814190913</c:v>
                </c:pt>
                <c:pt idx="4">
                  <c:v>0.56680444665933027</c:v>
                </c:pt>
                <c:pt idx="5">
                  <c:v>7.1802632731886762</c:v>
                </c:pt>
                <c:pt idx="6">
                  <c:v>5.9053641248098065</c:v>
                </c:pt>
                <c:pt idx="7">
                  <c:v>2.7253340050249344</c:v>
                </c:pt>
                <c:pt idx="8">
                  <c:v>3.3036868535439488</c:v>
                </c:pt>
                <c:pt idx="9">
                  <c:v>1.3171840659574046</c:v>
                </c:pt>
                <c:pt idx="10">
                  <c:v>1.8073378840955616</c:v>
                </c:pt>
                <c:pt idx="11">
                  <c:v>1.889140876523363</c:v>
                </c:pt>
                <c:pt idx="12">
                  <c:v>0.33672474807024394</c:v>
                </c:pt>
                <c:pt idx="13">
                  <c:v>0.17295952631388076</c:v>
                </c:pt>
                <c:pt idx="14">
                  <c:v>23.282415611609299</c:v>
                </c:pt>
                <c:pt idx="15">
                  <c:v>14.557218982527232</c:v>
                </c:pt>
                <c:pt idx="16">
                  <c:v>3.0505775457604867</c:v>
                </c:pt>
                <c:pt idx="17">
                  <c:v>0.56261103267398305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4B2-40AD-ADCD-B1115CC74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1249312"/>
        <c:axId val="131236832"/>
      </c:barChart>
      <c:catAx>
        <c:axId val="13124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Fontasy Himali" panose="04020500000000000000" pitchFamily="82" charset="0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31236832"/>
        <c:crosses val="autoZero"/>
        <c:auto val="1"/>
        <c:lblAlgn val="ctr"/>
        <c:lblOffset val="100"/>
        <c:noMultiLvlLbl val="0"/>
      </c:catAx>
      <c:valAx>
        <c:axId val="13123683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3124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71525384830183"/>
          <c:y val="0.10581941461862722"/>
          <c:w val="0.20879155730533688"/>
          <c:h val="6.5288078909491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Fontasy Himali" panose="04020500000000000000" pitchFamily="82" charset="0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20712382822209E-3"/>
          <c:y val="2.2387618214389868E-2"/>
          <c:w val="0.98081712652051412"/>
          <c:h val="0.61057135581932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graph!$B$81</c:f>
              <c:strCache>
                <c:ptCount val="1"/>
                <c:pt idx="0">
                  <c:v>नेपाल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99BAA1-FAE9-4BF7-AC8C-30001970E9F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646-4D29-B0E7-0DC15C0BA31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graph!$A$82:$A$99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graph!$B$82:$B$99</c:f>
              <c:numCache>
                <c:formatCode>0.00</c:formatCode>
                <c:ptCount val="18"/>
                <c:pt idx="0">
                  <c:v>3.2848714436936932</c:v>
                </c:pt>
                <c:pt idx="1">
                  <c:v>1.9899787880107711</c:v>
                </c:pt>
                <c:pt idx="2">
                  <c:v>3.7775886417262594</c:v>
                </c:pt>
                <c:pt idx="3">
                  <c:v>13.821739875417327</c:v>
                </c:pt>
                <c:pt idx="4">
                  <c:v>2.094272666570296</c:v>
                </c:pt>
                <c:pt idx="5">
                  <c:v>2.2118702045092142</c:v>
                </c:pt>
                <c:pt idx="6">
                  <c:v>3.2954454081283835</c:v>
                </c:pt>
                <c:pt idx="7">
                  <c:v>9.4509260133552875</c:v>
                </c:pt>
                <c:pt idx="8">
                  <c:v>5.0037209974739261</c:v>
                </c:pt>
                <c:pt idx="9">
                  <c:v>4.8053845924755478</c:v>
                </c:pt>
                <c:pt idx="10">
                  <c:v>6.286631691039779</c:v>
                </c:pt>
                <c:pt idx="11">
                  <c:v>2.7235698920936136</c:v>
                </c:pt>
                <c:pt idx="12">
                  <c:v>3.9839054042563937</c:v>
                </c:pt>
                <c:pt idx="13">
                  <c:v>3.969577491684273</c:v>
                </c:pt>
                <c:pt idx="14">
                  <c:v>2.2374483169169013</c:v>
                </c:pt>
                <c:pt idx="15">
                  <c:v>1.9824231000673986</c:v>
                </c:pt>
                <c:pt idx="16">
                  <c:v>4.7724298807062304</c:v>
                </c:pt>
                <c:pt idx="17">
                  <c:v>3.9209932038647644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6-4D29-B0E7-0DC15C0BA31A}"/>
            </c:ext>
          </c:extLst>
        </c:ser>
        <c:ser>
          <c:idx val="1"/>
          <c:order val="1"/>
          <c:tx>
            <c:strRef>
              <c:f>graph!$C$81</c:f>
              <c:strCache>
                <c:ptCount val="1"/>
                <c:pt idx="0">
                  <c:v>कर्णाली प्रदेश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graph!$A$82:$A$99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graph!$C$82:$C$99</c:f>
              <c:numCache>
                <c:formatCode>0.00</c:formatCode>
                <c:ptCount val="18"/>
                <c:pt idx="0">
                  <c:v>4.4307225674789619</c:v>
                </c:pt>
                <c:pt idx="1">
                  <c:v>1.8541732399876443</c:v>
                </c:pt>
                <c:pt idx="2">
                  <c:v>3.5165469718589693</c:v>
                </c:pt>
                <c:pt idx="3">
                  <c:v>7.6830101478726931</c:v>
                </c:pt>
                <c:pt idx="4">
                  <c:v>3.1671553450594025</c:v>
                </c:pt>
                <c:pt idx="5">
                  <c:v>3.2500276647827953</c:v>
                </c:pt>
                <c:pt idx="6">
                  <c:v>4.2063756049991907</c:v>
                </c:pt>
                <c:pt idx="7">
                  <c:v>10.44997621469841</c:v>
                </c:pt>
                <c:pt idx="8">
                  <c:v>6.1140914784064915</c:v>
                </c:pt>
                <c:pt idx="9">
                  <c:v>5.8675611929153382</c:v>
                </c:pt>
                <c:pt idx="10">
                  <c:v>8.3441152467024651</c:v>
                </c:pt>
                <c:pt idx="11">
                  <c:v>3.5945142508167827</c:v>
                </c:pt>
                <c:pt idx="12">
                  <c:v>4.7816173040005072</c:v>
                </c:pt>
                <c:pt idx="13">
                  <c:v>4.5363450081353784</c:v>
                </c:pt>
                <c:pt idx="14">
                  <c:v>2.9295176482781127</c:v>
                </c:pt>
                <c:pt idx="15">
                  <c:v>2.1237155883015113</c:v>
                </c:pt>
                <c:pt idx="16">
                  <c:v>5.430167007032316</c:v>
                </c:pt>
                <c:pt idx="17">
                  <c:v>3.7075466290120263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6-4D29-B0E7-0DC15C0BA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0193872"/>
        <c:axId val="2110200112"/>
      </c:barChart>
      <c:catAx>
        <c:axId val="211019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2110200112"/>
        <c:crosses val="autoZero"/>
        <c:auto val="1"/>
        <c:lblAlgn val="ctr"/>
        <c:lblOffset val="100"/>
        <c:noMultiLvlLbl val="0"/>
      </c:catAx>
      <c:valAx>
        <c:axId val="2110200112"/>
        <c:scaling>
          <c:orientation val="minMax"/>
        </c:scaling>
        <c:delete val="1"/>
        <c:axPos val="l"/>
        <c:numFmt formatCode="0.0" sourceLinked="0"/>
        <c:majorTickMark val="none"/>
        <c:minorTickMark val="none"/>
        <c:tickLblPos val="nextTo"/>
        <c:crossAx val="211019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235111456138408"/>
          <c:y val="1.6203391242761319E-2"/>
          <c:w val="0.1828564563232413"/>
          <c:h val="7.903470399533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Fontasy Himali" panose="04020500000000000000" pitchFamily="82" charset="0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summary!$B$71:$B$72</c:f>
              <c:strCache>
                <c:ptCount val="2"/>
                <c:pt idx="0">
                  <c:v>आर्थिक वर्ष</c:v>
                </c:pt>
                <c:pt idx="1">
                  <c:v>2079/80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9B5-4EE8-A63D-77BD35F962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Fontasy Himali" panose="04020500000000000000" pitchFamily="82" charset="0"/>
                    <a:ea typeface="+mn-ea"/>
                    <a:cs typeface="Kalimati" panose="00000400000000000000" pitchFamily="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summary!$A$73:$A$80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summary!$B$73:$B$80</c:f>
              <c:numCache>
                <c:formatCode>0</c:formatCode>
                <c:ptCount val="8"/>
                <c:pt idx="0">
                  <c:v>1301.5034289850832</c:v>
                </c:pt>
                <c:pt idx="1">
                  <c:v>869.93753108139128</c:v>
                </c:pt>
                <c:pt idx="2">
                  <c:v>2410.3957585170356</c:v>
                </c:pt>
                <c:pt idx="3">
                  <c:v>1500.180119102693</c:v>
                </c:pt>
                <c:pt idx="4">
                  <c:v>1129.1060391001963</c:v>
                </c:pt>
                <c:pt idx="5">
                  <c:v>1030.2188565438396</c:v>
                </c:pt>
                <c:pt idx="6">
                  <c:v>1077.4825864410316</c:v>
                </c:pt>
                <c:pt idx="7">
                  <c:v>1393.4894407285233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D-45E5-A516-880205920355}"/>
            </c:ext>
          </c:extLst>
        </c:ser>
        <c:ser>
          <c:idx val="1"/>
          <c:order val="1"/>
          <c:tx>
            <c:strRef>
              <c:f>summary!$C$71:$C$72</c:f>
              <c:strCache>
                <c:ptCount val="2"/>
                <c:pt idx="0">
                  <c:v>आर्थिक वर्ष</c:v>
                </c:pt>
                <c:pt idx="1">
                  <c:v>2080/81 प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Fontasy Himali" panose="04020500000000000000" pitchFamily="82" charset="0"/>
                    <a:ea typeface="+mn-ea"/>
                    <a:cs typeface="Kalimati" panose="00000400000000000000" pitchFamily="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summary!$A$73:$A$80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summary!$C$73:$C$80</c:f>
              <c:numCache>
                <c:formatCode>0</c:formatCode>
                <c:ptCount val="8"/>
                <c:pt idx="0">
                  <c:v>1352.4843049854003</c:v>
                </c:pt>
                <c:pt idx="1">
                  <c:v>902.67066193765515</c:v>
                </c:pt>
                <c:pt idx="2">
                  <c:v>2491.9893786135026</c:v>
                </c:pt>
                <c:pt idx="3">
                  <c:v>1569.6906049445988</c:v>
                </c:pt>
                <c:pt idx="4">
                  <c:v>1167.2971125089161</c:v>
                </c:pt>
                <c:pt idx="5">
                  <c:v>1075.7399706877561</c:v>
                </c:pt>
                <c:pt idx="6">
                  <c:v>1122.0495303969017</c:v>
                </c:pt>
                <c:pt idx="7">
                  <c:v>1445.2052225716664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D-45E5-A516-880205920355}"/>
            </c:ext>
          </c:extLst>
        </c:ser>
        <c:ser>
          <c:idx val="2"/>
          <c:order val="2"/>
          <c:tx>
            <c:strRef>
              <c:f>summary!$D$71:$D$72</c:f>
              <c:strCache>
                <c:ptCount val="2"/>
                <c:pt idx="0">
                  <c:v>आर्थिक वर्ष</c:v>
                </c:pt>
                <c:pt idx="1">
                  <c:v>20८१/८२ प्रा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Fontasy Himali" panose="04020500000000000000" pitchFamily="82" charset="0"/>
                    <a:ea typeface="+mn-ea"/>
                    <a:cs typeface="Kalimati" panose="00000400000000000000" pitchFamily="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summary!$A$73:$A$80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वागमती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summary!$D$73:$D$80</c:f>
              <c:numCache>
                <c:formatCode>0</c:formatCode>
                <c:ptCount val="8"/>
                <c:pt idx="0">
                  <c:v>1400.6624904982589</c:v>
                </c:pt>
                <c:pt idx="1">
                  <c:v>931.97982768730708</c:v>
                </c:pt>
                <c:pt idx="2">
                  <c:v>2601.4918546996169</c:v>
                </c:pt>
                <c:pt idx="3">
                  <c:v>1620.3988472561068</c:v>
                </c:pt>
                <c:pt idx="4">
                  <c:v>1200.6184249582152</c:v>
                </c:pt>
                <c:pt idx="5">
                  <c:v>1088.8958794801647</c:v>
                </c:pt>
                <c:pt idx="6">
                  <c:v>1153.0042300649238</c:v>
                </c:pt>
                <c:pt idx="7">
                  <c:v>1496.0128127026323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D-45E5-A516-8802059203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10"/>
        <c:axId val="1483809279"/>
        <c:axId val="1483809759"/>
      </c:barChart>
      <c:catAx>
        <c:axId val="1483809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483809759"/>
        <c:crosses val="autoZero"/>
        <c:auto val="1"/>
        <c:lblAlgn val="ctr"/>
        <c:lblOffset val="100"/>
        <c:noMultiLvlLbl val="0"/>
      </c:catAx>
      <c:valAx>
        <c:axId val="1483809759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48380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660364634740863"/>
          <c:y val="1.6346629486628881E-2"/>
          <c:w val="0.26215685303293657"/>
          <c:h val="0.22558869392699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cs typeface="Kalimati" panose="00000400000000000000" pitchFamily="2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0.18506</cdr:x>
      <cdr:y>0.0124</cdr:y>
    </cdr:from>
    <cdr:to>
      <cdr:x>0.3233</cdr:x>
      <cdr:y>0.09583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69FB18C-F0A0-DD92-AEFE-6173847B6366}"/>
            </a:ext>
          </a:extLst>
        </cdr:cNvPr>
        <cdr:cNvSpPr txBox="1"/>
      </cdr:nvSpPr>
      <cdr:spPr>
        <a:xfrm xmlns:a="http://schemas.openxmlformats.org/drawingml/2006/main">
          <a:off x="1054100" y="34926"/>
          <a:ext cx="787400" cy="234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0.00892</cdr:x>
      <cdr:y>0.01804</cdr:y>
    </cdr:from>
    <cdr:to>
      <cdr:x>0.14716</cdr:x>
      <cdr:y>0.10147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CA6AE36-840B-59DA-49EA-92FB82CFD1BF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787400" cy="234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0.00892</cdr:x>
      <cdr:y>0.01804</cdr:y>
    </cdr:from>
    <cdr:to>
      <cdr:x>0.14716</cdr:x>
      <cdr:y>0.10147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A6AE36-840B-59DA-49EA-92FB82CFD1BF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787400" cy="234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0.17503</cdr:x>
      <cdr:y>0.01127</cdr:y>
    </cdr:from>
    <cdr:to>
      <cdr:x>0.31327</cdr:x>
      <cdr:y>0.0947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CA6AE36-840B-59DA-49EA-92FB82CFD1BF}"/>
            </a:ext>
          </a:extLst>
        </cdr:cNvPr>
        <cdr:cNvSpPr txBox="1"/>
      </cdr:nvSpPr>
      <cdr:spPr>
        <a:xfrm xmlns:a="http://schemas.openxmlformats.org/drawingml/2006/main">
          <a:off x="996950" y="31750"/>
          <a:ext cx="787400" cy="234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0.18939</cdr:x>
      <cdr:y>0.01538</cdr:y>
    </cdr:from>
    <cdr:to>
      <cdr:x>0.31104</cdr:x>
      <cdr:y>0.0823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C44783AC-4594-F29E-0A4E-43B2B4786501}"/>
            </a:ext>
          </a:extLst>
        </cdr:cNvPr>
        <cdr:cNvSpPr txBox="1"/>
      </cdr:nvSpPr>
      <cdr:spPr>
        <a:xfrm xmlns:a="http://schemas.openxmlformats.org/drawingml/2006/main">
          <a:off x="1905000" y="76200"/>
          <a:ext cx="1223564" cy="331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i-IN" sz="1800" b="1" kern="1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प्राथमिक</a:t>
          </a:r>
          <a:endParaRPr lang="en-US" sz="1200" b="1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cdr:txBody>
    </cdr:sp>
  </cdr:relSizeAnchor>
  <cdr:relSizeAnchor xmlns:cdr="http://schemas.openxmlformats.org/drawingml/2006/chartDrawing">
    <cdr:from>
      <cdr:x>0.40022</cdr:x>
      <cdr:y>0.01015</cdr:y>
    </cdr:from>
    <cdr:to>
      <cdr:x>0.48049</cdr:x>
      <cdr:y>0.08681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F3ECC99-5CAE-893E-685B-B69336C8EB9F}"/>
            </a:ext>
          </a:extLst>
        </cdr:cNvPr>
        <cdr:cNvSpPr txBox="1"/>
      </cdr:nvSpPr>
      <cdr:spPr>
        <a:xfrm xmlns:a="http://schemas.openxmlformats.org/drawingml/2006/main">
          <a:off x="2279650" y="28576"/>
          <a:ext cx="4572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0.40909</cdr:x>
      <cdr:y>0.01538</cdr:y>
    </cdr:from>
    <cdr:to>
      <cdr:x>0.50948</cdr:x>
      <cdr:y>0.10259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DE98A636-FC60-A3E0-4323-1693A263FCCF}"/>
            </a:ext>
          </a:extLst>
        </cdr:cNvPr>
        <cdr:cNvSpPr txBox="1"/>
      </cdr:nvSpPr>
      <cdr:spPr>
        <a:xfrm xmlns:a="http://schemas.openxmlformats.org/drawingml/2006/main">
          <a:off x="4114799" y="76200"/>
          <a:ext cx="1009753" cy="431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i-IN" sz="1800" b="1" kern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द्वितिय</a:t>
          </a:r>
          <a:endParaRPr lang="en-US" sz="12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cdr:txBody>
    </cdr:sp>
  </cdr:relSizeAnchor>
  <cdr:relSizeAnchor xmlns:cdr="http://schemas.openxmlformats.org/drawingml/2006/chartDrawing">
    <cdr:from>
      <cdr:x>0.54738</cdr:x>
      <cdr:y>0.00338</cdr:y>
    </cdr:from>
    <cdr:to>
      <cdr:x>0.84392</cdr:x>
      <cdr:y>0.0823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FD448BBA-4D0E-A1E0-4FB1-202879195BA3}"/>
            </a:ext>
          </a:extLst>
        </cdr:cNvPr>
        <cdr:cNvSpPr txBox="1"/>
      </cdr:nvSpPr>
      <cdr:spPr>
        <a:xfrm xmlns:a="http://schemas.openxmlformats.org/drawingml/2006/main">
          <a:off x="3117850" y="9526"/>
          <a:ext cx="1689100" cy="22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0.61873</cdr:x>
      <cdr:y>0.01917</cdr:y>
    </cdr:from>
    <cdr:to>
      <cdr:x>0.8573</cdr:x>
      <cdr:y>0.08681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522D3136-E182-9AF1-214B-72D72C3844EF}"/>
            </a:ext>
          </a:extLst>
        </cdr:cNvPr>
        <cdr:cNvSpPr txBox="1"/>
      </cdr:nvSpPr>
      <cdr:spPr>
        <a:xfrm xmlns:a="http://schemas.openxmlformats.org/drawingml/2006/main">
          <a:off x="3524250" y="53976"/>
          <a:ext cx="13589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hi-IN" sz="1800" b="1" kern="1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तृतीय</a:t>
          </a:r>
          <a:endParaRPr lang="en-US" sz="1200" b="1" kern="1200" dirty="0">
            <a:solidFill>
              <a:schemeClr val="accent4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9216" cy="466593"/>
          </a:xfrm>
          <a:prstGeom prst="rect">
            <a:avLst/>
          </a:prstGeom>
        </p:spPr>
        <p:txBody>
          <a:bodyPr vert="horz" lIns="93211" tIns="46606" rIns="93211" bIns="466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2736" y="1"/>
            <a:ext cx="3039216" cy="466593"/>
          </a:xfrm>
          <a:prstGeom prst="rect">
            <a:avLst/>
          </a:prstGeom>
        </p:spPr>
        <p:txBody>
          <a:bodyPr vert="horz" lIns="93211" tIns="46606" rIns="93211" bIns="46606" rtlCol="0"/>
          <a:lstStyle>
            <a:lvl1pPr algn="r">
              <a:defRPr sz="1200"/>
            </a:lvl1pPr>
          </a:lstStyle>
          <a:p>
            <a:fld id="{A2C273FD-3A49-4EAB-BC01-4A98D4ADBADD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2983"/>
            <a:ext cx="3039216" cy="466592"/>
          </a:xfrm>
          <a:prstGeom prst="rect">
            <a:avLst/>
          </a:prstGeom>
        </p:spPr>
        <p:txBody>
          <a:bodyPr vert="horz" lIns="93211" tIns="46606" rIns="93211" bIns="466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2736" y="8832983"/>
            <a:ext cx="3039216" cy="466592"/>
          </a:xfrm>
          <a:prstGeom prst="rect">
            <a:avLst/>
          </a:prstGeom>
        </p:spPr>
        <p:txBody>
          <a:bodyPr vert="horz" lIns="93211" tIns="46606" rIns="93211" bIns="46606" rtlCol="0" anchor="b"/>
          <a:lstStyle>
            <a:lvl1pPr algn="r">
              <a:defRPr sz="1200"/>
            </a:lvl1pPr>
          </a:lstStyle>
          <a:p>
            <a:fld id="{E541F460-1E8B-4F35-9EF1-E47057AA31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4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9216" cy="464979"/>
          </a:xfrm>
          <a:prstGeom prst="rect">
            <a:avLst/>
          </a:prstGeom>
        </p:spPr>
        <p:txBody>
          <a:bodyPr vert="horz" lIns="93211" tIns="46606" rIns="93211" bIns="466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2736" y="1"/>
            <a:ext cx="3039216" cy="464979"/>
          </a:xfrm>
          <a:prstGeom prst="rect">
            <a:avLst/>
          </a:prstGeom>
        </p:spPr>
        <p:txBody>
          <a:bodyPr vert="horz" lIns="93211" tIns="46606" rIns="93211" bIns="46606" rtlCol="0"/>
          <a:lstStyle>
            <a:lvl1pPr algn="r">
              <a:defRPr sz="1200"/>
            </a:lvl1pPr>
          </a:lstStyle>
          <a:p>
            <a:fld id="{A5B8B519-0A59-49A0-B7FA-A2AFB92F121D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11" tIns="46606" rIns="93211" bIns="466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17299"/>
            <a:ext cx="5610860" cy="4184809"/>
          </a:xfrm>
          <a:prstGeom prst="rect">
            <a:avLst/>
          </a:prstGeom>
        </p:spPr>
        <p:txBody>
          <a:bodyPr vert="horz" lIns="93211" tIns="46606" rIns="93211" bIns="466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2982"/>
            <a:ext cx="3039216" cy="464979"/>
          </a:xfrm>
          <a:prstGeom prst="rect">
            <a:avLst/>
          </a:prstGeom>
        </p:spPr>
        <p:txBody>
          <a:bodyPr vert="horz" lIns="93211" tIns="46606" rIns="93211" bIns="466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2736" y="8832982"/>
            <a:ext cx="3039216" cy="464979"/>
          </a:xfrm>
          <a:prstGeom prst="rect">
            <a:avLst/>
          </a:prstGeom>
        </p:spPr>
        <p:txBody>
          <a:bodyPr vert="horz" lIns="93211" tIns="46606" rIns="93211" bIns="46606" rtlCol="0" anchor="b"/>
          <a:lstStyle>
            <a:lvl1pPr algn="r">
              <a:defRPr sz="1200"/>
            </a:lvl1pPr>
          </a:lstStyle>
          <a:p>
            <a:fld id="{5BC9E3FA-9E49-4487-A9C4-DBA600345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27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88CAFDE-CC65-4AE1-A453-A5F77CE800D6}" type="slidenum">
              <a:rPr lang="en-US" altLang="en-US" b="0" smtClean="0">
                <a:latin typeface="Arial" panose="020B0604020202020204" pitchFamily="34" charset="0"/>
              </a:rPr>
              <a:t>1</a:t>
            </a:fld>
            <a:endParaRPr lang="en-US" altLang="en-US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4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DD5A5E79-90C8-4C65-8932-9057B734B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FF557A-6F81-43CC-B758-334497DD4904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259A514-9A28-4BA8-A253-631283311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C0EE12F-C210-4816-95E6-B79C4AE02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GDP = </a:t>
            </a:r>
            <a:r>
              <a:rPr lang="en-US" sz="7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</a:t>
            </a:r>
            <a:r>
              <a:rPr lang="en-US" sz="7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GVA +Taxes on Products – subsidies</a:t>
            </a:r>
            <a:r>
              <a:rPr lang="ne-NP" sz="7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7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on products , </a:t>
            </a:r>
            <a:r>
              <a:rPr lang="en-US" sz="7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GDP = C + I + X – M, GDP = CE + Gross operating surplus/mixed income + (taxes – subsidies)</a:t>
            </a:r>
            <a:endParaRPr lang="ne-NP" sz="7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339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3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0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Primary: Agriculture, Fishery,</a:t>
            </a:r>
            <a:r>
              <a:rPr lang="en-US" baseline="0" dirty="0" smtClean="0"/>
              <a:t> forestry, mining &amp; querying        Secondary: Manufacturing &amp; Construction         Tertiary: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77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e-NP" dirty="0" smtClean="0">
                <a:cs typeface="Kalimati" panose="00000400000000000000" pitchFamily="2"/>
              </a:rPr>
              <a:t>प</a:t>
            </a:r>
            <a:r>
              <a:rPr lang="en-US" dirty="0" smtClean="0">
                <a:cs typeface="Kalimati" panose="00000400000000000000" pitchFamily="2"/>
              </a:rPr>
              <a:t>=</a:t>
            </a:r>
            <a:r>
              <a:rPr lang="ne-NP" baseline="0" dirty="0" smtClean="0">
                <a:cs typeface="Kalimati" panose="00000400000000000000" pitchFamily="2"/>
              </a:rPr>
              <a:t> परिमार्जित,  प्रा.</a:t>
            </a:r>
            <a:r>
              <a:rPr lang="en-US" baseline="0" dirty="0" smtClean="0">
                <a:cs typeface="Kalimati" panose="00000400000000000000" pitchFamily="2"/>
              </a:rPr>
              <a:t>= </a:t>
            </a:r>
            <a:r>
              <a:rPr lang="ne-NP" baseline="0" dirty="0" smtClean="0">
                <a:cs typeface="Kalimati" panose="00000400000000000000" pitchFamily="2"/>
              </a:rPr>
              <a:t>प्रारम्भिक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5" y="-228600"/>
            <a:ext cx="12192000" cy="1524000"/>
          </a:xfrm>
          <a:solidFill>
            <a:srgbClr val="C00000"/>
          </a:solidFill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6667" y="2362200"/>
            <a:ext cx="8534400" cy="990600"/>
          </a:xfrm>
          <a:noFill/>
          <a:ln w="19050"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743200" cy="24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2082/02/12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55200" y="6477000"/>
            <a:ext cx="1625600" cy="280988"/>
          </a:xfrm>
          <a:prstGeom prst="rect">
            <a:avLst/>
          </a:prstGeom>
        </p:spPr>
        <p:txBody>
          <a:bodyPr/>
          <a:lstStyle>
            <a:lvl1pPr>
              <a:defRPr>
                <a:cs typeface="Kalimati" panose="00000400000000000000" pitchFamily="2"/>
              </a:defRPr>
            </a:lvl1pPr>
          </a:lstStyle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AB94CA-870D-4566-BA47-62FE1A58BFB7}"/>
              </a:ext>
            </a:extLst>
          </p:cNvPr>
          <p:cNvCxnSpPr/>
          <p:nvPr userDrawn="1"/>
        </p:nvCxnSpPr>
        <p:spPr>
          <a:xfrm>
            <a:off x="406400" y="12954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3C85AE-BB47-4D15-BCF8-F3B65DA8D737}"/>
              </a:ext>
            </a:extLst>
          </p:cNvPr>
          <p:cNvCxnSpPr/>
          <p:nvPr userDrawn="1"/>
        </p:nvCxnSpPr>
        <p:spPr>
          <a:xfrm>
            <a:off x="406400" y="64008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3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944562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4808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03" y="6629400"/>
            <a:ext cx="2641600" cy="18689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2082/02/12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7407" y="6578096"/>
            <a:ext cx="1625600" cy="207367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Fontasy Himali" panose="04020500000000000000"/>
                <a:cs typeface="Kalimati" panose="00000400000000000000" pitchFamily="2"/>
              </a:defRPr>
            </a:lvl1pPr>
          </a:lstStyle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9DFDC3-8CF9-414D-862C-929E3C3FA97B}"/>
              </a:ext>
            </a:extLst>
          </p:cNvPr>
          <p:cNvCxnSpPr/>
          <p:nvPr userDrawn="1"/>
        </p:nvCxnSpPr>
        <p:spPr>
          <a:xfrm>
            <a:off x="203200" y="12192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621186-C1E4-4473-B501-B3A2F99FEB4B}"/>
              </a:ext>
            </a:extLst>
          </p:cNvPr>
          <p:cNvCxnSpPr/>
          <p:nvPr userDrawn="1"/>
        </p:nvCxnSpPr>
        <p:spPr>
          <a:xfrm>
            <a:off x="203200" y="62484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C2021-9C94-4B66-82A3-B29B2EF39B14}"/>
              </a:ext>
            </a:extLst>
          </p:cNvPr>
          <p:cNvGrpSpPr/>
          <p:nvPr userDrawn="1"/>
        </p:nvGrpSpPr>
        <p:grpSpPr>
          <a:xfrm>
            <a:off x="309472" y="184687"/>
            <a:ext cx="11607357" cy="988475"/>
            <a:chOff x="460704" y="221399"/>
            <a:chExt cx="8705518" cy="988475"/>
          </a:xfrm>
        </p:grpSpPr>
        <p:pic>
          <p:nvPicPr>
            <p:cNvPr id="13" name="Picture 11" descr="flag">
              <a:extLst>
                <a:ext uri="{FF2B5EF4-FFF2-40B4-BE49-F238E27FC236}">
                  <a16:creationId xmlns:a16="http://schemas.microsoft.com/office/drawing/2014/main" id="{E580A8EC-D794-4129-A802-94746D22C762}"/>
                </a:ext>
              </a:extLst>
            </p:cNvPr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460704" y="317828"/>
              <a:ext cx="811715" cy="892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348F66-1F21-4375-8F87-2358DE8EB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71288" y="221399"/>
              <a:ext cx="894934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BB7148A-34A4-EDDE-1FE0-A6A2CF7A84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1" y="6268666"/>
            <a:ext cx="914400" cy="5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19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9445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424" y="1371600"/>
            <a:ext cx="9832976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sonepal.gov.np/category/1065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sonepal.gov.np/category/1065/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sonepal.gov.np/category/106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sonepal.gov.np/category/106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" TargetMode="External"/><Relationship Id="rId2" Type="http://schemas.openxmlformats.org/officeDocument/2006/relationships/hyperlink" Target="telto: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sonepal.gov.np/category/1065/" TargetMode="External"/><Relationship Id="rId5" Type="http://schemas.openxmlformats.org/officeDocument/2006/relationships/hyperlink" Target="mailto:rishi.sigdel@nepal.gov.np" TargetMode="External"/><Relationship Id="rId4" Type="http://schemas.openxmlformats.org/officeDocument/2006/relationships/hyperlink" Target="mailto:dinesh.bhattarai1@nepal.gov.np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sonepal.gov.np/category/106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254382-3BD8-96CF-EEB3-E750F68C7A1F}"/>
              </a:ext>
            </a:extLst>
          </p:cNvPr>
          <p:cNvSpPr txBox="1"/>
          <p:nvPr/>
        </p:nvSpPr>
        <p:spPr>
          <a:xfrm>
            <a:off x="2924175" y="1928842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/>
          </a:p>
          <a:p>
            <a:pPr algn="ctr"/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199" y="242804"/>
            <a:ext cx="8229600" cy="944562"/>
          </a:xfrm>
          <a:noFill/>
        </p:spPr>
        <p:txBody>
          <a:bodyPr>
            <a:noAutofit/>
          </a:bodyPr>
          <a:lstStyle/>
          <a:p>
            <a:pPr algn="ctr"/>
            <a:r>
              <a:rPr lang="ne-NP" b="1" dirty="0">
                <a:solidFill>
                  <a:srgbClr val="0070C0"/>
                </a:solidFill>
                <a:latin typeface="+mn-lt"/>
                <a:ea typeface="+mn-ea"/>
                <a:cs typeface="Kalimati" panose="00000400000000000000" pitchFamily="2"/>
              </a:rPr>
              <a:t>प्रादेशिक कुल गार्हस्थ्य उत्पादन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Kalimati" panose="00000400000000000000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351F5-BA0D-4A11-8D8F-D6D56E30A06F}"/>
              </a:ext>
            </a:extLst>
          </p:cNvPr>
          <p:cNvSpPr txBox="1"/>
          <p:nvPr/>
        </p:nvSpPr>
        <p:spPr>
          <a:xfrm>
            <a:off x="4152900" y="2895600"/>
            <a:ext cx="400050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3300" dirty="0">
                <a:solidFill>
                  <a:srgbClr val="0070C0"/>
                </a:solidFill>
                <a:cs typeface="Kalimati" panose="00000400000000000000" pitchFamily="2"/>
              </a:rPr>
              <a:t>कर्णाली प्रदेश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२०८२ जेष्ठ १२ </a:t>
            </a:r>
            <a:endParaRPr lang="en-US" sz="2400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86891" y="4613896"/>
            <a:ext cx="4218216" cy="2171566"/>
            <a:chOff x="7957438" y="4226570"/>
            <a:chExt cx="4218216" cy="2171566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6C0D14C0-5767-64DC-00FB-14EED2279234}"/>
                </a:ext>
              </a:extLst>
            </p:cNvPr>
            <p:cNvSpPr/>
            <p:nvPr/>
          </p:nvSpPr>
          <p:spPr>
            <a:xfrm>
              <a:off x="7957438" y="5104595"/>
              <a:ext cx="4218216" cy="12935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नेपाल सरकार</a:t>
              </a:r>
            </a:p>
            <a:p>
              <a:pPr algn="ctr"/>
              <a:r>
                <a:rPr lang="ne-NP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प्रधानमन्त्री तथा मन्त्रिपरिषद्को कार्यालय</a:t>
              </a:r>
            </a:p>
            <a:p>
              <a:pPr algn="ctr"/>
              <a:r>
                <a:rPr lang="ne-NP" sz="2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राष्ट्रिय तथ्याङ्क कार्यालय</a:t>
              </a:r>
            </a:p>
            <a:p>
              <a:pPr algn="ctr"/>
              <a:r>
                <a:rPr lang="ne-NP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थापाथली, काठमाडौं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61A292-F119-A7CA-3995-0A8CC1C4B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7532" y="4226570"/>
              <a:ext cx="1138027" cy="951577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FBE9F28-DF3C-4A40-8923-90C2BDE4DF31}"/>
              </a:ext>
            </a:extLst>
          </p:cNvPr>
          <p:cNvSpPr txBox="1">
            <a:spLocks/>
          </p:cNvSpPr>
          <p:nvPr/>
        </p:nvSpPr>
        <p:spPr>
          <a:xfrm>
            <a:off x="1371600" y="1390875"/>
            <a:ext cx="10039350" cy="175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प्रादेशिक लेखा </a:t>
            </a:r>
            <a:r>
              <a:rPr lang="ne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अनुमान </a:t>
            </a:r>
            <a:r>
              <a:rPr lang="ne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सार्वजनिक</a:t>
            </a:r>
            <a:r>
              <a:rPr lang="ne-N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ीकरण</a:t>
            </a:r>
            <a:r>
              <a:rPr lang="ne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</a:t>
            </a:r>
            <a:r>
              <a:rPr lang="ne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कार्यक्रम</a:t>
            </a:r>
            <a: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  <a:t/>
            </a:r>
            <a:b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</a:br>
            <a:r>
              <a:rPr lang="ne-NP" sz="1800" b="1" dirty="0">
                <a:solidFill>
                  <a:schemeClr val="tx1"/>
                </a:solidFill>
                <a:cs typeface="Kalimati" panose="00000400000000000000" pitchFamily="2"/>
              </a:rPr>
              <a:t/>
            </a:r>
            <a:br>
              <a:rPr lang="ne-NP" sz="1800" b="1" dirty="0">
                <a:solidFill>
                  <a:schemeClr val="tx1"/>
                </a:solidFill>
                <a:cs typeface="Kalimati" panose="00000400000000000000" pitchFamily="2"/>
              </a:rPr>
            </a:b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आर्थिक वर्षः </a:t>
            </a:r>
            <a:r>
              <a:rPr lang="ne-IN" sz="2800" b="1" dirty="0">
                <a:solidFill>
                  <a:srgbClr val="0070C0"/>
                </a:solidFill>
                <a:cs typeface="Kalimati" panose="00000400000000000000" pitchFamily="2"/>
              </a:rPr>
              <a:t>२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०</a:t>
            </a:r>
            <a:r>
              <a:rPr lang="hi-IN" sz="2800" b="1" dirty="0">
                <a:solidFill>
                  <a:srgbClr val="0070C0"/>
                </a:solidFill>
                <a:cs typeface="Kalimati" panose="00000400000000000000" pitchFamily="2"/>
              </a:rPr>
              <a:t>८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१</a:t>
            </a:r>
            <a:r>
              <a:rPr lang="en-US" sz="2800" b="1" dirty="0">
                <a:solidFill>
                  <a:srgbClr val="0070C0"/>
                </a:solidFill>
                <a:cs typeface="Kalimati" panose="00000400000000000000" pitchFamily="2"/>
              </a:rPr>
              <a:t>/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८२</a:t>
            </a:r>
            <a:endParaRPr lang="en-US" sz="2800" dirty="0">
              <a:solidFill>
                <a:schemeClr val="tx1"/>
              </a:solidFill>
              <a:cs typeface="Kalimati" panose="00000400000000000000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A0162-5919-42D7-9F49-7BBEB831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75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66D5FD-08F9-1776-AAEC-7962795D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8229600" cy="94456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sz="3200" b="1" dirty="0">
                <a:cs typeface="Kalimati" panose="00000400000000000000" pitchFamily="2"/>
              </a:rPr>
              <a:t>नेपालको कुल गार्हस्थ्य उत्पादनको वार्षिक वृद्धिदर </a:t>
            </a:r>
            <a:br>
              <a:rPr lang="ne-NP" sz="3200" b="1" dirty="0">
                <a:cs typeface="Kalimati" panose="00000400000000000000" pitchFamily="2"/>
              </a:rPr>
            </a:br>
            <a:r>
              <a:rPr lang="ne-NP" sz="3200" b="1" dirty="0">
                <a:cs typeface="Kalimati" panose="00000400000000000000" pitchFamily="2"/>
              </a:rPr>
              <a:t>(</a:t>
            </a:r>
            <a:r>
              <a:rPr lang="hi-IN" sz="3200" b="1" dirty="0">
                <a:cs typeface="Kalimati" panose="00000400000000000000" pitchFamily="2"/>
              </a:rPr>
              <a:t>उपभोक्ता</a:t>
            </a:r>
            <a:r>
              <a:rPr lang="ne-NP" sz="3200" b="1" dirty="0">
                <a:cs typeface="Kalimati" panose="00000400000000000000" pitchFamily="2"/>
              </a:rPr>
              <a:t>को मूल्यमा)</a:t>
            </a:r>
            <a:endParaRPr lang="en-US" sz="3200" b="1" dirty="0">
              <a:cs typeface="Kalimati" panose="00000400000000000000" pitchFamily="2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8C9D994-2E4D-74B5-2A9E-FB79EA2E3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61527"/>
              </p:ext>
            </p:extLst>
          </p:nvPr>
        </p:nvGraphicFramePr>
        <p:xfrm>
          <a:off x="72101" y="1371600"/>
          <a:ext cx="1206090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2B72730E-C931-F777-CB4E-8BB696F3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10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A171E60-557C-3E2B-DA41-A400F481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ne-NP" sz="1600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sz="1600" dirty="0">
                <a:hlinkClick r:id="rId3"/>
              </a:rPr>
              <a:t>https://nsonepal.gov.np/category/1065/</a:t>
            </a:r>
            <a:r>
              <a:rPr lang="en-US" sz="1600" dirty="0"/>
              <a:t> </a:t>
            </a:r>
            <a:r>
              <a:rPr lang="ne-NP" sz="1600" dirty="0">
                <a:cs typeface="Kalimati" panose="00000400000000000000" pitchFamily="2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10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BEDA-105D-46D3-B6E3-7C282645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124200"/>
            <a:ext cx="8229600" cy="94456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ne-NP" sz="4400" b="1" dirty="0">
                <a:cs typeface="Kalimati" panose="00000400000000000000" pitchFamily="2"/>
              </a:rPr>
              <a:t>कर्णाली प्रदेशको</a:t>
            </a:r>
            <a:br>
              <a:rPr lang="ne-NP" sz="4400" b="1" dirty="0">
                <a:cs typeface="Kalimati" panose="00000400000000000000" pitchFamily="2"/>
              </a:rPr>
            </a:br>
            <a:r>
              <a:rPr lang="ne-NP" sz="4400" b="1" dirty="0">
                <a:cs typeface="Kalimati" panose="00000400000000000000" pitchFamily="2"/>
              </a:rPr>
              <a:t>प्रादेशिक लेखा अनुमान</a:t>
            </a:r>
            <a:r>
              <a:rPr lang="en-US" sz="4400" b="1" dirty="0">
                <a:cs typeface="Kalimati" panose="00000400000000000000" pitchFamily="2"/>
              </a:rPr>
              <a:t> </a:t>
            </a:r>
            <a:endParaRPr lang="ne-NP" sz="4400" b="1" dirty="0">
              <a:cs typeface="Kalimati" panose="00000400000000000000" pitchFamily="2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FBED68BF-279A-E338-DC87-40E293A0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99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  <a:buClrTx/>
              <a:buSzTx/>
            </a:pPr>
            <a:r>
              <a:rPr lang="ne-NP" sz="3200" b="1" dirty="0">
                <a:cs typeface="Kalimati" panose="00000400000000000000" pitchFamily="2"/>
              </a:rPr>
              <a:t>प्रादेशिक राष्ट्रिय लेखाः</a:t>
            </a:r>
            <a:r>
              <a:rPr lang="en-US" sz="3200" b="1" dirty="0">
                <a:cs typeface="Kalimati" panose="00000400000000000000" pitchFamily="2"/>
              </a:rPr>
              <a:t> </a:t>
            </a:r>
            <a:r>
              <a:rPr lang="ne-NP" sz="3200" b="1" dirty="0">
                <a:cs typeface="Kalimati" panose="00000400000000000000" pitchFamily="2"/>
              </a:rPr>
              <a:t>अवधारणा र </a:t>
            </a:r>
            <a:r>
              <a:rPr lang="hi-IN" sz="3200" b="1" dirty="0">
                <a:cs typeface="Kalimati" panose="00000400000000000000" pitchFamily="2"/>
              </a:rPr>
              <a:t>महत्व</a:t>
            </a:r>
            <a:endParaRPr lang="" altLang="en-US" sz="3200" b="1" dirty="0">
              <a:cs typeface="Kalimati" panose="00000400000000000000" pitchFamily="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प्रदेशमा भएका आर्थिक 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गतिविधि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को मापन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ne-NP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प्रादेशिक आर्थिक विश्लेषण, तुलनात्मक अध्ययन, अर्थतन्त्रको अवस्था अनुगमनमा उपयोगी,</a:t>
            </a:r>
            <a:endParaRPr lang="en-US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ne-NP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प्रादेशिक नीति निर्माण, योजना तर्जुमा, बजेट अनुमान, अनुगमन तथा मूल्याङ्कनमा प्रयोग हुने,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ne-NP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अध्ययन अनुसन्धानमा उपयोगी सूचक उपलब्ध हुने।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2DE153A-4635-03F3-A431-0D967D21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7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अनुमान </a:t>
            </a:r>
            <a:r>
              <a:rPr lang="" altLang="en-US" sz="3200" b="1" dirty="0">
                <a:cs typeface="Kalimati" panose="00000400000000000000" pitchFamily="2"/>
              </a:rPr>
              <a:t>विधि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3" y="1295400"/>
            <a:ext cx="12119897" cy="4953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प्रादेशिक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र राष्ट्रिय 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कुल गार्हस्थ्य उत्पादन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अनुमानको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तयार गर्ने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सैद्धान्तिक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आधार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एउटै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हुने,</a:t>
            </a:r>
          </a:p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प्रादेशिक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र राष्ट्रिय 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कुल गार्हस्थ्य उत्पादन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अनुमानको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क्षेत्र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तथा विधि उस्तै वा फरक हुन सक्ने, </a:t>
            </a:r>
          </a:p>
          <a:p>
            <a:pPr>
              <a:lnSpc>
                <a:spcPct val="160000"/>
              </a:lnSpc>
            </a:pPr>
            <a:r>
              <a:rPr lang="ne-NP" altLang="en-US" sz="2400" dirty="0" smtClean="0">
                <a:latin typeface="Siddhi" panose="040B0500000000000000" pitchFamily="82" charset="0"/>
                <a:cs typeface="Kalimati" panose="00000400000000000000" pitchFamily="2"/>
              </a:rPr>
              <a:t>प्रदेश स्तरीय कुल गार्हस्थ उत्पादनका विधिहरूः </a:t>
            </a:r>
            <a:r>
              <a:rPr lang="" altLang="en-US" sz="2400" dirty="0" smtClean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endParaRPr lang="en-US" sz="2400" dirty="0" smtClean="0">
              <a:latin typeface="Siddhi" panose="040B0500000000000000" pitchFamily="82" charset="0"/>
              <a:cs typeface="Kalimati" panose="00000400000000000000" pitchFamily="2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Kalimati" panose="00000400000000000000" pitchFamily="2"/>
              </a:rPr>
              <a:t>Top-down approach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Kalimati" panose="00000400000000000000" pitchFamily="2"/>
              </a:rPr>
              <a:t>Bottom-up 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approach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Mixed approach</a:t>
            </a:r>
            <a:endParaRPr lang="ne-NP" sz="24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342900" lvl="1" indent="0">
              <a:buNone/>
            </a:pP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हाल प्रकाशित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प्रादेशिक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अनुमान गर्न 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Production based top-down approach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प्रयोग गरिएको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spcBef>
                <a:spcPts val="0"/>
              </a:spcBef>
            </a:pPr>
            <a:r>
              <a:rPr lang="ne-NP" altLang="en-US" sz="2400" dirty="0" smtClean="0">
                <a:latin typeface="Siddhi" panose="040B0500000000000000" pitchFamily="82" charset="0"/>
                <a:cs typeface="Kalimati" panose="00000400000000000000" pitchFamily="2"/>
              </a:rPr>
              <a:t>स्थिर मूल्यका अनुमानहरू आधारबर्ष २०६७</a:t>
            </a:r>
            <a:r>
              <a:rPr lang="en-US" altLang="en-US" sz="2400" dirty="0" smtClean="0">
                <a:latin typeface="Siddhi" panose="040B0500000000000000" pitchFamily="82" charset="0"/>
                <a:cs typeface="Kalimati" panose="00000400000000000000" pitchFamily="2"/>
              </a:rPr>
              <a:t>/</a:t>
            </a:r>
            <a:r>
              <a:rPr lang="ne-NP" altLang="en-US" sz="2400" dirty="0" smtClean="0">
                <a:latin typeface="Siddhi" panose="040B0500000000000000" pitchFamily="82" charset="0"/>
                <a:cs typeface="Kalimati" panose="00000400000000000000" pitchFamily="2"/>
              </a:rPr>
              <a:t>६८ को मूल्यमा आधारित छन् ।</a:t>
            </a:r>
            <a:endParaRPr lang="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634C77A-625D-56C8-B4FC-149E7F58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7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8321EC-9AB2-18F5-E485-FF80580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228600"/>
            <a:ext cx="10058400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  <a:buClrTx/>
              <a:buSzTx/>
            </a:pPr>
            <a:r>
              <a:rPr lang="ne-NP" sz="3200" b="1" dirty="0">
                <a:cs typeface="Kalimati" panose="00000400000000000000" pitchFamily="2"/>
              </a:rPr>
              <a:t>तथ्याङ्कका स्रोत</a:t>
            </a:r>
            <a:endParaRPr lang="" altLang="en-US" sz="3200" b="1" dirty="0">
              <a:cs typeface="Kalimati" panose="00000400000000000000" pitchFamily="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46014"/>
            <a:ext cx="11904407" cy="482618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ne-NP" sz="2400" dirty="0" smtClean="0">
                <a:latin typeface="Siddhi" panose="040B0500000000000000" pitchFamily="82" charset="0"/>
                <a:cs typeface="Kalimati" panose="00000400000000000000" pitchFamily="2"/>
              </a:rPr>
              <a:t>विषयगत मन्त्रालयहरू</a:t>
            </a:r>
            <a:r>
              <a:rPr lang="en-US" sz="2400" dirty="0" smtClean="0">
                <a:latin typeface="Siddhi" panose="040B0500000000000000" pitchFamily="82" charset="0"/>
                <a:cs typeface="Kalimati" panose="00000400000000000000" pitchFamily="2"/>
              </a:rPr>
              <a:t>, </a:t>
            </a:r>
            <a:r>
              <a:rPr lang="ne-NP" sz="2400" dirty="0" smtClean="0">
                <a:latin typeface="Siddhi" panose="040B0500000000000000" pitchFamily="82" charset="0"/>
                <a:cs typeface="Kalimati" panose="00000400000000000000" pitchFamily="2"/>
              </a:rPr>
              <a:t> नेपाल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राष्ट्र बैंक, महालेखा नियन्त्रकको कार्यालय, आन्तरिक राजस्व विभाग,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गैर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सरकारी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सस्था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का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प्रशासनिक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अभिलेख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तथा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वित्तीय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प्रतिवेदन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आर्थिक क्रियाकलापसम्बन्धी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वार्षिक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तथा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त्रैमासिक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सर्वे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क्षण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राष्ट्रिय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जनगणना,</a:t>
            </a:r>
            <a:endParaRPr lang="ne-NP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आर्थिक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गणना,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नेपाल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जीवनस्तर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सर्वे</a:t>
            </a:r>
            <a:r>
              <a:rPr lang="" sz="2400" dirty="0">
                <a:latin typeface="Siddhi" panose="040B0500000000000000" pitchFamily="82" charset="0"/>
                <a:cs typeface="Kalimati" panose="00000400000000000000" pitchFamily="2"/>
              </a:rPr>
              <a:t>क्षण </a:t>
            </a:r>
            <a:endParaRPr lang="ne-NP" sz="2400" dirty="0" smtClean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ne-NP" sz="2400" dirty="0" smtClean="0">
                <a:latin typeface="Siddhi" panose="040B0500000000000000" pitchFamily="82" charset="0"/>
                <a:cs typeface="Kalimati" panose="00000400000000000000" pitchFamily="2"/>
              </a:rPr>
              <a:t>अन्य आर्थिक क्षेत्र संग सम्बन्धित सर्वेक्षणहरू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318AA852-6E55-ED5E-6D25-88846E9F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064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E5B5F-ED2C-4340-8A30-BA3950762C21}"/>
              </a:ext>
            </a:extLst>
          </p:cNvPr>
          <p:cNvSpPr txBox="1"/>
          <p:nvPr/>
        </p:nvSpPr>
        <p:spPr>
          <a:xfrm>
            <a:off x="1524000" y="151474"/>
            <a:ext cx="874395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ne-N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Kalimati" panose="00000400000000000000" pitchFamily="2"/>
              </a:rPr>
              <a:t>कर्णाली प्रदेशको अर्थतन्त्रको आकार र वृद्धिदर</a:t>
            </a:r>
          </a:p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ne-NP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Kalimati" panose="00000400000000000000" pitchFamily="2"/>
              </a:rPr>
              <a:t>(आर्थिक वर्ष २०8१/८२)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BCD50-7BE1-4C05-A0BB-F0410930085D}"/>
              </a:ext>
            </a:extLst>
          </p:cNvPr>
          <p:cNvSpPr txBox="1"/>
          <p:nvPr/>
        </p:nvSpPr>
        <p:spPr>
          <a:xfrm>
            <a:off x="0" y="3139760"/>
            <a:ext cx="12192000" cy="2877711"/>
          </a:xfrm>
          <a:prstGeom prst="rect">
            <a:avLst/>
          </a:prstGeom>
          <a:solidFill>
            <a:srgbClr val="002060"/>
          </a:solidFill>
        </p:spPr>
        <p:txBody>
          <a:bodyPr wrap="square" tIns="274320" bIns="137160" rtlCol="0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bg1"/>
                </a:solidFill>
                <a:cs typeface="Kalimati" panose="00000400000000000000" pitchFamily="2"/>
              </a:defRPr>
            </a:lvl1pPr>
          </a:lstStyle>
          <a:p>
            <a:pPr>
              <a:lnSpc>
                <a:spcPct val="250000"/>
              </a:lnSpc>
            </a:pPr>
            <a:r>
              <a:rPr lang="hi-IN" dirty="0"/>
              <a:t>आर्थिक वृद्धिदर </a:t>
            </a:r>
            <a:r>
              <a:rPr lang="en-US" dirty="0"/>
              <a:t>(</a:t>
            </a:r>
            <a:r>
              <a:rPr lang="hi-IN" dirty="0"/>
              <a:t>उपभोक्ता मूल्यमा</a:t>
            </a:r>
            <a:r>
              <a:rPr lang="en-US" dirty="0"/>
              <a:t>)</a:t>
            </a:r>
            <a:r>
              <a:rPr lang="hi-IN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   </a:t>
            </a:r>
            <a:r>
              <a:rPr lang="hi-IN" dirty="0">
                <a:sym typeface="Wingdings" panose="05000000000000000000" pitchFamily="2" charset="2"/>
              </a:rPr>
              <a:t></a:t>
            </a:r>
            <a:r>
              <a:rPr lang="ne-NP" dirty="0">
                <a:sym typeface="Wingdings" panose="05000000000000000000" pitchFamily="2" charset="2"/>
              </a:rPr>
              <a:t> </a:t>
            </a:r>
            <a:r>
              <a:rPr lang="ne-NP" dirty="0"/>
              <a:t>४</a:t>
            </a:r>
            <a:r>
              <a:rPr lang="hi-IN" dirty="0"/>
              <a:t>.</a:t>
            </a:r>
            <a:r>
              <a:rPr lang="ne-NP" dirty="0"/>
              <a:t>७४</a:t>
            </a:r>
            <a:r>
              <a:rPr lang="hi-IN" dirty="0"/>
              <a:t>%</a:t>
            </a:r>
            <a:r>
              <a:rPr lang="en-US" dirty="0"/>
              <a:t> </a:t>
            </a:r>
          </a:p>
          <a:p>
            <a:pPr>
              <a:lnSpc>
                <a:spcPct val="250000"/>
              </a:lnSpc>
            </a:pPr>
            <a:r>
              <a:rPr lang="hi-IN" dirty="0"/>
              <a:t>आर्थिक वृद्धिदर </a:t>
            </a:r>
            <a:r>
              <a:rPr lang="en-US" dirty="0"/>
              <a:t>(</a:t>
            </a:r>
            <a:r>
              <a:rPr lang="hi-IN" dirty="0"/>
              <a:t>आधारभूत मूल्यमा</a:t>
            </a:r>
            <a:r>
              <a:rPr lang="en-US" dirty="0"/>
              <a:t>)</a:t>
            </a:r>
            <a:r>
              <a:rPr lang="hi-IN" dirty="0">
                <a:sym typeface="Wingdings" panose="05000000000000000000" pitchFamily="2" charset="2"/>
              </a:rPr>
              <a:t> </a:t>
            </a:r>
            <a:r>
              <a:rPr lang="hi-IN" dirty="0"/>
              <a:t> </a:t>
            </a:r>
            <a:r>
              <a:rPr lang="ne-NP" dirty="0"/>
              <a:t>४</a:t>
            </a:r>
            <a:r>
              <a:rPr lang="en-US" dirty="0"/>
              <a:t>.</a:t>
            </a:r>
            <a:r>
              <a:rPr lang="ne-NP" dirty="0"/>
              <a:t>१२</a:t>
            </a:r>
            <a:r>
              <a:rPr lang="en-US" dirty="0"/>
              <a:t>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C87D7-C135-4BD2-AEC4-9D1BC6DE41BA}"/>
              </a:ext>
            </a:extLst>
          </p:cNvPr>
          <p:cNvSpPr txBox="1"/>
          <p:nvPr/>
        </p:nvSpPr>
        <p:spPr>
          <a:xfrm>
            <a:off x="0" y="1808302"/>
            <a:ext cx="12192000" cy="815608"/>
          </a:xfrm>
          <a:prstGeom prst="rect">
            <a:avLst/>
          </a:prstGeom>
          <a:solidFill>
            <a:srgbClr val="002060"/>
          </a:solidFill>
        </p:spPr>
        <p:txBody>
          <a:bodyPr wrap="square" tIns="274320" rtlCol="0" anchor="ctr">
            <a:spAutoFit/>
          </a:bodyPr>
          <a:lstStyle/>
          <a:p>
            <a:pPr algn="ctr"/>
            <a:r>
              <a:rPr lang="hi-IN" sz="3200" dirty="0">
                <a:solidFill>
                  <a:schemeClr val="bg1"/>
                </a:solidFill>
                <a:cs typeface="Kalimati" panose="00000400000000000000" pitchFamily="2"/>
              </a:rPr>
              <a:t>अर्थतन्त्रको</a:t>
            </a:r>
            <a:r>
              <a:rPr lang="en-US" sz="3200" dirty="0">
                <a:solidFill>
                  <a:schemeClr val="bg1"/>
                </a:solidFill>
                <a:cs typeface="Kalimati" panose="00000400000000000000" pitchFamily="2"/>
              </a:rPr>
              <a:t> </a:t>
            </a:r>
            <a:r>
              <a:rPr lang="ne-NP" sz="3200" dirty="0">
                <a:solidFill>
                  <a:schemeClr val="bg1"/>
                </a:solidFill>
                <a:cs typeface="Kalimati" panose="00000400000000000000" pitchFamily="2"/>
              </a:rPr>
              <a:t>अनुमानित </a:t>
            </a:r>
            <a:r>
              <a:rPr lang="hi-IN" sz="3200" dirty="0">
                <a:solidFill>
                  <a:schemeClr val="bg1"/>
                </a:solidFill>
                <a:cs typeface="Kalimati" panose="00000400000000000000" pitchFamily="2"/>
              </a:rPr>
              <a:t>आकार</a:t>
            </a:r>
            <a:r>
              <a:rPr lang="ne-NP" sz="3200" dirty="0">
                <a:solidFill>
                  <a:schemeClr val="bg1"/>
                </a:solidFill>
                <a:cs typeface="Kalimati" panose="00000400000000000000" pitchFamily="2"/>
                <a:sym typeface="Wingdings" panose="05000000000000000000" pitchFamily="2" charset="2"/>
              </a:rPr>
              <a:t> </a:t>
            </a:r>
            <a:r>
              <a:rPr lang="hi-IN" sz="3200" dirty="0">
                <a:solidFill>
                  <a:schemeClr val="bg1"/>
                </a:solidFill>
                <a:cs typeface="Kalimati" panose="00000400000000000000" pitchFamily="2"/>
                <a:sym typeface="Wingdings" panose="05000000000000000000" pitchFamily="2" charset="2"/>
              </a:rPr>
              <a:t></a:t>
            </a:r>
            <a:r>
              <a:rPr lang="hi-IN" sz="3200" dirty="0">
                <a:solidFill>
                  <a:schemeClr val="bg1"/>
                </a:solidFill>
                <a:cs typeface="Kalimati" panose="00000400000000000000" pitchFamily="2"/>
              </a:rPr>
              <a:t> </a:t>
            </a:r>
            <a:r>
              <a:rPr lang="ne-NP" sz="3200" dirty="0">
                <a:solidFill>
                  <a:schemeClr val="bg1"/>
                </a:solidFill>
                <a:cs typeface="Kalimati" panose="00000400000000000000" pitchFamily="2"/>
              </a:rPr>
              <a:t>रु</a:t>
            </a:r>
            <a:r>
              <a:rPr lang="en-US" sz="3200" dirty="0">
                <a:solidFill>
                  <a:schemeClr val="bg1"/>
                </a:solidFill>
                <a:cs typeface="Kalimati" panose="00000400000000000000" pitchFamily="2"/>
              </a:rPr>
              <a:t>.</a:t>
            </a:r>
            <a:r>
              <a:rPr lang="ne-NP" sz="3200" dirty="0">
                <a:solidFill>
                  <a:schemeClr val="bg1"/>
                </a:solidFill>
                <a:latin typeface="Calibri" panose="020F0502020204030204"/>
                <a:cs typeface="Kalimati" panose="00000400000000000000" pitchFamily="2"/>
              </a:rPr>
              <a:t> २ खर्ब ५५ अर्ब ५९ करोड</a:t>
            </a:r>
            <a:endParaRPr lang="en-US" sz="3200" dirty="0">
              <a:solidFill>
                <a:schemeClr val="bg1"/>
              </a:solidFill>
              <a:cs typeface="Kalimati" panose="00000400000000000000" pitchFamily="2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74374C8C-645C-7838-FCBF-B842E5BB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15</a:t>
            </a:fld>
            <a:endParaRPr lang="en-US" sz="1400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551D2BC7-9026-A5C1-B686-EB4BDFB3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ne-NP" sz="1600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sz="1600" dirty="0">
                <a:hlinkClick r:id="rId2"/>
              </a:rPr>
              <a:t>https://nsonepal.gov.np/category/1065/</a:t>
            </a:r>
            <a:r>
              <a:rPr lang="en-US" sz="1600" dirty="0"/>
              <a:t> </a:t>
            </a:r>
            <a:r>
              <a:rPr lang="ne-NP" sz="1600" dirty="0">
                <a:cs typeface="Kalimati" panose="00000400000000000000" pitchFamily="2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14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5FC3-0F7D-4206-958E-DD8C1265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7829550" cy="857250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sz="3200" b="1" dirty="0">
                <a:cs typeface="Kalimati" panose="00000400000000000000" pitchFamily="2"/>
              </a:rPr>
              <a:t>उपभोक्ता मुल्यमा वार्षिक </a:t>
            </a:r>
            <a:r>
              <a:rPr lang="hi-IN" sz="3200" b="1" dirty="0">
                <a:cs typeface="Kalimati" panose="00000400000000000000" pitchFamily="2"/>
              </a:rPr>
              <a:t>वृद्धि</a:t>
            </a:r>
            <a:r>
              <a:rPr lang="ne-NP" sz="3200" b="1" dirty="0">
                <a:cs typeface="Kalimati" panose="00000400000000000000" pitchFamily="2"/>
              </a:rPr>
              <a:t>दर</a:t>
            </a: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58DC3FB-82E5-A755-51DD-D64E83F6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16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FA6E7CB-515F-5205-A79E-5F8F583D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ne-NP" sz="1600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sz="1600" dirty="0">
                <a:hlinkClick r:id="rId2"/>
              </a:rPr>
              <a:t>https://nsonepal.gov.np/category/1065/</a:t>
            </a:r>
            <a:r>
              <a:rPr lang="en-US" sz="1600" dirty="0"/>
              <a:t> </a:t>
            </a:r>
            <a:r>
              <a:rPr lang="ne-NP" sz="1600" dirty="0">
                <a:cs typeface="Kalimati" panose="00000400000000000000" pitchFamily="2"/>
              </a:rPr>
              <a:t> </a:t>
            </a:r>
            <a:endParaRPr lang="en-US" sz="16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925451"/>
              </p:ext>
            </p:extLst>
          </p:nvPr>
        </p:nvGraphicFramePr>
        <p:xfrm>
          <a:off x="152400" y="1447800"/>
          <a:ext cx="1181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09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F31CD-CF37-91FD-FE08-CF92D8B5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210800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प्र</a:t>
            </a:r>
            <a:r>
              <a:rPr lang="ne-NP" altLang="en-US" sz="3200" b="1" dirty="0">
                <a:cs typeface="Kalimati" panose="00000400000000000000" pitchFamily="2"/>
              </a:rPr>
              <a:t>ादेशिक </a:t>
            </a:r>
            <a:r>
              <a:rPr lang="" altLang="en-US" sz="3200" b="1" dirty="0">
                <a:cs typeface="Kalimati" panose="00000400000000000000" pitchFamily="2"/>
              </a:rPr>
              <a:t>कुल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गार्हस्थ्य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उत्पादनको</a:t>
            </a:r>
            <a:r>
              <a:rPr lang="ne-NP" altLang="en-US" sz="3200" b="1" dirty="0">
                <a:cs typeface="Kalimati" panose="00000400000000000000" pitchFamily="2"/>
              </a:rPr>
              <a:t> वार्षिक वृ</a:t>
            </a:r>
            <a:r>
              <a:rPr lang="" altLang="en-US" sz="3200" b="1" dirty="0">
                <a:cs typeface="Kalimati" panose="00000400000000000000" pitchFamily="2"/>
              </a:rPr>
              <a:t>द्धिदर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en-US" altLang="en-US" sz="3200" b="1" dirty="0">
                <a:cs typeface="Kalimati" panose="00000400000000000000" pitchFamily="2"/>
              </a:rPr>
              <a:t/>
            </a:r>
            <a:br>
              <a:rPr lang="en-US" altLang="en-US" sz="3200" b="1" dirty="0">
                <a:cs typeface="Kalimati" panose="00000400000000000000" pitchFamily="2"/>
              </a:rPr>
            </a:br>
            <a:r>
              <a:rPr lang="ne-NP" altLang="en-US" sz="2400" b="1" dirty="0">
                <a:cs typeface="Kalimati" panose="00000400000000000000" pitchFamily="2"/>
              </a:rPr>
              <a:t>(</a:t>
            </a:r>
            <a:r>
              <a:rPr lang="ne-NP" sz="2400" b="1" dirty="0">
                <a:cs typeface="Kalimati" panose="00000400000000000000" pitchFamily="2"/>
              </a:rPr>
              <a:t>उपभोक्ता मुल्यमा)</a:t>
            </a:r>
            <a:endParaRPr lang="en-US" sz="2400" b="1" dirty="0">
              <a:cs typeface="Kalimati" panose="00000400000000000000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4C0D5-2E69-4752-B65A-50A8C17321AA}"/>
              </a:ext>
            </a:extLst>
          </p:cNvPr>
          <p:cNvSpPr txBox="1"/>
          <p:nvPr/>
        </p:nvSpPr>
        <p:spPr>
          <a:xfrm>
            <a:off x="3055620" y="1286792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600" dirty="0">
                <a:solidFill>
                  <a:srgbClr val="002060"/>
                </a:solidFill>
                <a:cs typeface="Kalimati" panose="00000400000000000000" pitchFamily="2"/>
              </a:rPr>
              <a:t>वृद्धिदर सबैभन्दा धेरै</a:t>
            </a:r>
            <a:r>
              <a:rPr lang="en-US" sz="1600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hi-IN" sz="1600" dirty="0">
                <a:solidFill>
                  <a:srgbClr val="002060"/>
                </a:solidFill>
                <a:cs typeface="Kalimati" panose="00000400000000000000" pitchFamily="2"/>
              </a:rPr>
              <a:t>गण्डकी प्रदेशमा र</a:t>
            </a:r>
            <a:r>
              <a:rPr lang="ne-NP" sz="1600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hi-IN" sz="1600" dirty="0">
                <a:solidFill>
                  <a:srgbClr val="002060"/>
                </a:solidFill>
                <a:cs typeface="Kalimati" panose="00000400000000000000" pitchFamily="2"/>
              </a:rPr>
              <a:t>सबैभन्दा थोरै वृद्धिदर </a:t>
            </a:r>
            <a:r>
              <a:rPr lang="ne-NP" sz="1600" dirty="0">
                <a:solidFill>
                  <a:srgbClr val="002060"/>
                </a:solidFill>
                <a:cs typeface="Kalimati" panose="00000400000000000000" pitchFamily="2"/>
              </a:rPr>
              <a:t>सुदूरपश्चिम </a:t>
            </a:r>
            <a:r>
              <a:rPr lang="hi-IN" sz="1600" dirty="0">
                <a:solidFill>
                  <a:srgbClr val="002060"/>
                </a:solidFill>
                <a:cs typeface="Kalimati" panose="00000400000000000000" pitchFamily="2"/>
              </a:rPr>
              <a:t>प्रदेशमा</a:t>
            </a:r>
            <a:endParaRPr lang="en-US" sz="1600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54AA8-8EB8-479F-7A5B-90E1B6D0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17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CB196F6-B78A-4C62-D1C5-C1A9F6E6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ne-NP" sz="1600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sz="1600" dirty="0">
                <a:hlinkClick r:id="rId2"/>
              </a:rPr>
              <a:t>https://nsonepal.gov.np/category/1065/</a:t>
            </a:r>
            <a:r>
              <a:rPr lang="en-US" sz="1600" dirty="0"/>
              <a:t> </a:t>
            </a:r>
            <a:r>
              <a:rPr lang="ne-NP" sz="1600" dirty="0">
                <a:cs typeface="Kalimati" panose="00000400000000000000" pitchFamily="2"/>
              </a:rPr>
              <a:t> </a:t>
            </a:r>
            <a:endParaRPr lang="en-US" sz="1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93D5A3-A3E9-FEDB-F496-C9DD5F1FF6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595266"/>
              </p:ext>
            </p:extLst>
          </p:nvPr>
        </p:nvGraphicFramePr>
        <p:xfrm>
          <a:off x="6248400" y="1674721"/>
          <a:ext cx="5712328" cy="447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2A7BF32-DA5F-A93B-F0A0-C314225FD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720"/>
            <a:ext cx="6111240" cy="43288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4B696D-EFE4-2416-37BD-D363CD2E7B41}"/>
              </a:ext>
            </a:extLst>
          </p:cNvPr>
          <p:cNvSpPr/>
          <p:nvPr/>
        </p:nvSpPr>
        <p:spPr>
          <a:xfrm>
            <a:off x="9906000" y="1874107"/>
            <a:ext cx="609600" cy="2733675"/>
          </a:xfrm>
          <a:prstGeom prst="round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924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67879"/>
            <a:ext cx="8115300" cy="8227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altLang="en-US" sz="2800" b="1" dirty="0">
                <a:cs typeface="Kalimati" panose="00000400000000000000" pitchFamily="2"/>
              </a:rPr>
              <a:t>प्र</a:t>
            </a:r>
            <a:r>
              <a:rPr lang="ne-NP" altLang="en-US" sz="2800" b="1" dirty="0">
                <a:cs typeface="Kalimati" panose="00000400000000000000" pitchFamily="2"/>
              </a:rPr>
              <a:t>ादेशिक </a:t>
            </a:r>
            <a:r>
              <a:rPr lang="" altLang="en-US" sz="2800" b="1" dirty="0">
                <a:cs typeface="Kalimati" panose="00000400000000000000" pitchFamily="2"/>
              </a:rPr>
              <a:t>कुल</a:t>
            </a:r>
            <a:r>
              <a:rPr lang="ne-NP" altLang="en-US" sz="2800" b="1" dirty="0">
                <a:cs typeface="Kalimati" panose="00000400000000000000" pitchFamily="2"/>
              </a:rPr>
              <a:t> </a:t>
            </a:r>
            <a:r>
              <a:rPr lang="" altLang="en-US" sz="2800" b="1" dirty="0">
                <a:cs typeface="Kalimati" panose="00000400000000000000" pitchFamily="2"/>
              </a:rPr>
              <a:t>गार्हस्थ्य</a:t>
            </a:r>
            <a:r>
              <a:rPr lang="ne-NP" altLang="en-US" sz="2800" b="1" dirty="0">
                <a:cs typeface="Kalimati" panose="00000400000000000000" pitchFamily="2"/>
              </a:rPr>
              <a:t> </a:t>
            </a:r>
            <a:r>
              <a:rPr lang="" altLang="en-US" sz="2800" b="1" dirty="0">
                <a:cs typeface="Kalimati" panose="00000400000000000000" pitchFamily="2"/>
              </a:rPr>
              <a:t>उत्पादन</a:t>
            </a:r>
            <a:r>
              <a:rPr lang="hi-IN" altLang="en-US" sz="2800" b="1" dirty="0">
                <a:cs typeface="Kalimati" panose="00000400000000000000" pitchFamily="2"/>
              </a:rPr>
              <a:t> </a:t>
            </a:r>
            <a:r>
              <a:rPr lang="ne-NP" sz="2800" b="1" dirty="0">
                <a:cs typeface="Kalimati" panose="00000400000000000000" pitchFamily="2"/>
              </a:rPr>
              <a:t>(रु. ख</a:t>
            </a:r>
            <a:r>
              <a:rPr lang="hi-IN" sz="2800" b="1" dirty="0">
                <a:cs typeface="Kalimati" panose="00000400000000000000" pitchFamily="2"/>
              </a:rPr>
              <a:t>र्ब</a:t>
            </a:r>
            <a:r>
              <a:rPr lang="ne-NP" sz="2800" b="1" dirty="0">
                <a:cs typeface="Kalimati" panose="00000400000000000000" pitchFamily="2"/>
              </a:rPr>
              <a:t>मा)</a:t>
            </a:r>
            <a:r>
              <a:rPr lang="" altLang="en-US" sz="2800" b="1" dirty="0">
                <a:cs typeface="Kalimati" panose="00000400000000000000" pitchFamily="2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72FD86-E99C-4C7D-A706-046FA5B842FF}"/>
              </a:ext>
            </a:extLst>
          </p:cNvPr>
          <p:cNvSpPr/>
          <p:nvPr/>
        </p:nvSpPr>
        <p:spPr>
          <a:xfrm>
            <a:off x="3810000" y="1319489"/>
            <a:ext cx="1981200" cy="680070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algn="ctr"/>
            <a:r>
              <a:rPr lang="ne-NP" sz="1600" b="1" dirty="0">
                <a:solidFill>
                  <a:srgbClr val="002060"/>
                </a:solidFill>
                <a:cs typeface="Kalimati" panose="00000400000000000000" pitchFamily="2"/>
              </a:rPr>
              <a:t>अर्थतन्त्रको आकार</a:t>
            </a:r>
            <a:endParaRPr lang="en-US" sz="1600" b="1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3E4997D-A93A-B3E4-042E-A191D897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18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5EF5FF6-B270-5586-052E-08721263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ne-NP" sz="1600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sz="1600" dirty="0">
                <a:hlinkClick r:id="rId2"/>
              </a:rPr>
              <a:t>https://nsonepal.gov.np/category/1065/</a:t>
            </a:r>
            <a:r>
              <a:rPr lang="en-US" sz="1600" dirty="0"/>
              <a:t> </a:t>
            </a:r>
            <a:r>
              <a:rPr lang="ne-NP" sz="1600" dirty="0">
                <a:cs typeface="Kalimati" panose="00000400000000000000" pitchFamily="2"/>
              </a:rPr>
              <a:t> 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4286E7-8746-7681-0354-D84A7086E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63" y="2095501"/>
            <a:ext cx="5550363" cy="3924299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53AA645-87A0-65F4-2538-5D87F0145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019228"/>
              </p:ext>
            </p:extLst>
          </p:nvPr>
        </p:nvGraphicFramePr>
        <p:xfrm>
          <a:off x="5867400" y="2095501"/>
          <a:ext cx="6172200" cy="392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275C94-76CD-0351-646A-4DD677DB9C75}"/>
              </a:ext>
            </a:extLst>
          </p:cNvPr>
          <p:cNvSpPr/>
          <p:nvPr/>
        </p:nvSpPr>
        <p:spPr>
          <a:xfrm>
            <a:off x="10393017" y="4267200"/>
            <a:ext cx="655983" cy="10668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24C0D5-2E69-4752-B65A-50A8C17321AA}"/>
              </a:ext>
            </a:extLst>
          </p:cNvPr>
          <p:cNvSpPr txBox="1"/>
          <p:nvPr/>
        </p:nvSpPr>
        <p:spPr>
          <a:xfrm>
            <a:off x="5105400" y="14478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600" dirty="0" smtClean="0">
                <a:solidFill>
                  <a:srgbClr val="002060"/>
                </a:solidFill>
                <a:cs typeface="Kalimati" panose="00000400000000000000" pitchFamily="2"/>
              </a:rPr>
              <a:t>सवैभन्दा ठूलो बाग्मती प्रदेश र सवैभन्दा सानो कर्णाली प्रदेश</a:t>
            </a:r>
            <a:endParaRPr lang="en-US" sz="1600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727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4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1F880-F5F9-BE18-426B-2F5334C74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D5B0-3CDD-423B-2F7A-4AFC36C8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10210800" cy="944562"/>
          </a:xfrm>
        </p:spPr>
        <p:txBody>
          <a:bodyPr>
            <a:noAutofit/>
          </a:bodyPr>
          <a:lstStyle/>
          <a:p>
            <a:pPr algn="ctr"/>
            <a:r>
              <a:rPr lang="" altLang="en-US" sz="2100" b="1" dirty="0">
                <a:latin typeface="Times New Roman" panose="02020603050405020304" pitchFamily="18" charset="0"/>
                <a:cs typeface="Kalimati" panose="00000400000000000000" pitchFamily="2"/>
              </a:rPr>
              <a:t/>
            </a:r>
            <a:br>
              <a:rPr lang="" altLang="en-US" sz="21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" altLang="en-US" sz="2800" b="1" dirty="0">
                <a:cs typeface="Kalimati" panose="00000400000000000000" pitchFamily="2"/>
              </a:rPr>
              <a:t>कुल</a:t>
            </a:r>
            <a:r>
              <a:rPr lang="ne-NP" altLang="en-US" sz="2800" b="1" dirty="0">
                <a:cs typeface="Kalimati" panose="00000400000000000000" pitchFamily="2"/>
              </a:rPr>
              <a:t> </a:t>
            </a:r>
            <a:r>
              <a:rPr lang="" altLang="en-US" sz="2800" b="1" dirty="0">
                <a:cs typeface="Kalimati" panose="00000400000000000000" pitchFamily="2"/>
              </a:rPr>
              <a:t>गार्हस्थ्य</a:t>
            </a:r>
            <a:r>
              <a:rPr lang="ne-NP" altLang="en-US" sz="2800" b="1" dirty="0">
                <a:cs typeface="Kalimati" panose="00000400000000000000" pitchFamily="2"/>
              </a:rPr>
              <a:t> </a:t>
            </a:r>
            <a:r>
              <a:rPr lang="" altLang="en-US" sz="2800" b="1" dirty="0">
                <a:cs typeface="Kalimati" panose="00000400000000000000" pitchFamily="2"/>
              </a:rPr>
              <a:t>उत्पादन</a:t>
            </a:r>
            <a:r>
              <a:rPr lang="ne-NP" altLang="en-US" sz="2800" b="1" dirty="0">
                <a:cs typeface="Kalimati" panose="00000400000000000000" pitchFamily="2"/>
              </a:rPr>
              <a:t>मा प्रदेश</a:t>
            </a:r>
            <a:r>
              <a:rPr lang="" altLang="en-US" sz="2800" b="1" dirty="0">
                <a:cs typeface="Kalimati" panose="00000400000000000000" pitchFamily="2"/>
              </a:rPr>
              <a:t>को</a:t>
            </a:r>
            <a:r>
              <a:rPr lang="ne-NP" altLang="en-US" sz="2800" b="1" dirty="0">
                <a:cs typeface="Kalimati" panose="00000400000000000000" pitchFamily="2"/>
              </a:rPr>
              <a:t> </a:t>
            </a:r>
            <a:r>
              <a:rPr lang="" altLang="en-US" sz="2800" b="1" dirty="0">
                <a:cs typeface="Kalimati" panose="00000400000000000000" pitchFamily="2"/>
              </a:rPr>
              <a:t>हिस्सा</a:t>
            </a:r>
            <a:r>
              <a:rPr lang="ne-NP" altLang="en-US" sz="2800" b="1" dirty="0">
                <a:cs typeface="Kalimati" panose="00000400000000000000" pitchFamily="2"/>
              </a:rPr>
              <a:t> (प्रतिशत)</a:t>
            </a:r>
            <a:r>
              <a:rPr lang="hi-IN" altLang="en-US" sz="2800" b="1" dirty="0">
                <a:cs typeface="Kalimati" panose="00000400000000000000" pitchFamily="2"/>
              </a:rPr>
              <a:t/>
            </a:r>
            <a:br>
              <a:rPr lang="hi-IN" altLang="en-US" sz="2800" b="1" dirty="0">
                <a:cs typeface="Kalimati" panose="00000400000000000000" pitchFamily="2"/>
              </a:rPr>
            </a:br>
            <a:r>
              <a:rPr lang="hi-IN" altLang="en-US" sz="2400" b="1" dirty="0">
                <a:cs typeface="Kalimati" panose="00000400000000000000" pitchFamily="2"/>
              </a:rPr>
              <a:t>(आ</a:t>
            </a:r>
            <a:r>
              <a:rPr lang="ne-NP" altLang="en-US" sz="2400" b="1" dirty="0">
                <a:cs typeface="Kalimati" panose="00000400000000000000" pitchFamily="2"/>
              </a:rPr>
              <a:t>र्थिक </a:t>
            </a:r>
            <a:r>
              <a:rPr lang="hi-IN" altLang="en-US" sz="2400" b="1" dirty="0">
                <a:cs typeface="Kalimati" panose="00000400000000000000" pitchFamily="2"/>
              </a:rPr>
              <a:t>व</a:t>
            </a:r>
            <a:r>
              <a:rPr lang="ne-NP" altLang="en-US" sz="2400" b="1" dirty="0">
                <a:cs typeface="Kalimati" panose="00000400000000000000" pitchFamily="2"/>
              </a:rPr>
              <a:t>र्ष </a:t>
            </a:r>
            <a:r>
              <a:rPr lang="hi-IN" altLang="en-US" sz="2400" b="1" dirty="0">
                <a:cs typeface="Kalimati" panose="00000400000000000000" pitchFamily="2"/>
              </a:rPr>
              <a:t>२०८</a:t>
            </a:r>
            <a:r>
              <a:rPr lang="ne-NP" altLang="en-US" sz="2400" b="1" dirty="0">
                <a:cs typeface="Kalimati" panose="00000400000000000000" pitchFamily="2"/>
              </a:rPr>
              <a:t>१</a:t>
            </a:r>
            <a:r>
              <a:rPr lang="hi-IN" altLang="en-US" sz="2400" b="1" dirty="0">
                <a:cs typeface="Kalimati" panose="00000400000000000000" pitchFamily="2"/>
              </a:rPr>
              <a:t>/८</a:t>
            </a:r>
            <a:r>
              <a:rPr lang="ne-NP" altLang="en-US" sz="2400" b="1" dirty="0">
                <a:cs typeface="Kalimati" panose="00000400000000000000" pitchFamily="2"/>
              </a:rPr>
              <a:t>२</a:t>
            </a:r>
            <a:r>
              <a:rPr lang="hi-IN" altLang="en-US" sz="2400" b="1" dirty="0">
                <a:cs typeface="Kalimati" panose="00000400000000000000" pitchFamily="2"/>
              </a:rPr>
              <a:t>)</a:t>
            </a:r>
            <a:r>
              <a:rPr lang="en-US" sz="2400" b="1" dirty="0">
                <a:cs typeface="Kalimati" panose="00000400000000000000" pitchFamily="2"/>
              </a:rPr>
              <a:t/>
            </a:r>
            <a:br>
              <a:rPr lang="en-US" sz="2400" b="1" dirty="0">
                <a:cs typeface="Kalimati" panose="00000400000000000000" pitchFamily="2"/>
              </a:rPr>
            </a:b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E34C0-8EC2-22C1-C4E7-E238190FABE4}"/>
              </a:ext>
            </a:extLst>
          </p:cNvPr>
          <p:cNvSpPr txBox="1"/>
          <p:nvPr/>
        </p:nvSpPr>
        <p:spPr>
          <a:xfrm>
            <a:off x="7594601" y="1219200"/>
            <a:ext cx="451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dirty="0">
                <a:solidFill>
                  <a:srgbClr val="0070C0"/>
                </a:solidFill>
                <a:cs typeface="Kalimati" panose="00000400000000000000" pitchFamily="2"/>
              </a:rPr>
              <a:t>सबैभन्दा धेरै हिस्साः बागमती प्रदेश (३६.५%)</a:t>
            </a:r>
          </a:p>
          <a:p>
            <a:pPr>
              <a:lnSpc>
                <a:spcPct val="150000"/>
              </a:lnSpc>
            </a:pPr>
            <a:r>
              <a:rPr lang="ne-NP" dirty="0">
                <a:solidFill>
                  <a:srgbClr val="0070C0"/>
                </a:solidFill>
                <a:cs typeface="Kalimati" panose="00000400000000000000" pitchFamily="2"/>
              </a:rPr>
              <a:t>सबैभन्दा थोरै हिस्साः कर्णाली प्रदेश (४.२%)</a:t>
            </a:r>
            <a:endParaRPr lang="en-US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8930A9-538C-B8E5-E380-A9E435C71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559439"/>
              </p:ext>
            </p:extLst>
          </p:nvPr>
        </p:nvGraphicFramePr>
        <p:xfrm>
          <a:off x="7162800" y="2153943"/>
          <a:ext cx="4979966" cy="408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163D72C-C467-7BB9-5ABF-11BF93AA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19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ADB89ED-F1F5-7F92-A6A9-62B07E67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ne-NP" sz="1600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sz="1600" dirty="0">
                <a:hlinkClick r:id="rId3"/>
              </a:rPr>
              <a:t>https://nsonepal.gov.np/category/1065/</a:t>
            </a:r>
            <a:r>
              <a:rPr lang="en-US" sz="1600" dirty="0"/>
              <a:t> </a:t>
            </a:r>
            <a:r>
              <a:rPr lang="ne-NP" sz="1600" dirty="0">
                <a:cs typeface="Kalimati" panose="00000400000000000000" pitchFamily="2"/>
              </a:rPr>
              <a:t> 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19CBB-9936-EE73-2F6D-7B57898A8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3" y="1219201"/>
            <a:ext cx="7045034" cy="49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r="26146" b="19039"/>
          <a:stretch/>
        </p:blipFill>
        <p:spPr>
          <a:xfrm>
            <a:off x="5410200" y="2485556"/>
            <a:ext cx="1546860" cy="1886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1524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e-NP" sz="2800" b="1" dirty="0">
                <a:solidFill>
                  <a:schemeClr val="bg1"/>
                </a:solidFill>
                <a:latin typeface="Arial Black" panose="020B0A04020102020204" pitchFamily="34" charset="0"/>
                <a:cs typeface="Kalimati" panose="00000400000000000000" pitchFamily="2"/>
              </a:rPr>
              <a:t>आ.व. २०८१/८२ मा कुल गार्हस्थ्य उत्पादन वृद्धिदरः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B9ED-E042-78DF-3EE0-2DC036E9C31A}"/>
              </a:ext>
            </a:extLst>
          </p:cNvPr>
          <p:cNvSpPr txBox="1"/>
          <p:nvPr/>
        </p:nvSpPr>
        <p:spPr>
          <a:xfrm>
            <a:off x="3124200" y="4572001"/>
            <a:ext cx="5943600" cy="1234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5400" b="1" dirty="0">
                <a:solidFill>
                  <a:schemeClr val="bg1"/>
                </a:solidFill>
                <a:latin typeface="Calibri" panose="020F0502020204030204"/>
                <a:cs typeface="Kalimati" panose="00000400000000000000" pitchFamily="2"/>
              </a:rPr>
              <a:t>प्रारम्भिक अनुमान</a:t>
            </a:r>
          </a:p>
        </p:txBody>
      </p:sp>
    </p:spTree>
    <p:extLst>
      <p:ext uri="{BB962C8B-B14F-4D97-AF65-F5344CB8AC3E}">
        <p14:creationId xmlns:p14="http://schemas.microsoft.com/office/powerpoint/2010/main" val="236127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applause.wav"/>
          </p:stSnd>
        </p:sndAc>
      </p:transition>
    </mc:Choice>
    <mc:Fallback>
      <p:transition spd="slow" advClick="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34926"/>
            <a:ext cx="9753600" cy="765572"/>
          </a:xfrm>
        </p:spPr>
        <p:txBody>
          <a:bodyPr>
            <a:normAutofit/>
          </a:bodyPr>
          <a:lstStyle/>
          <a:p>
            <a:pPr algn="ctr"/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बृहत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आर्थिक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क्षेत्र</a:t>
            </a:r>
            <a:endParaRPr lang="" sz="28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AF73C-4227-68FC-D43A-40EDF3BD8D47}"/>
              </a:ext>
            </a:extLst>
          </p:cNvPr>
          <p:cNvSpPr txBox="1"/>
          <p:nvPr/>
        </p:nvSpPr>
        <p:spPr>
          <a:xfrm>
            <a:off x="1752600" y="1448574"/>
            <a:ext cx="268605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000" b="1" dirty="0">
                <a:cs typeface="Kalimati" panose="00000400000000000000" pitchFamily="2"/>
              </a:rPr>
              <a:t>१ </a:t>
            </a:r>
            <a:r>
              <a:rPr lang="ne-NP" sz="2000" b="1" dirty="0" smtClean="0">
                <a:solidFill>
                  <a:srgbClr val="002060"/>
                </a:solidFill>
                <a:cs typeface="Kalimati" panose="00000400000000000000" pitchFamily="2"/>
              </a:rPr>
              <a:t>प्राथमिक 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क्षेत्रः </a:t>
            </a:r>
            <a:endParaRPr lang="ne-NP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e-NP" dirty="0">
                <a:cs typeface="Kalimati" panose="00000400000000000000" pitchFamily="2"/>
              </a:rPr>
              <a:t>कृषि, वन तथा मत्स्य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e-NP" dirty="0">
                <a:cs typeface="Kalimati" panose="00000400000000000000" pitchFamily="2"/>
              </a:rPr>
              <a:t>खानी तथा उत्खनन्</a:t>
            </a:r>
            <a:endParaRPr lang="en-US" dirty="0"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endParaRPr lang="en-US" dirty="0">
              <a:cs typeface="Kalimati" panose="00000400000000000000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E2845-FBB1-388D-2E85-259D56BAB0A2}"/>
              </a:ext>
            </a:extLst>
          </p:cNvPr>
          <p:cNvSpPr txBox="1"/>
          <p:nvPr/>
        </p:nvSpPr>
        <p:spPr>
          <a:xfrm>
            <a:off x="5943600" y="1448574"/>
            <a:ext cx="57912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2000" b="1" dirty="0">
                <a:cs typeface="Kalimati" panose="00000400000000000000" pitchFamily="2"/>
              </a:rPr>
              <a:t>३ 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तृतीय/सेवा क्षेत्रः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थोक तथा खुद्रा व्यापार, मोटर भेहिकल मर्मत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यातायात तथा गोदाम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आवास तथा भोजन सेवा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सूचना तथा सञ्चार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वित्तिय तथा विमासम्बन्धी क्रियाकलाप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घरजग्गा कारोबार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पेशागत, वैज्ञानिक तथा प्राविधिक सेवा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प्रशासनिक तथा सहयोगी क्रियाकलाप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सार्वजनिक प्रशासन तथा रक्षा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शिक्षा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स्वास्थ्य</a:t>
            </a:r>
          </a:p>
          <a:p>
            <a:pPr>
              <a:spcBef>
                <a:spcPts val="600"/>
              </a:spcBef>
            </a:pPr>
            <a:r>
              <a:rPr lang="en-US" dirty="0">
                <a:cs typeface="Kalimati" panose="00000400000000000000" pitchFamily="2"/>
              </a:rPr>
              <a:t>R, S, T</a:t>
            </a:r>
            <a:r>
              <a:rPr lang="ne-NP" dirty="0">
                <a:cs typeface="Kalimati" panose="00000400000000000000" pitchFamily="2"/>
              </a:rPr>
              <a:t>.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NP" dirty="0">
                <a:cs typeface="Kalimati" panose="00000400000000000000" pitchFamily="2"/>
              </a:rPr>
              <a:t>अन्य सेवाका क्रियाकलाप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51A29B9-56E9-1F2A-9498-3A7380EB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20</a:t>
            </a:fld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AF73C-4227-68FC-D43A-40EDF3BD8D47}"/>
              </a:ext>
            </a:extLst>
          </p:cNvPr>
          <p:cNvSpPr txBox="1"/>
          <p:nvPr/>
        </p:nvSpPr>
        <p:spPr>
          <a:xfrm>
            <a:off x="1752600" y="3593599"/>
            <a:ext cx="2686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000" b="1" dirty="0" smtClean="0">
                <a:cs typeface="Kalimati" panose="00000400000000000000" pitchFamily="2"/>
              </a:rPr>
              <a:t>२ </a:t>
            </a:r>
            <a:r>
              <a:rPr lang="ne-NP" sz="2000" b="1" dirty="0" smtClean="0">
                <a:solidFill>
                  <a:srgbClr val="002060"/>
                </a:solidFill>
                <a:cs typeface="Kalimati" panose="00000400000000000000" pitchFamily="2"/>
              </a:rPr>
              <a:t>द्वितीय 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क्षेत्रः</a:t>
            </a:r>
            <a:endParaRPr lang="ne-NP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उद्योग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विद्युत, ग्याँस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पानी, फोहर व्यवस्थापन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निर्माण</a:t>
            </a:r>
          </a:p>
        </p:txBody>
      </p:sp>
    </p:spTree>
    <p:extLst>
      <p:ext uri="{BB962C8B-B14F-4D97-AF65-F5344CB8AC3E}">
        <p14:creationId xmlns:p14="http://schemas.microsoft.com/office/powerpoint/2010/main" val="5921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75275-31B7-2BE8-88A2-807E1178B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918F-0FC0-7651-3C8C-4C80D5DD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28600"/>
            <a:ext cx="7753350" cy="765572"/>
          </a:xfrm>
        </p:spPr>
        <p:txBody>
          <a:bodyPr>
            <a:noAutofit/>
          </a:bodyPr>
          <a:lstStyle/>
          <a:p>
            <a:pPr algn="ctr">
              <a:spcBef>
                <a:spcPts val="1350"/>
              </a:spcBef>
            </a:pP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बृ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हत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आर्थिक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क्षेत्र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को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योगदान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(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प्रतिशत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)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/>
            </a:r>
            <a:b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hi-IN" sz="2000" b="1" dirty="0">
                <a:latin typeface="Times New Roman" panose="02020603050405020304" pitchFamily="18" charset="0"/>
                <a:cs typeface="Kalimati" panose="00000400000000000000" pitchFamily="2"/>
              </a:rPr>
              <a:t>आ</a:t>
            </a:r>
            <a:r>
              <a:rPr lang="ne-NP" sz="2000" b="1" dirty="0">
                <a:latin typeface="Times New Roman" panose="02020603050405020304" pitchFamily="18" charset="0"/>
                <a:cs typeface="Kalimati" panose="00000400000000000000" pitchFamily="2"/>
              </a:rPr>
              <a:t>र्थिक </a:t>
            </a:r>
            <a:r>
              <a:rPr lang="hi-IN" sz="2000" b="1" dirty="0">
                <a:latin typeface="Times New Roman" panose="02020603050405020304" pitchFamily="18" charset="0"/>
                <a:cs typeface="Kalimati" panose="00000400000000000000" pitchFamily="2"/>
              </a:rPr>
              <a:t>व</a:t>
            </a:r>
            <a:r>
              <a:rPr lang="ne-NP" sz="2000" b="1" dirty="0">
                <a:latin typeface="Times New Roman" panose="02020603050405020304" pitchFamily="18" charset="0"/>
                <a:cs typeface="Kalimati" panose="00000400000000000000" pitchFamily="2"/>
              </a:rPr>
              <a:t>र्ष </a:t>
            </a:r>
            <a:r>
              <a:rPr lang="hi-IN" sz="2000" b="1" dirty="0">
                <a:latin typeface="Times New Roman" panose="02020603050405020304" pitchFamily="18" charset="0"/>
                <a:cs typeface="Kalimati" panose="00000400000000000000" pitchFamily="2"/>
              </a:rPr>
              <a:t>२०८</a:t>
            </a:r>
            <a:r>
              <a:rPr lang="ne-NP" sz="2000" b="1" dirty="0">
                <a:latin typeface="Times New Roman" panose="02020603050405020304" pitchFamily="18" charset="0"/>
                <a:cs typeface="Kalimati" panose="00000400000000000000" pitchFamily="2"/>
              </a:rPr>
              <a:t>१</a:t>
            </a:r>
            <a:r>
              <a:rPr lang="hi-IN" sz="2000" b="1" dirty="0">
                <a:latin typeface="Times New Roman" panose="02020603050405020304" pitchFamily="18" charset="0"/>
                <a:cs typeface="Kalimati" panose="00000400000000000000" pitchFamily="2"/>
              </a:rPr>
              <a:t>/८</a:t>
            </a:r>
            <a:r>
              <a:rPr lang="ne-NP" sz="2000" b="1" dirty="0">
                <a:latin typeface="Times New Roman" panose="02020603050405020304" pitchFamily="18" charset="0"/>
                <a:cs typeface="Kalimati" panose="00000400000000000000" pitchFamily="2"/>
              </a:rPr>
              <a:t>२</a:t>
            </a:r>
            <a:endParaRPr lang="" sz="20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5520D3F-4F33-8582-386E-DFD4DC6D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21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1D1525CD-BBBA-212A-698D-0FE30C1E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ne-NP" sz="1600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sz="1600" dirty="0">
                <a:hlinkClick r:id="rId3"/>
              </a:rPr>
              <a:t>https://nsonepal.gov.np/category/1065/</a:t>
            </a:r>
            <a:r>
              <a:rPr lang="en-US" sz="1600" dirty="0"/>
              <a:t> </a:t>
            </a:r>
            <a:r>
              <a:rPr lang="ne-NP" sz="1600" dirty="0">
                <a:cs typeface="Kalimati" panose="00000400000000000000" pitchFamily="2"/>
              </a:rPr>
              <a:t> </a:t>
            </a:r>
            <a:endParaRPr lang="en-US" sz="16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4601E3-122B-95F4-3F55-6C158EE8F0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53828"/>
              </p:ext>
            </p:extLst>
          </p:nvPr>
        </p:nvGraphicFramePr>
        <p:xfrm>
          <a:off x="1295400" y="1295400"/>
          <a:ext cx="1005839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Arrow 3"/>
          <p:cNvSpPr/>
          <p:nvPr/>
        </p:nvSpPr>
        <p:spPr>
          <a:xfrm>
            <a:off x="762000" y="28194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2C448-84FF-FAB9-42CE-F35E2A2D3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379F-F0DF-37FF-7C5B-F1797989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10058399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‌औद्योगिक वर्गीकरण‌ अनुसार कुल गार्हस्थ्य उत्पादनको अंश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Kalimati" panose="00000400000000000000" pitchFamily="2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ne-NP" sz="2000" b="1" dirty="0" smtClean="0">
                <a:latin typeface="Times New Roman" panose="02020603050405020304" pitchFamily="18" charset="0"/>
                <a:cs typeface="Kalimati" panose="00000400000000000000" pitchFamily="2"/>
              </a:rPr>
              <a:t>आर्थिक </a:t>
            </a:r>
            <a:r>
              <a:rPr lang="ne-NP" sz="2000" b="1" dirty="0">
                <a:latin typeface="Times New Roman" panose="02020603050405020304" pitchFamily="18" charset="0"/>
                <a:cs typeface="Kalimati" panose="00000400000000000000" pitchFamily="2"/>
              </a:rPr>
              <a:t>वर्ष २०८१</a:t>
            </a:r>
            <a:r>
              <a:rPr lang="en-US" sz="2000" b="1" dirty="0">
                <a:latin typeface="Times New Roman" panose="02020603050405020304" pitchFamily="18" charset="0"/>
                <a:cs typeface="Kalimati" panose="00000400000000000000" pitchFamily="2"/>
              </a:rPr>
              <a:t>/</a:t>
            </a:r>
            <a:r>
              <a:rPr lang="ne-NP" sz="2000" b="1" dirty="0">
                <a:latin typeface="Times New Roman" panose="02020603050405020304" pitchFamily="18" charset="0"/>
                <a:cs typeface="Kalimati" panose="00000400000000000000" pitchFamily="2"/>
              </a:rPr>
              <a:t>८२</a:t>
            </a:r>
            <a:r>
              <a:rPr lang="hi-IN" sz="20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en-US" sz="2000" b="1" dirty="0">
                <a:cs typeface="Kalimati" panose="00000400000000000000" pitchFamily="2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CC9896D-E023-6889-56DC-D08D28E8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22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D789B97-683A-5AF3-FE83-867C5F68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ne-NP" sz="1600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sz="1600" dirty="0">
                <a:hlinkClick r:id="rId2"/>
              </a:rPr>
              <a:t>https://nsonepal.gov.np/category/1065/</a:t>
            </a:r>
            <a:r>
              <a:rPr lang="en-US" sz="1600" dirty="0"/>
              <a:t> </a:t>
            </a:r>
            <a:r>
              <a:rPr lang="ne-NP" sz="1600" dirty="0">
                <a:cs typeface="Kalimati" panose="00000400000000000000" pitchFamily="2"/>
              </a:rPr>
              <a:t> </a:t>
            </a:r>
            <a:endParaRPr lang="en-US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88499"/>
              </p:ext>
            </p:extLst>
          </p:nvPr>
        </p:nvGraphicFramePr>
        <p:xfrm>
          <a:off x="72103" y="1219200"/>
          <a:ext cx="1206090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11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CC7F-C8F5-42AB-A936-9AD29DE0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2537"/>
            <a:ext cx="10134600" cy="10704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ne-NP" sz="2500" b="1" dirty="0">
                <a:latin typeface="Times New Roman" panose="02020603050405020304" pitchFamily="18" charset="0"/>
                <a:cs typeface="Kalimati" panose="00000400000000000000" pitchFamily="2"/>
              </a:rPr>
              <a:t>‌औद्योगिक वर्गीकरण‌ अनुसार कुल मूल्य अभिवृद्धिको वृद्धिदर (आधारभूत मूल्य)</a:t>
            </a:r>
            <a:r>
              <a:rPr lang="hi-IN" sz="2400" b="1" dirty="0">
                <a:latin typeface="Times New Roman" panose="02020603050405020304" pitchFamily="18" charset="0"/>
                <a:cs typeface="Kalimati" panose="00000400000000000000" pitchFamily="2"/>
              </a:rPr>
              <a:t>,</a:t>
            </a:r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b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hi-IN" sz="1800" b="1" dirty="0">
                <a:latin typeface="Times New Roman" panose="02020603050405020304" pitchFamily="18" charset="0"/>
                <a:cs typeface="Kalimati" panose="00000400000000000000" pitchFamily="2"/>
              </a:rPr>
              <a:t>आ</a:t>
            </a:r>
            <a:r>
              <a:rPr lang="ne-NP" sz="1800" b="1" dirty="0">
                <a:latin typeface="Times New Roman" panose="02020603050405020304" pitchFamily="18" charset="0"/>
                <a:cs typeface="Kalimati" panose="00000400000000000000" pitchFamily="2"/>
              </a:rPr>
              <a:t>र्थिक वर्ष </a:t>
            </a:r>
            <a:r>
              <a:rPr lang="hi-IN" sz="1800" b="1" dirty="0">
                <a:latin typeface="Times New Roman" panose="02020603050405020304" pitchFamily="18" charset="0"/>
                <a:cs typeface="Kalimati" panose="00000400000000000000" pitchFamily="2"/>
              </a:rPr>
              <a:t>२०८</a:t>
            </a:r>
            <a:r>
              <a:rPr lang="ne-NP" sz="1800" b="1" dirty="0">
                <a:latin typeface="Times New Roman" panose="02020603050405020304" pitchFamily="18" charset="0"/>
                <a:cs typeface="Kalimati" panose="00000400000000000000" pitchFamily="2"/>
              </a:rPr>
              <a:t>१</a:t>
            </a:r>
            <a:r>
              <a:rPr lang="hi-IN" sz="1800" b="1" dirty="0">
                <a:latin typeface="Times New Roman" panose="02020603050405020304" pitchFamily="18" charset="0"/>
                <a:cs typeface="Kalimati" panose="00000400000000000000" pitchFamily="2"/>
              </a:rPr>
              <a:t>/८</a:t>
            </a:r>
            <a:r>
              <a:rPr lang="ne-NP" sz="1800" b="1" dirty="0">
                <a:latin typeface="Times New Roman" panose="02020603050405020304" pitchFamily="18" charset="0"/>
                <a:cs typeface="Kalimati" panose="00000400000000000000" pitchFamily="2"/>
              </a:rPr>
              <a:t>२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C81798-A666-1FA3-F7F0-6982E567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23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C3AFC8DF-E3BE-5FC8-C436-5083E0B0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ne-NP" sz="1600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sz="1600" dirty="0">
                <a:hlinkClick r:id="rId2"/>
              </a:rPr>
              <a:t>https://nsonepal.gov.np/category/1065/</a:t>
            </a:r>
            <a:r>
              <a:rPr lang="en-US" sz="1600" dirty="0"/>
              <a:t> </a:t>
            </a:r>
            <a:r>
              <a:rPr lang="ne-NP" sz="1600" dirty="0">
                <a:cs typeface="Kalimati" panose="00000400000000000000" pitchFamily="2"/>
              </a:rPr>
              <a:t> </a:t>
            </a:r>
            <a:endParaRPr lang="en-U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572879"/>
              </p:ext>
            </p:extLst>
          </p:nvPr>
        </p:nvGraphicFramePr>
        <p:xfrm>
          <a:off x="72102" y="1143000"/>
          <a:ext cx="1211989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3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1353-5E06-4C4A-7FB8-476B2F1F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10058400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sz="2600" b="1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 </a:t>
            </a:r>
            <a:r>
              <a:rPr lang="hi-IN" sz="2600" b="1" dirty="0">
                <a:latin typeface="Times New Roman" panose="02020603050405020304" pitchFamily="18" charset="0"/>
                <a:cs typeface="Kalimati" panose="00000400000000000000" pitchFamily="2"/>
              </a:rPr>
              <a:t>प्रतिव्यक्ति कुल गार्हस्थ्य उत्पादन अमेरिकी डलरमा (</a:t>
            </a:r>
            <a:r>
              <a:rPr lang="en-US" sz="2600" b="1" dirty="0">
                <a:latin typeface="Times New Roman" panose="02020603050405020304" pitchFamily="18" charset="0"/>
                <a:cs typeface="Kalimati" panose="00000400000000000000" pitchFamily="2"/>
              </a:rPr>
              <a:t>US$)</a:t>
            </a:r>
            <a:endParaRPr lang="en-US" sz="2600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1EFAEA5-2E26-5059-DE43-2EDC7ED7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24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88817B3-272B-C5E1-C0EF-5AEAF471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ne-NP" sz="1600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sz="1600" dirty="0">
                <a:hlinkClick r:id="rId3"/>
              </a:rPr>
              <a:t>https://nsonepal.gov.np/category/1065/</a:t>
            </a:r>
            <a:r>
              <a:rPr lang="en-US" sz="1600" dirty="0"/>
              <a:t> </a:t>
            </a:r>
            <a:r>
              <a:rPr lang="ne-NP" sz="1600" dirty="0">
                <a:cs typeface="Kalimati" panose="00000400000000000000" pitchFamily="2"/>
              </a:rPr>
              <a:t> </a:t>
            </a:r>
            <a:endParaRPr lang="en-US" sz="1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854CB2-F959-5927-8DAF-85D35DFFB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609976"/>
              </p:ext>
            </p:extLst>
          </p:nvPr>
        </p:nvGraphicFramePr>
        <p:xfrm>
          <a:off x="72102" y="1371600"/>
          <a:ext cx="11891297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761354-B6D9-2163-C039-9933A6682974}"/>
              </a:ext>
            </a:extLst>
          </p:cNvPr>
          <p:cNvSpPr/>
          <p:nvPr/>
        </p:nvSpPr>
        <p:spPr>
          <a:xfrm>
            <a:off x="7467600" y="2895600"/>
            <a:ext cx="1447800" cy="23622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500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Kalimati" panose="00000400000000000000" pitchFamily="2"/>
              </a:rPr>
              <a:t>अनुमानका सीमा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191500" cy="334486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en-US" dirty="0"/>
          </a:p>
          <a:p>
            <a:r>
              <a:rPr lang="" altLang="en-US" sz="2400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 भरपर्दा सूचकहरूको कमी </a:t>
            </a:r>
          </a:p>
          <a:p>
            <a:pPr>
              <a:lnSpc>
                <a:spcPct val="200000"/>
              </a:lnSpc>
            </a:pPr>
            <a:r>
              <a:rPr lang="" altLang="en-US" sz="2400" dirty="0">
                <a:latin typeface="Times New Roman" panose="02020603050405020304" pitchFamily="18" charset="0"/>
                <a:cs typeface="Kalimati" panose="00000400000000000000" pitchFamily="2"/>
              </a:rPr>
              <a:t>प्रदेश तहका उपयुक्त  मूल्य सूचकहरूको अभाव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: CPI, PPI etc.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4A72D21-C2B5-A7F4-99E7-19896B4D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4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8030"/>
            <a:ext cx="5531049" cy="35433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ne-NP" altLang="en-US" sz="7200" dirty="0">
                <a:solidFill>
                  <a:srgbClr val="002060"/>
                </a:solidFill>
                <a:cs typeface="Kalimati" panose="00000400000000000000" pitchFamily="2"/>
              </a:rPr>
              <a:t>छलफल</a:t>
            </a:r>
            <a:endParaRPr lang="" altLang="en-US" sz="7200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AEC23177-6BB5-E49B-DA14-0F58BEC1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26</a:t>
            </a:fld>
            <a:endParaRPr lang="en-US" sz="1400" dirty="0"/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id="{733B9BC4-3F00-629A-8C29-4708CC7B3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0" y="1328057"/>
            <a:ext cx="5502623" cy="50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E826306-38F9-DCEA-A391-BB013EC6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304800"/>
            <a:ext cx="6858000" cy="708422"/>
          </a:xfrm>
        </p:spPr>
        <p:txBody>
          <a:bodyPr>
            <a:noAutofit/>
          </a:bodyPr>
          <a:lstStyle/>
          <a:p>
            <a:pPr algn="ctr"/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थप जानकारीका लागि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19620-BC63-61B9-5452-EC963DE4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97211"/>
            <a:ext cx="11658600" cy="2286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ne-NP" sz="18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उ.प्र.त.अ. तथा प्रवक्ता ढुण्डिराज लामिछाने </a:t>
            </a:r>
            <a:r>
              <a:rPr lang="en-US" sz="2000" dirty="0">
                <a:cs typeface="Kalimati" panose="00000400000000000000" pitchFamily="2"/>
              </a:rPr>
              <a:t>(</a:t>
            </a: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9841414312,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  <a:hlinkClick r:id="rId2"/>
              </a:rPr>
              <a:t>01-4215649 Internal 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</a:rPr>
              <a:t>309</a:t>
            </a:r>
            <a:r>
              <a:rPr lang="en-US" sz="2000" b="1" dirty="0">
                <a:solidFill>
                  <a:srgbClr val="0447AF"/>
                </a:solidFill>
                <a:latin typeface="Mukta"/>
              </a:rPr>
              <a:t>, email: 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  <a:hlinkClick r:id="rId3"/>
              </a:rPr>
              <a:t>dhundiraj@gmail.com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</a:rPr>
              <a:t>)</a:t>
            </a:r>
            <a:endParaRPr lang="ne-NP" sz="36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नि. दिनेश भट्टराई </a:t>
            </a:r>
            <a:r>
              <a:rPr lang="en-US" sz="2000" dirty="0">
                <a:cs typeface="Kalimati" panose="00000400000000000000" pitchFamily="2"/>
              </a:rPr>
              <a:t>(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9841500758 email: </a:t>
            </a:r>
            <a:r>
              <a:rPr lang="en-US" sz="1800" b="0" i="0" dirty="0">
                <a:solidFill>
                  <a:srgbClr val="5E5E5E"/>
                </a:solidFill>
                <a:effectLst/>
                <a:latin typeface="Google Sans"/>
                <a:hlinkClick r:id="rId4"/>
              </a:rPr>
              <a:t>dinesh.bhattarai1@nepal.gov.np</a:t>
            </a:r>
            <a:r>
              <a:rPr lang="en-US" sz="1800" b="0" i="0" dirty="0">
                <a:solidFill>
                  <a:srgbClr val="5E5E5E"/>
                </a:solidFill>
                <a:effectLst/>
                <a:latin typeface="Google Sans"/>
              </a:rPr>
              <a:t>) </a:t>
            </a:r>
            <a:endParaRPr lang="ne-NP" sz="20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नि. ऋषि राम सिग्देल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en-US" sz="2400" dirty="0">
                <a:cs typeface="Kalimati" panose="00000400000000000000" pitchFamily="2"/>
              </a:rPr>
              <a:t>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9846216180 email: </a:t>
            </a:r>
            <a:r>
              <a:rPr lang="en-US" sz="2000" b="0" i="0" dirty="0">
                <a:solidFill>
                  <a:srgbClr val="5E5E5E"/>
                </a:solidFill>
                <a:effectLst/>
                <a:latin typeface="Google Sans"/>
                <a:hlinkClick r:id="rId5"/>
              </a:rPr>
              <a:t>rishi.sigdel@nepal.gov.np</a:t>
            </a:r>
            <a:r>
              <a:rPr lang="en-US" sz="2000" b="0" i="0" dirty="0">
                <a:solidFill>
                  <a:srgbClr val="5E5E5E"/>
                </a:solidFill>
                <a:effectLst/>
                <a:latin typeface="Google Sans"/>
              </a:rPr>
              <a:t>) </a:t>
            </a:r>
            <a:endParaRPr lang="ne-NP" sz="20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त</a:t>
            </a:r>
            <a:r>
              <a:rPr lang="en-US" sz="2000" dirty="0">
                <a:cs typeface="Kalimati" panose="00000400000000000000" pitchFamily="2"/>
              </a:rPr>
              <a:t>.</a:t>
            </a:r>
            <a:r>
              <a:rPr lang="ne-NP" sz="2000" dirty="0">
                <a:cs typeface="Kalimati" panose="00000400000000000000" pitchFamily="2"/>
              </a:rPr>
              <a:t>स</a:t>
            </a:r>
            <a:r>
              <a:rPr lang="en-US" sz="2000" dirty="0">
                <a:cs typeface="Kalimati" panose="00000400000000000000" pitchFamily="2"/>
              </a:rPr>
              <a:t>.</a:t>
            </a:r>
            <a:r>
              <a:rPr lang="ne-NP" sz="2000" dirty="0">
                <a:cs typeface="Kalimati" panose="00000400000000000000" pitchFamily="2"/>
              </a:rPr>
              <a:t>अ</a:t>
            </a:r>
            <a:r>
              <a:rPr lang="en-US" sz="2000" dirty="0">
                <a:cs typeface="Kalimati" panose="00000400000000000000" pitchFamily="2"/>
              </a:rPr>
              <a:t>.</a:t>
            </a:r>
            <a:r>
              <a:rPr lang="ne-NP" sz="2000" dirty="0">
                <a:cs typeface="Kalimati" panose="00000400000000000000" pitchFamily="2"/>
              </a:rPr>
              <a:t> विनोद आर्चाय</a:t>
            </a:r>
            <a:r>
              <a:rPr lang="en-US" sz="2400" dirty="0">
                <a:cs typeface="Kalimati" panose="00000400000000000000" pitchFamily="2"/>
              </a:rPr>
              <a:t>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9858060204 email: </a:t>
            </a:r>
            <a:r>
              <a:rPr lang="en-US" sz="2000" b="0" i="0" u="sng" dirty="0">
                <a:solidFill>
                  <a:srgbClr val="0540B7"/>
                </a:solidFill>
                <a:effectLst/>
                <a:latin typeface="Google Sans"/>
              </a:rPr>
              <a:t>bacharyaskt@yahoo.com</a:t>
            </a:r>
            <a:r>
              <a:rPr lang="en-US" sz="2000" b="0" i="0" dirty="0">
                <a:solidFill>
                  <a:srgbClr val="5E5E5E"/>
                </a:solidFill>
                <a:effectLst/>
                <a:latin typeface="Google Sans"/>
              </a:rPr>
              <a:t>) </a:t>
            </a:r>
            <a:endParaRPr lang="hi-IN" sz="2000" dirty="0">
              <a:cs typeface="Kalimati" panose="00000400000000000000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DF859-33CE-F41B-5E19-BF23E38B9D28}"/>
              </a:ext>
            </a:extLst>
          </p:cNvPr>
          <p:cNvSpPr txBox="1"/>
          <p:nvPr/>
        </p:nvSpPr>
        <p:spPr>
          <a:xfrm>
            <a:off x="72103" y="4267200"/>
            <a:ext cx="11967497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रा</a:t>
            </a:r>
            <a:r>
              <a:rPr lang="ne-IN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ष्ट्रिय लेखा अनुमानसम्बन्धी तथ्याङ्कीय तालिकाका सफ्टकपी, प्रेस नोट तथा प्रस्तुति राष्ट्रिय तथ्याङ्क कार्यालयको वेबसाइटमा उपलब्ध छ</a:t>
            </a:r>
            <a:r>
              <a:rPr lang="ne-NP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।</a:t>
            </a:r>
            <a:endParaRPr lang="en-US" sz="2400" i="1" dirty="0">
              <a:solidFill>
                <a:srgbClr val="002060"/>
              </a:solidFill>
              <a:latin typeface="Nirmala UI" panose="020B0502040204020203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hlinkClick r:id="rId6"/>
              </a:rPr>
              <a:t>https://nsonepal.gov.np/category/1065/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E9CA9-FACA-92C4-5EB5-D4385EFE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5531049" cy="35433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" altLang="en-US" sz="7200" b="1" dirty="0">
                <a:solidFill>
                  <a:srgbClr val="002060"/>
                </a:solidFill>
                <a:cs typeface="Kalimati" panose="00000400000000000000" pitchFamily="2"/>
              </a:rPr>
              <a:t>धन्यवाद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4CA47536-A94F-784F-C702-6AE370F8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28</a:t>
            </a:fld>
            <a:endParaRPr lang="en-US" sz="1400" dirty="0"/>
          </a:p>
        </p:txBody>
      </p:sp>
      <p:pic>
        <p:nvPicPr>
          <p:cNvPr id="1026" name="Picture 2" descr="National Accounts Stat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47159"/>
            <a:ext cx="39528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201"/>
            <a:ext cx="12039600" cy="676079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0CA36-0C74-DF89-77B3-D842504A07F9}"/>
              </a:ext>
            </a:extLst>
          </p:cNvPr>
          <p:cNvSpPr txBox="1"/>
          <p:nvPr/>
        </p:nvSpPr>
        <p:spPr>
          <a:xfrm>
            <a:off x="1828800" y="3878134"/>
            <a:ext cx="845820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lnSpc>
                <a:spcPct val="150000"/>
              </a:lnSpc>
              <a:spcBef>
                <a:spcPts val="600"/>
              </a:spcBef>
            </a:pPr>
            <a:r>
              <a:rPr lang="hi-IN" sz="2800" b="1" dirty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आर्थिक </a:t>
            </a:r>
            <a:r>
              <a:rPr lang="hi-IN" sz="2800" b="1" dirty="0" smtClean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वृद्धि</a:t>
            </a:r>
            <a:r>
              <a:rPr lang="ne-NP" sz="2800" b="1" dirty="0" smtClean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दरः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prstClr val="black"/>
                </a:solidFill>
                <a:cs typeface="Kalimati" panose="00000400000000000000" pitchFamily="2"/>
              </a:rPr>
              <a:t>४</a:t>
            </a:r>
            <a:r>
              <a:rPr lang="hi-IN" sz="2800" b="1" dirty="0">
                <a:solidFill>
                  <a:prstClr val="black"/>
                </a:solidFill>
                <a:cs typeface="Kalimati" panose="00000400000000000000" pitchFamily="2"/>
              </a:rPr>
              <a:t>.</a:t>
            </a:r>
            <a:r>
              <a:rPr lang="ne-NP" sz="2800" b="1" dirty="0">
                <a:solidFill>
                  <a:prstClr val="black"/>
                </a:solidFill>
                <a:cs typeface="Kalimati" panose="00000400000000000000" pitchFamily="2"/>
              </a:rPr>
              <a:t>७४</a:t>
            </a:r>
            <a:r>
              <a:rPr lang="hi-IN" sz="2800" b="1" dirty="0">
                <a:solidFill>
                  <a:prstClr val="black"/>
                </a:solidFill>
                <a:cs typeface="Kalimati" panose="00000400000000000000" pitchFamily="2"/>
              </a:rPr>
              <a:t>%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(</a:t>
            </a: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उपभोक्ता</a:t>
            </a:r>
            <a:r>
              <a:rPr lang="ne-NP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को</a:t>
            </a: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मूल्यमा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)</a:t>
            </a:r>
          </a:p>
          <a:p>
            <a:pPr algn="ctr" defTabSz="514350">
              <a:lnSpc>
                <a:spcPct val="150000"/>
              </a:lnSpc>
              <a:spcBef>
                <a:spcPts val="600"/>
              </a:spcBef>
            </a:pPr>
            <a:r>
              <a:rPr lang="hi-IN" sz="2800" b="1" dirty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अर्थतन्त्रको आका</a:t>
            </a:r>
            <a:r>
              <a:rPr lang="ne-NP" sz="2800" b="1" dirty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रः </a:t>
            </a:r>
            <a:r>
              <a:rPr lang="ne-NP" sz="2800" b="1" dirty="0">
                <a:solidFill>
                  <a:prstClr val="black"/>
                </a:solidFill>
                <a:cs typeface="Kalimati" panose="00000400000000000000" pitchFamily="2"/>
              </a:rPr>
              <a:t>२ खर्व ५५ अर्व ५९ करोड</a:t>
            </a:r>
            <a:endParaRPr lang="en-US" sz="2800" b="1" dirty="0">
              <a:solidFill>
                <a:prstClr val="black"/>
              </a:solidFill>
              <a:latin typeface="Calibri" panose="020F0502020204030204"/>
              <a:cs typeface="Kalimati" panose="00000400000000000000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3B482-9171-9EFC-E350-494300909B90}"/>
              </a:ext>
            </a:extLst>
          </p:cNvPr>
          <p:cNvSpPr txBox="1"/>
          <p:nvPr/>
        </p:nvSpPr>
        <p:spPr>
          <a:xfrm>
            <a:off x="2743200" y="1981200"/>
            <a:ext cx="670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i-IN" sz="3200" b="1" dirty="0">
                <a:solidFill>
                  <a:srgbClr val="002060"/>
                </a:solidFill>
                <a:latin typeface="Calibri" panose="020F0502020204030204"/>
                <a:cs typeface="Kalimati" panose="00000400000000000000" pitchFamily="2"/>
              </a:rPr>
              <a:t>आ</a:t>
            </a:r>
            <a:r>
              <a:rPr lang="ne-NP" sz="3200" b="1" dirty="0">
                <a:solidFill>
                  <a:srgbClr val="002060"/>
                </a:solidFill>
                <a:latin typeface="Calibri" panose="020F0502020204030204"/>
                <a:cs typeface="Kalimati" panose="00000400000000000000" pitchFamily="2"/>
              </a:rPr>
              <a:t>र्थिक </a:t>
            </a:r>
            <a:r>
              <a:rPr lang="hi-IN" sz="3200" b="1" dirty="0">
                <a:solidFill>
                  <a:srgbClr val="002060"/>
                </a:solidFill>
                <a:latin typeface="Calibri" panose="020F0502020204030204"/>
                <a:cs typeface="Kalimati" panose="00000400000000000000" pitchFamily="2"/>
              </a:rPr>
              <a:t>व</a:t>
            </a:r>
            <a:r>
              <a:rPr lang="ne-NP" sz="3200" b="1" dirty="0">
                <a:solidFill>
                  <a:srgbClr val="002060"/>
                </a:solidFill>
                <a:latin typeface="Calibri" panose="020F0502020204030204"/>
                <a:cs typeface="Kalimati" panose="00000400000000000000" pitchFamily="2"/>
              </a:rPr>
              <a:t>र्ष</a:t>
            </a:r>
            <a:r>
              <a:rPr lang="hi-IN" sz="3200" b="1" dirty="0">
                <a:solidFill>
                  <a:srgbClr val="002060"/>
                </a:solidFill>
                <a:latin typeface="Calibri" panose="020F0502020204030204"/>
                <a:cs typeface="Kalimati" panose="00000400000000000000" pitchFamily="2"/>
              </a:rPr>
              <a:t> २०८</a:t>
            </a:r>
            <a:r>
              <a:rPr lang="ne-NP" sz="3200" b="1" dirty="0">
                <a:solidFill>
                  <a:srgbClr val="002060"/>
                </a:solidFill>
                <a:latin typeface="Calibri" panose="020F0502020204030204"/>
                <a:cs typeface="Kalimati" panose="00000400000000000000" pitchFamily="2"/>
              </a:rPr>
              <a:t>१</a:t>
            </a:r>
            <a:r>
              <a:rPr lang="hi-IN" sz="3200" b="1" dirty="0">
                <a:solidFill>
                  <a:srgbClr val="002060"/>
                </a:solidFill>
                <a:latin typeface="Calibri" panose="020F0502020204030204"/>
                <a:cs typeface="Kalimati" panose="00000400000000000000" pitchFamily="2"/>
              </a:rPr>
              <a:t>/८</a:t>
            </a:r>
            <a:r>
              <a:rPr lang="ne-NP" sz="3200" b="1" dirty="0">
                <a:solidFill>
                  <a:srgbClr val="002060"/>
                </a:solidFill>
                <a:latin typeface="Calibri" panose="020F0502020204030204"/>
                <a:cs typeface="Kalimati" panose="00000400000000000000" pitchFamily="2"/>
              </a:rPr>
              <a:t>२ मा </a:t>
            </a:r>
          </a:p>
          <a:p>
            <a:pPr algn="ctr">
              <a:lnSpc>
                <a:spcPct val="150000"/>
              </a:lnSpc>
            </a:pPr>
            <a:r>
              <a:rPr lang="ne-NP" sz="3200" b="1" dirty="0">
                <a:solidFill>
                  <a:srgbClr val="002060"/>
                </a:solidFill>
                <a:latin typeface="Calibri" panose="020F0502020204030204"/>
                <a:cs typeface="Kalimati" panose="00000400000000000000" pitchFamily="2"/>
              </a:rPr>
              <a:t>कर्णाली प्रदेशको</a:t>
            </a:r>
            <a:r>
              <a:rPr lang="hi-IN" sz="3200" b="1" dirty="0">
                <a:solidFill>
                  <a:srgbClr val="002060"/>
                </a:solidFill>
                <a:latin typeface="Calibri" panose="020F0502020204030204"/>
                <a:cs typeface="Kalimati" panose="00000400000000000000" pitchFamily="2"/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8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प्रस्तुतिका </a:t>
            </a:r>
            <a:r>
              <a:rPr lang="hi-IN" altLang="en-US" sz="3200" b="1" dirty="0">
                <a:cs typeface="Kalimati" panose="00000400000000000000" pitchFamily="2"/>
              </a:rPr>
              <a:t>वि</a:t>
            </a:r>
            <a:r>
              <a:rPr lang="ne-NP" altLang="en-US" sz="3200" b="1" dirty="0">
                <a:cs typeface="Kalimati" panose="00000400000000000000" pitchFamily="2"/>
              </a:rPr>
              <a:t>षय </a:t>
            </a:r>
            <a:endParaRPr lang="" altLang="en-US" sz="3200" b="1" dirty="0"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परिचय</a:t>
            </a:r>
            <a:endParaRPr lang="en-US" sz="2400" dirty="0">
              <a:cs typeface="Kalimati" panose="00000400000000000000" pitchFamily="2"/>
            </a:endParaRP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राष्ट्रियस्तरको राष्ट्रिय लेखा अनुमान</a:t>
            </a:r>
            <a:endParaRPr lang="en-US" sz="2400" dirty="0">
              <a:cs typeface="Kalimati" panose="00000400000000000000" pitchFamily="2"/>
            </a:endParaRP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प्रादेशिक लेखाको परिचय अवधारणा र </a:t>
            </a:r>
            <a:r>
              <a:rPr lang="hi-IN" sz="2400" dirty="0">
                <a:cs typeface="Kalimati" panose="00000400000000000000" pitchFamily="2"/>
              </a:rPr>
              <a:t>परिभाषा</a:t>
            </a:r>
            <a:endParaRPr lang="ne-NP" sz="2400" dirty="0">
              <a:cs typeface="Kalimati" panose="00000400000000000000" pitchFamily="2"/>
            </a:endParaRP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विधि र तथ्याङ्कका स्रोत</a:t>
            </a:r>
            <a:r>
              <a:rPr lang="en-US" sz="2400" dirty="0">
                <a:cs typeface="Kalimati" panose="00000400000000000000" pitchFamily="2"/>
              </a:rPr>
              <a:t>: </a:t>
            </a:r>
            <a:r>
              <a:rPr lang="ne-NP" sz="2400" dirty="0">
                <a:cs typeface="Kalimati" panose="00000400000000000000" pitchFamily="2"/>
              </a:rPr>
              <a:t>प्रदेशस्तरीय कुल गार्हस्थ्य उत्पादन</a:t>
            </a: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प्रादेशिक लेखाका अनुमान</a:t>
            </a: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अनुमानका सीमा</a:t>
            </a:r>
            <a:r>
              <a:rPr lang="en-US" sz="2400" dirty="0">
                <a:cs typeface="Kalimati" panose="00000400000000000000" pitchFamily="2"/>
              </a:rPr>
              <a:t> </a:t>
            </a:r>
            <a:r>
              <a:rPr lang="en-US" sz="1800" dirty="0">
                <a:cs typeface="Kalimati" panose="00000400000000000000" pitchFamily="2"/>
              </a:rPr>
              <a:t>	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C9A5A76-EEB5-C7B9-C379-114213D2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07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5E96A21-23D2-4FC6-8ED8-109473A07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राष्ट्रिय लेखा के हो?</a:t>
            </a:r>
            <a:endParaRPr lang="en-US" altLang="en-US" sz="3200" b="1" dirty="0">
              <a:cs typeface="Kalimati" panose="00000400000000000000" pitchFamily="2"/>
            </a:endParaRPr>
          </a:p>
        </p:txBody>
      </p:sp>
      <p:sp>
        <p:nvSpPr>
          <p:cNvPr id="20483" name="Text Box 8">
            <a:extLst>
              <a:ext uri="{FF2B5EF4-FFF2-40B4-BE49-F238E27FC236}">
                <a16:creationId xmlns:a16="http://schemas.microsoft.com/office/drawing/2014/main" id="{8E707A5E-EB39-4EF2-9F6B-982BD5AF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1295400"/>
            <a:ext cx="11828207" cy="50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कुनै निर्दिष्ट आर्थिक क्षेत्र (महादेश, क्षेत्र, देश, प्रदेश)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endParaRPr lang="ne-NP" altLang="en-US" sz="2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</a:pP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      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        </a:t>
            </a:r>
            <a:r>
              <a:rPr lang="ne-NP" altLang="en-US" sz="2800" dirty="0">
                <a:solidFill>
                  <a:schemeClr val="tx2"/>
                </a:solidFill>
                <a:latin typeface="Siddhi" panose="040B0500000000000000" pitchFamily="82" charset="0"/>
                <a:cs typeface="Kalimati" panose="00000400000000000000" pitchFamily="2"/>
              </a:rPr>
              <a:t>भित्र</a:t>
            </a:r>
            <a:r>
              <a:rPr lang="ne-NP" altLang="en-US" sz="2800" dirty="0">
                <a:solidFill>
                  <a:srgbClr val="FF0000"/>
                </a:solidFill>
                <a:latin typeface="Siddhi" panose="040B0500000000000000" pitchFamily="82" charset="0"/>
                <a:cs typeface="Kalimati" panose="00000400000000000000" pitchFamily="2"/>
              </a:rPr>
              <a:t> 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निश्चित अवधि (वार्षिक, त्रैमासिक वा मासिक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)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            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  </a:t>
            </a:r>
            <a:r>
              <a:rPr lang="ne-NP" altLang="en-US" sz="2800" dirty="0">
                <a:solidFill>
                  <a:schemeClr val="tx2"/>
                </a:solidFill>
                <a:latin typeface="Siddhi" panose="040B0500000000000000" pitchFamily="82" charset="0"/>
                <a:cs typeface="Kalimati" panose="00000400000000000000" pitchFamily="2"/>
              </a:rPr>
              <a:t>मा भए गरेका 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आर्थिक क्रियाकलापहरू (उत्पादन, उपभोग, बचत)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             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  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  </a:t>
            </a:r>
            <a:r>
              <a:rPr lang="ne-NP" altLang="en-US" sz="2800" dirty="0">
                <a:solidFill>
                  <a:schemeClr val="tx2"/>
                </a:solidFill>
                <a:latin typeface="Siddhi" panose="040B0500000000000000" pitchFamily="82" charset="0"/>
                <a:cs typeface="Kalimati" panose="00000400000000000000" pitchFamily="2"/>
              </a:rPr>
              <a:t>को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तथ्याङ्कीय विवरण </a:t>
            </a:r>
            <a:r>
              <a:rPr lang="en-US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(Statistical Description )</a:t>
            </a:r>
            <a:r>
              <a:rPr lang="ne-NP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नै राष्ट्रिय लेखा हो । </a:t>
            </a:r>
            <a:endParaRPr lang="en-US" altLang="en-US" sz="2800" dirty="0">
              <a:latin typeface="Siddhi" panose="040B0500000000000000" pitchFamily="82" charset="0"/>
              <a:cs typeface="Kalimati" panose="00000400000000000000" pitchFamily="2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AD95EC32-9494-EF0B-AAE3-90BDD630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1411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EF383E4-416C-4509-BB42-3FC81C422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कुल गार्हस्थ्य उत्पादन </a:t>
            </a:r>
            <a:r>
              <a:rPr lang="en-US" altLang="en-US" sz="3200" b="1" dirty="0">
                <a:cs typeface="Kalimati" panose="00000400000000000000" pitchFamily="2"/>
              </a:rPr>
              <a:t/>
            </a:r>
            <a:br>
              <a:rPr lang="en-US" altLang="en-US" sz="3200" b="1" dirty="0">
                <a:cs typeface="Kalimati" panose="00000400000000000000" pitchFamily="2"/>
              </a:rPr>
            </a:br>
            <a:r>
              <a:rPr lang="en-US" altLang="en-US" sz="3200" b="1" dirty="0">
                <a:cs typeface="Kalimati" panose="00000400000000000000" pitchFamily="2"/>
              </a:rPr>
              <a:t>(Gross Domestic Product)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endParaRPr lang="en-US" altLang="en-US" sz="3200" b="1" dirty="0">
              <a:cs typeface="Kalimati" panose="00000400000000000000" pitchFamily="2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1517A69-5690-4AFE-AAFA-D25F5EE526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11828207" cy="2438400"/>
          </a:xfrm>
          <a:ln w="50800">
            <a:miter lim="800000"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SzPct val="70000"/>
              <a:buNone/>
              <a:tabLst>
                <a:tab pos="642938" algn="l"/>
              </a:tabLst>
              <a:defRPr/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कुनै अर्थतन्त्र भित्र सञ्चालित सबै आर्थिक क्रियाकलापहरूले निश्चित अवधिमा उत्पादन गरेको </a:t>
            </a:r>
            <a:r>
              <a:rPr lang="ne-NP" sz="24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अन्तिम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 वस्तु तथा सेवाको मौद्रिक मान नै कुल गार्हस्थ्य उत्पादन हो। 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समग्र अर्थतन्त्रको उत्पादन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,</a:t>
            </a: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 आय र खर्चको मापक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आर्थिक विश्लेषणको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लागि महत्वपूर्ण सूचक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endParaRPr lang="ne-NP" sz="24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240030" lvl="1" indent="0">
              <a:lnSpc>
                <a:spcPct val="150000"/>
              </a:lnSpc>
              <a:spcBef>
                <a:spcPts val="0"/>
              </a:spcBef>
              <a:buSzPct val="70000"/>
              <a:buNone/>
              <a:tabLst>
                <a:tab pos="642938" algn="l"/>
              </a:tabLst>
              <a:defRPr/>
            </a:pPr>
            <a:endParaRPr lang="ne-NP" sz="2400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1E13A19-8507-DC66-7758-163FC63E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6</a:t>
            </a:fld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457200" y="373380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0030" lvl="1" indent="0">
              <a:lnSpc>
                <a:spcPct val="150000"/>
              </a:lnSpc>
              <a:spcBef>
                <a:spcPts val="0"/>
              </a:spcBef>
              <a:buSzPct val="70000"/>
              <a:buNone/>
              <a:tabLst>
                <a:tab pos="642938" algn="l"/>
              </a:tabLst>
              <a:defRPr/>
            </a:pPr>
            <a:r>
              <a:rPr lang="ne-NP" sz="2400" b="1" u="sng" dirty="0">
                <a:latin typeface="Times New Roman" panose="02020603050405020304" pitchFamily="18" charset="0"/>
                <a:cs typeface="Kalimati" panose="00000400000000000000" pitchFamily="2"/>
              </a:rPr>
              <a:t>अनुमान विधि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solidFill>
                  <a:srgbClr val="7030A0"/>
                </a:solidFill>
                <a:latin typeface="Calibri" panose="020F0502020204030204" pitchFamily="34" charset="0"/>
                <a:cs typeface="Kalimati" panose="00000400000000000000" pitchFamily="2"/>
              </a:rPr>
              <a:t>उत्पादन पद्धति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Kalimati" panose="00000400000000000000" pitchFamily="2"/>
              </a:rPr>
              <a:t>(Production Approach)</a:t>
            </a:r>
            <a:endParaRPr lang="ne-NP" sz="2400" dirty="0">
              <a:solidFill>
                <a:srgbClr val="7030A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solidFill>
                  <a:srgbClr val="7030A0"/>
                </a:solidFill>
                <a:latin typeface="Calibri" panose="020F0502020204030204" pitchFamily="34" charset="0"/>
                <a:cs typeface="Kalimati" panose="00000400000000000000" pitchFamily="2"/>
              </a:rPr>
              <a:t>व्यय पद्धति 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Kalimati" panose="00000400000000000000" pitchFamily="2"/>
              </a:rPr>
              <a:t>(Expenditure Approach)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solidFill>
                  <a:srgbClr val="7030A0"/>
                </a:solidFill>
                <a:latin typeface="Calibri" panose="020F0502020204030204" pitchFamily="34" charset="0"/>
                <a:cs typeface="Kalimati" panose="00000400000000000000" pitchFamily="2"/>
              </a:rPr>
              <a:t>आम्दानी पद्धति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Kalimati" panose="00000400000000000000" pitchFamily="2"/>
              </a:rPr>
              <a:t>(Income Approach)</a:t>
            </a:r>
          </a:p>
        </p:txBody>
      </p:sp>
    </p:spTree>
    <p:extLst>
      <p:ext uri="{BB962C8B-B14F-4D97-AF65-F5344CB8AC3E}">
        <p14:creationId xmlns:p14="http://schemas.microsoft.com/office/powerpoint/2010/main" val="12415519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67DCFC-9AE7-8B41-B967-1A9AE29D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  <a:buClrTx/>
              <a:buSzTx/>
            </a:pPr>
            <a:r>
              <a:rPr lang="ne-NP" sz="3200" b="1" dirty="0">
                <a:cs typeface="Kalimati" panose="00000400000000000000" pitchFamily="2"/>
              </a:rPr>
              <a:t>राष्ट्रिय लेखा अनुमानको पृष्ठभूमि</a:t>
            </a:r>
            <a:endParaRPr lang="" altLang="en-US" sz="3200" b="1" dirty="0">
              <a:cs typeface="Kalimati" panose="00000400000000000000" pitchFamily="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0000" lnSpcReduction="20000"/>
          </a:bodyPr>
          <a:lstStyle/>
          <a:p>
            <a:pPr>
              <a:lnSpc>
                <a:spcPct val="150000"/>
              </a:lnSpc>
            </a:pPr>
            <a:r>
              <a:rPr lang="" sz="3800" dirty="0">
                <a:latin typeface="Times New Roman" panose="02020603050405020304" pitchFamily="18" charset="0"/>
                <a:cs typeface="Kalimati" panose="00000400000000000000" pitchFamily="2"/>
              </a:rPr>
              <a:t>राष्ट्रिय लेखाको अनुमान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वार्षिक अनुमान 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वि</a:t>
            </a:r>
            <a:r>
              <a:rPr lang="hi-IN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सं</a:t>
            </a:r>
            <a:r>
              <a:rPr lang="hi-IN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२०१८ सालमा</a:t>
            </a: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शुरू</a:t>
            </a: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hi-IN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भई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 वि</a:t>
            </a:r>
            <a:r>
              <a:rPr lang="hi-IN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सं</a:t>
            </a:r>
            <a:r>
              <a:rPr lang="hi-IN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२०२१/</a:t>
            </a: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२२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सालदेखि निरन्तरता</a:t>
            </a: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" sz="3800" dirty="0">
              <a:solidFill>
                <a:srgbClr val="7030A0"/>
              </a:solidFill>
              <a:latin typeface="Siddhi" panose="040B0500000000000000" pitchFamily="82" charset="0"/>
              <a:cs typeface="Kalimati" panose="00000400000000000000" pitchFamily="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प्रदेशस्तर</a:t>
            </a: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को 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कुल</a:t>
            </a: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गार्हस्थ्य</a:t>
            </a: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उत्पादनको</a:t>
            </a: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अनुमान</a:t>
            </a:r>
            <a:r>
              <a:rPr lang="hi-IN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आ</a:t>
            </a: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र्थिक </a:t>
            </a:r>
            <a:r>
              <a:rPr lang="hi-IN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व</a:t>
            </a: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र्ष</a:t>
            </a:r>
            <a:r>
              <a:rPr lang="hi-IN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२०</a:t>
            </a:r>
            <a:r>
              <a:rPr lang="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७५/७६</a:t>
            </a: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 बाट </a:t>
            </a:r>
            <a:r>
              <a:rPr lang="hi-IN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निरन्तर</a:t>
            </a:r>
            <a:r>
              <a:rPr lang="ne-NP" sz="3800" dirty="0">
                <a:solidFill>
                  <a:srgbClr val="7030A0"/>
                </a:solidFill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sz="3800" dirty="0">
              <a:solidFill>
                <a:srgbClr val="7030A0"/>
              </a:solidFill>
              <a:latin typeface="Siddhi" panose="040B0500000000000000" pitchFamily="82" charset="0"/>
              <a:cs typeface="Kalimati" panose="00000400000000000000" pitchFamily="2"/>
            </a:endParaRPr>
          </a:p>
          <a:p>
            <a:pPr marL="9144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" sz="3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</a:rPr>
              <a:t>System of National Accounts - SNA 2008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</a:rPr>
              <a:t> को मार्गदर्शन</a:t>
            </a:r>
            <a:r>
              <a:rPr lang="" sz="3800" dirty="0">
                <a:latin typeface="Times New Roman" panose="02020603050405020304" pitchFamily="18" charset="0"/>
                <a:cs typeface="Kalimati" panose="00000400000000000000" pitchFamily="2"/>
              </a:rPr>
              <a:t>मा आधारित</a:t>
            </a:r>
            <a:r>
              <a:rPr lang="hi-IN" sz="3800" dirty="0">
                <a:latin typeface="Times New Roman" panose="02020603050405020304" pitchFamily="18" charset="0"/>
                <a:cs typeface="Kalimati" panose="00000400000000000000" pitchFamily="2"/>
              </a:rPr>
              <a:t> तथा </a:t>
            </a: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</a:rPr>
              <a:t>International Standard Industrial Classification of all Economic Activities ISI</a:t>
            </a:r>
            <a:r>
              <a:rPr lang="hi-IN" sz="3800" dirty="0">
                <a:latin typeface="Times New Roman" panose="02020603050405020304" pitchFamily="18" charset="0"/>
                <a:cs typeface="Kalimati" panose="00000400000000000000" pitchFamily="2"/>
              </a:rPr>
              <a:t>C</a:t>
            </a: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</a:rPr>
              <a:t> Rev.4</a:t>
            </a:r>
            <a:r>
              <a:rPr lang="hi-IN" sz="3800" dirty="0">
                <a:latin typeface="Times New Roman" panose="02020603050405020304" pitchFamily="18" charset="0"/>
                <a:cs typeface="Kalimati" panose="00000400000000000000" pitchFamily="2"/>
              </a:rPr>
              <a:t> को उपयोग</a:t>
            </a:r>
            <a:endParaRPr lang="" sz="38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Eurostat: Manual on regional accounts </a:t>
            </a:r>
            <a:r>
              <a:rPr lang="en-US" sz="3800" dirty="0" smtClean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methods 2013</a:t>
            </a:r>
            <a:r>
              <a:rPr lang="ne-NP" sz="3800" dirty="0" smtClean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 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संस्करणको 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</a:rPr>
              <a:t>मार्गदर्शन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बमोजिम प्रादेशिक कुल गार्हस्थ्य उत्पादन अनुमान गरिएको।</a:t>
            </a:r>
            <a:endParaRPr lang="" sz="38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endParaRPr lang="" alt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C809851-E612-09B9-5A53-5595C6DF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10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ne-NP" sz="3200" b="1" dirty="0">
                <a:cs typeface="Kalimati" panose="00000400000000000000" pitchFamily="2"/>
              </a:rPr>
              <a:t>राष्ट्रिय लेखा तयार गर्दा राखिएको मान्यता</a:t>
            </a: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चालु आर्थिक वर्षको राष्ट्रिय लेखा अनुमान गर्दा पहिलो ६ देखि ९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महिनाको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तथ्याङ्क प्रयोग गर्दै बाँकि अवधिको लागि तथ्याङ्कीय विधिको प्रयोग गरी अनुमान गरिएको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</a:p>
          <a:p>
            <a:pPr algn="just">
              <a:lnSpc>
                <a:spcPct val="150000"/>
              </a:lnSpc>
            </a:pPr>
            <a:endParaRPr lang="hi-IN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बाँकि अवधिमा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सबै क्षेत्रको आर्थिक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गतिविधि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सामान्य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रूपले सञ्चालन हुने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अनुमान गरिएको छ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आगामी महिनाहरूमा कुनै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Shock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को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अनुमान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गरिएको छैन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।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cs typeface="Kalimati" panose="00000400000000000000" pitchFamily="2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482FDDC-CA2F-93D4-C2E6-6F3C8F87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20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54605A-A84D-41C5-81F4-8558410C26D2}"/>
              </a:ext>
            </a:extLst>
          </p:cNvPr>
          <p:cNvSpPr txBox="1"/>
          <p:nvPr/>
        </p:nvSpPr>
        <p:spPr>
          <a:xfrm>
            <a:off x="457200" y="1447800"/>
            <a:ext cx="11353800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>
              <a:lnSpc>
                <a:spcPct val="150000"/>
              </a:lnSpc>
            </a:pPr>
            <a:endParaRPr lang="ne-NP" sz="2100" dirty="0"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नेपालको अर्थतन्त्रको आकार आ.व. २०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८१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/८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२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मा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६१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खर्ब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७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अर्ब पुग्ने प्रारम्भिक अनुमान रहेको छ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।</a:t>
            </a:r>
            <a:endParaRPr lang="ne-NP" sz="3200" b="1" dirty="0">
              <a:latin typeface="+mj-lt"/>
              <a:ea typeface="+mj-ea"/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चालु आ.व. २०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८१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/८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२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मा नेपालको आर्थिक वृद्धिदर उपभोक्ता मूल्यमा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४.६१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प्रतिशत हुने प्रारम्भिक अनुमान रहेको छ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।</a:t>
            </a:r>
            <a:endParaRPr lang="en-US" sz="2100" dirty="0">
              <a:cs typeface="Kalimati" panose="00000400000000000000" pitchFamily="2"/>
            </a:endParaRPr>
          </a:p>
          <a:p>
            <a:pPr algn="just" defTabSz="514350">
              <a:lnSpc>
                <a:spcPct val="150000"/>
              </a:lnSpc>
            </a:pPr>
            <a:endParaRPr lang="en-US" sz="2100" dirty="0">
              <a:cs typeface="Kalimati" panose="00000400000000000000" pitchFamily="2"/>
            </a:endParaRPr>
          </a:p>
          <a:p>
            <a:pPr algn="just" defTabSz="514350">
              <a:lnSpc>
                <a:spcPct val="150000"/>
              </a:lnSpc>
            </a:pPr>
            <a:endParaRPr lang="en-US" sz="2100" dirty="0">
              <a:cs typeface="Kalimati" panose="00000400000000000000" pitchFamily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8445A-309A-4C31-8D17-D4AE9CBA8231}"/>
              </a:ext>
            </a:extLst>
          </p:cNvPr>
          <p:cNvSpPr txBox="1"/>
          <p:nvPr/>
        </p:nvSpPr>
        <p:spPr>
          <a:xfrm>
            <a:off x="3429000" y="492921"/>
            <a:ext cx="5676900" cy="63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ne-NP" altLang="en-US" sz="3200" b="1" dirty="0">
                <a:solidFill>
                  <a:srgbClr val="002060"/>
                </a:solidFill>
                <a:latin typeface="+mj-lt"/>
                <a:ea typeface="+mj-ea"/>
                <a:cs typeface="Kalimati" panose="00000400000000000000" pitchFamily="2"/>
              </a:rPr>
              <a:t>राष्ट्रिय अर्थतन्त्र आकार र वृद्धिदर </a:t>
            </a:r>
            <a:endParaRPr lang="en-US" sz="3200" b="1" dirty="0">
              <a:solidFill>
                <a:srgbClr val="002060"/>
              </a:solidFill>
              <a:latin typeface="+mj-lt"/>
              <a:ea typeface="+mj-ea"/>
              <a:cs typeface="Kalimati" panose="00000400000000000000" pitchFamily="2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E041CA4-F5E7-393A-CF58-F139B59E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9</a:t>
            </a:fld>
            <a:endParaRPr lang="en-US" sz="1400" dirty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F6B81DB-0B9D-C48F-7E1B-C6FEDE24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ne-NP" sz="1600" dirty="0">
                <a:latin typeface="Fontasy Himali" panose="04020500000000000000" pitchFamily="82" charset="0"/>
                <a:cs typeface="Kalimati" panose="00000400000000000000" pitchFamily="2"/>
              </a:rPr>
              <a:t>थप जानकारीका लागिः </a:t>
            </a:r>
            <a:r>
              <a:rPr lang="en-US" sz="1600" dirty="0">
                <a:hlinkClick r:id="rId2"/>
              </a:rPr>
              <a:t>https://nsonepal.gov.np/category/1065/</a:t>
            </a:r>
            <a:r>
              <a:rPr lang="en-US" sz="1600" dirty="0"/>
              <a:t> </a:t>
            </a:r>
            <a:r>
              <a:rPr lang="ne-NP" sz="1600" dirty="0">
                <a:cs typeface="Kalimati" panose="00000400000000000000" pitchFamily="2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11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plate1_FH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7707</TotalTime>
  <Words>1069</Words>
  <Application>Microsoft Office PowerPoint</Application>
  <PresentationFormat>Widescreen</PresentationFormat>
  <Paragraphs>193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Arial Black</vt:lpstr>
      <vt:lpstr>Calibri</vt:lpstr>
      <vt:lpstr>Fontasy Himali</vt:lpstr>
      <vt:lpstr>Google Sans</vt:lpstr>
      <vt:lpstr>Kalimati</vt:lpstr>
      <vt:lpstr>Mukta</vt:lpstr>
      <vt:lpstr>Nirmala UI</vt:lpstr>
      <vt:lpstr>Siddhi</vt:lpstr>
      <vt:lpstr>Times New Roman</vt:lpstr>
      <vt:lpstr>Wingdings</vt:lpstr>
      <vt:lpstr>Template1_FHD</vt:lpstr>
      <vt:lpstr>प्रादेशिक कुल गार्हस्थ्य उत्पादन</vt:lpstr>
      <vt:lpstr>PowerPoint Presentation</vt:lpstr>
      <vt:lpstr>PowerPoint Presentation</vt:lpstr>
      <vt:lpstr>प्रस्तुतिका विषय </vt:lpstr>
      <vt:lpstr>राष्ट्रिय लेखा के हो?</vt:lpstr>
      <vt:lpstr>कुल गार्हस्थ्य उत्पादन  (Gross Domestic Product) </vt:lpstr>
      <vt:lpstr>राष्ट्रिय लेखा अनुमानको पृष्ठभूमि</vt:lpstr>
      <vt:lpstr>राष्ट्रिय लेखा तयार गर्दा राखिएको मान्यता</vt:lpstr>
      <vt:lpstr>PowerPoint Presentation</vt:lpstr>
      <vt:lpstr>नेपालको कुल गार्हस्थ्य उत्पादनको वार्षिक वृद्धिदर  (उपभोक्ताको मूल्यमा)</vt:lpstr>
      <vt:lpstr>कर्णाली प्रदेशको प्रादेशिक लेखा अनुमान </vt:lpstr>
      <vt:lpstr>प्रादेशिक राष्ट्रिय लेखाः अवधारणा र महत्व</vt:lpstr>
      <vt:lpstr>अनुमान विधि</vt:lpstr>
      <vt:lpstr>तथ्याङ्कका स्रोत</vt:lpstr>
      <vt:lpstr>PowerPoint Presentation</vt:lpstr>
      <vt:lpstr>उपभोक्ता मुल्यमा वार्षिक वृद्धिदर</vt:lpstr>
      <vt:lpstr> प्रादेशिक कुल गार्हस्थ्य उत्पादनको वार्षिक वृद्धिदर  (उपभोक्ता मुल्यमा)</vt:lpstr>
      <vt:lpstr>प्रादेशिक कुल गार्हस्थ्य उत्पादन (रु. खर्बमा) </vt:lpstr>
      <vt:lpstr> कुल गार्हस्थ्य उत्पादनमा प्रदेशको हिस्सा (प्रतिशत) (आर्थिक वर्ष २०८१/८२) </vt:lpstr>
      <vt:lpstr>बृहत आर्थिक क्षेत्र</vt:lpstr>
      <vt:lpstr>प्रदेशस्तरीय बृहत आर्थिक क्षेत्रको योगदान (प्रतिशत)  आर्थिक वर्ष २०८१/८२</vt:lpstr>
      <vt:lpstr>‌औद्योगिक वर्गीकरण‌ अनुसार कुल गार्हस्थ्य उत्पादनको अंश  आर्थिक वर्ष २०८१/८२  </vt:lpstr>
      <vt:lpstr>‌औद्योगिक वर्गीकरण‌ अनुसार कुल मूल्य अभिवृद्धिको वृद्धिदर (आधारभूत मूल्य),  आर्थिक वर्ष २०८१/८२</vt:lpstr>
      <vt:lpstr>प्रदेशस्तरीय प्रतिव्यक्ति कुल गार्हस्थ्य उत्पादन अमेरिकी डलरमा (US$)</vt:lpstr>
      <vt:lpstr>अनुमानका सीमा</vt:lpstr>
      <vt:lpstr>PowerPoint Presentation</vt:lpstr>
      <vt:lpstr>थप जानकारीका लागि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Prabhat</dc:creator>
  <cp:lastModifiedBy>Lenovo AB</cp:lastModifiedBy>
  <cp:revision>525</cp:revision>
  <cp:lastPrinted>2018-04-25T05:12:39Z</cp:lastPrinted>
  <dcterms:created xsi:type="dcterms:W3CDTF">2013-06-02T09:33:51Z</dcterms:created>
  <dcterms:modified xsi:type="dcterms:W3CDTF">2025-05-26T05:07:49Z</dcterms:modified>
</cp:coreProperties>
</file>