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90" r:id="rId2"/>
    <p:sldId id="391" r:id="rId3"/>
    <p:sldId id="398" r:id="rId4"/>
    <p:sldId id="400" r:id="rId5"/>
    <p:sldId id="415" r:id="rId6"/>
    <p:sldId id="392" r:id="rId7"/>
    <p:sldId id="393" r:id="rId8"/>
    <p:sldId id="394" r:id="rId9"/>
    <p:sldId id="395" r:id="rId10"/>
    <p:sldId id="413" r:id="rId11"/>
    <p:sldId id="396" r:id="rId12"/>
    <p:sldId id="397" r:id="rId13"/>
    <p:sldId id="414" r:id="rId14"/>
    <p:sldId id="399" r:id="rId15"/>
    <p:sldId id="401" r:id="rId16"/>
    <p:sldId id="409" r:id="rId17"/>
    <p:sldId id="526" r:id="rId18"/>
    <p:sldId id="403" r:id="rId19"/>
    <p:sldId id="528" r:id="rId20"/>
    <p:sldId id="538" r:id="rId21"/>
    <p:sldId id="529" r:id="rId22"/>
    <p:sldId id="527" r:id="rId23"/>
    <p:sldId id="530" r:id="rId24"/>
    <p:sldId id="410" r:id="rId25"/>
    <p:sldId id="531" r:id="rId26"/>
    <p:sldId id="532" r:id="rId27"/>
    <p:sldId id="533" r:id="rId28"/>
    <p:sldId id="404" r:id="rId29"/>
    <p:sldId id="534" r:id="rId30"/>
    <p:sldId id="411" r:id="rId31"/>
    <p:sldId id="412" r:id="rId32"/>
    <p:sldId id="535" r:id="rId33"/>
    <p:sldId id="536" r:id="rId34"/>
    <p:sldId id="405" r:id="rId35"/>
    <p:sldId id="406" r:id="rId36"/>
    <p:sldId id="407" r:id="rId37"/>
    <p:sldId id="539" r:id="rId38"/>
    <p:sldId id="540" r:id="rId39"/>
    <p:sldId id="537" r:id="rId40"/>
    <p:sldId id="541" r:id="rId41"/>
    <p:sldId id="543" r:id="rId42"/>
    <p:sldId id="542" r:id="rId43"/>
  </p:sldIdLst>
  <p:sldSz cx="12192000" cy="68580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F2"/>
    <a:srgbClr val="FF9933"/>
    <a:srgbClr val="A8187B"/>
    <a:srgbClr val="DFE7F5"/>
    <a:srgbClr val="E1E6D6"/>
    <a:srgbClr val="D6DBE6"/>
    <a:srgbClr val="368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1" autoAdjust="0"/>
    <p:restoredTop sz="93447" autoAdjust="0"/>
  </p:normalViewPr>
  <p:slideViewPr>
    <p:cSldViewPr snapToGrid="0">
      <p:cViewPr varScale="1">
        <p:scale>
          <a:sx n="58" d="100"/>
          <a:sy n="58" d="100"/>
        </p:scale>
        <p:origin x="6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1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  <c:pt idx="11">
                  <c:v>Palika Total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  <c:pt idx="1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  <c:pt idx="11">
                  <c:v>Palika Total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  <c:pt idx="1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  <c:pt idx="11">
                  <c:v>Palika Total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  <c:pt idx="1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11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12</c:v>
                </c:pt>
                <c:pt idx="8">
                  <c:v>23</c:v>
                </c:pt>
                <c:pt idx="9">
                  <c:v>21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2703412083E-2"/>
          <c:y val="6.7443105478325827E-2"/>
          <c:w val="0.93938472534683159"/>
          <c:h val="0.6439077785731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D-A415-86BA177518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2080/81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  <c:pt idx="8">
                  <c:v>Ward 9</c:v>
                </c:pt>
                <c:pt idx="9">
                  <c:v>Ward 10</c:v>
                </c:pt>
                <c:pt idx="10">
                  <c:v>Ward 11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53.9</c:v>
                </c:pt>
                <c:pt idx="1">
                  <c:v>70.8</c:v>
                </c:pt>
                <c:pt idx="2">
                  <c:v>70.599999999999994</c:v>
                </c:pt>
                <c:pt idx="3">
                  <c:v>70.2</c:v>
                </c:pt>
                <c:pt idx="4">
                  <c:v>70.8</c:v>
                </c:pt>
                <c:pt idx="5">
                  <c:v>70.599999999999994</c:v>
                </c:pt>
                <c:pt idx="6">
                  <c:v>70.2</c:v>
                </c:pt>
                <c:pt idx="7">
                  <c:v>78.8</c:v>
                </c:pt>
                <c:pt idx="8">
                  <c:v>69.5</c:v>
                </c:pt>
                <c:pt idx="9">
                  <c:v>73.599999999999994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A1D-A415-86BA17751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520496"/>
        <c:axId val="385521584"/>
      </c:barChart>
      <c:catAx>
        <c:axId val="385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1584"/>
        <c:crosses val="autoZero"/>
        <c:auto val="1"/>
        <c:lblAlgn val="ctr"/>
        <c:lblOffset val="100"/>
        <c:noMultiLvlLbl val="0"/>
      </c:catAx>
      <c:valAx>
        <c:axId val="385521584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2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62D18-4679-4A3C-8A01-38353DD1F306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9762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7733" y="639762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9B14-63AB-4FDA-A368-C3BD6DFD5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2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5151-3B51-4E6D-BDA8-BF74D4828A2F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9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7321-F4B1-4377-8C11-1F2D23DD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e-N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74C11-7239-4E43-8521-98194D2DCEE7}" type="slidenum">
              <a:rPr lang="ne-NP" smtClean="0"/>
              <a:t>1</a:t>
            </a:fld>
            <a:endParaRPr lang="ne-NP"/>
          </a:p>
        </p:txBody>
      </p:sp>
    </p:spTree>
    <p:extLst>
      <p:ext uri="{BB962C8B-B14F-4D97-AF65-F5344CB8AC3E}">
        <p14:creationId xmlns:p14="http://schemas.microsoft.com/office/powerpoint/2010/main" val="363579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7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7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7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5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519B-192F-9905-AB3B-A084D53DF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F119D-8D6F-9647-AF85-40B634FE7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BC429-D5CF-2FBE-E4FE-0AACEE4F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1E55-F128-444C-B93D-CD79B7B8EA58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1AC18-233F-B250-7B35-FA55A5C1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92891-4F39-B8A6-7429-DA46835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EED9-C6E2-D412-6A05-6DB32A44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D8C48-34EC-4CC6-E943-92163390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4693B-33B0-F97E-D9C0-AFB7AF0B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89-34FF-4A61-9C48-9088CAC61B04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378A-D50C-ADFE-D40A-09BB17CF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30B5E-66DC-7FE6-C1F4-7AD4D3E8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E9A20-C27E-14CA-A141-8E83E385D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66D89-6BD4-7B23-EFB2-FD2195625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3F07-C999-421A-4CF7-81604AA0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4B60-8D07-483F-83DD-2B208D761C89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3B73E-CFCD-9F1B-32E9-735870B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3A27-2040-9A9D-C774-C9750F05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7058-E427-C2D7-9B2F-C6ABE668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1"/>
            <a:ext cx="10240617" cy="662300"/>
          </a:xfrm>
          <a:solidFill>
            <a:srgbClr val="0070C0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35738-4A87-8C5C-40DA-11EDB541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3" y="1258576"/>
            <a:ext cx="11748052" cy="5489023"/>
          </a:xfrm>
          <a:solidFill>
            <a:srgbClr val="DFE7F5"/>
          </a:solidFill>
        </p:spPr>
        <p:txBody>
          <a:bodyPr>
            <a:normAutofit/>
          </a:bodyPr>
          <a:lstStyle>
            <a:lvl1pPr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27979-D5EE-8861-FF59-95B5C5C1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215" y="6569765"/>
            <a:ext cx="2743200" cy="181527"/>
          </a:xfrm>
        </p:spPr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40CFD-A8FD-FF6B-CD36-DE6B5520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765"/>
            <a:ext cx="4114800" cy="181527"/>
          </a:xfrm>
        </p:spPr>
        <p:txBody>
          <a:bodyPr/>
          <a:lstStyle/>
          <a:p>
            <a:r>
              <a:rPr lang="en-US" dirty="0"/>
              <a:t>PPMD, </a:t>
            </a:r>
            <a:r>
              <a:rPr lang="en-US" dirty="0" err="1"/>
              <a:t>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EB5F3-F105-26B1-0F42-71917E23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760" y="6549887"/>
            <a:ext cx="2743200" cy="181527"/>
          </a:xfrm>
        </p:spPr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39;p17" descr="Nepali Stand Flag | Nepal flag, Nepali flag, Flag animation">
            <a:extLst>
              <a:ext uri="{FF2B5EF4-FFF2-40B4-BE49-F238E27FC236}">
                <a16:creationId xmlns:a16="http://schemas.microsoft.com/office/drawing/2014/main" id="{2FF2C0E5-E70E-59F0-23B4-EEF5B510DAD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04985" y="27196"/>
            <a:ext cx="646649" cy="71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0;p17">
            <a:extLst>
              <a:ext uri="{FF2B5EF4-FFF2-40B4-BE49-F238E27FC236}">
                <a16:creationId xmlns:a16="http://schemas.microsoft.com/office/drawing/2014/main" id="{F75A6090-780A-3142-5C81-5E829EAA6B3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19057" y="31816"/>
            <a:ext cx="923333" cy="77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1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9CB7-EB2E-DD09-D0E3-E0E9EC3F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B25FF-83FC-C1DC-52AD-9D2CCAF7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9E70-4C7E-AA41-352A-76B7F737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F5CF-AA17-4D32-AC79-A07A1074E915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9FE3D-AAE7-6A7C-543B-BB8B215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687EA-58C2-42D0-BE07-9A322F16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76FC-2CFA-1DB5-1FE8-CB539E9B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5C50-22F1-7885-0AAD-55F52BFE7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8A41D-3BED-B41C-05DF-C4B4987E3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58F3B-9AE9-E742-9636-DB11DE80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45AA-C031-4E6B-9AD1-B9F69F40D7AD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F404-06D6-943D-6187-7B65E1B6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52096-FFCE-38F6-5824-4AB26A22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1E22-E496-24E9-A324-DCBDF73F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8EBA3-0770-5B7B-7B2F-7092C9B4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3F19A-6F29-BB68-F37B-1B127D77E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4F9BB-8DB8-D172-7125-E5094F329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9E82C-5CF2-DED6-C36D-CB341608E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54233-9583-DA61-C5BA-C44B14E0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6104-F77D-4F80-A68B-52C3761B3A3B}" type="datetime1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F25CF-AE53-D864-5E43-4487DB9D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97D73-08F9-5E17-B469-FB0A984D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6D18-DFC9-48A4-895C-EBFBA9C9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2C7C6-D8D9-FD4E-33FB-054D17C6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C81D-6651-4C7A-A0B8-BBCF8F3E6F02}" type="datetime1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3E2AF-EB1F-A83E-1616-D461BF39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AEE58-4E2D-B3B0-DDEA-8D7CD369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9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9397C-972B-0A03-AB59-1F1AA487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1EC5-F674-477B-B511-89082027EB85}" type="datetime1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0951-8664-572C-01A2-D6426AA8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B5FB7-5830-C96A-7A28-E1F04587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EC49-8221-ABD5-A5C9-291CDAC9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6F55-D994-4FBB-D48F-E9FCEF7E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6605D-82B3-79BA-285C-AA3D6308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E51FC-2221-D803-4504-C40CE766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198-B3A0-4EBD-A5E1-1D9F860090F8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56936-E597-002C-6E26-E37A37AD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5C471-DACC-1C43-0310-B4A4A4F4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8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64A6-E4F1-ADE8-B9E0-59868E5D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647FD-2600-B66B-9E4D-025EC6073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5D591-935F-E01C-C482-7033A7F6C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6F718-7716-EE47-455A-3B423C2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0F6-0918-4C6C-A52E-CD95F5045624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F2845-820E-BDCC-3BCB-2FA2FBE3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D48ED-B55C-D6FE-8678-EAECCFFC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18E81-406B-B768-119F-B8B8C76F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52596-66E7-072A-E361-6619132F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9E91-F834-AADC-FF19-84EAFD5A5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E751-55AF-42FA-814F-0F742A5B6677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07D79-ADCE-84CF-8440-4D2024113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PPMD, MoHP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328A6-32E8-BF6D-27A0-07DD7799B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A4F7-FBBC-4AA0-8614-A5F84B8E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7625"/>
            <a:ext cx="12192000" cy="2605630"/>
          </a:xfrm>
          <a:solidFill>
            <a:srgbClr val="008AF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महानगर</a:t>
            </a:r>
            <a:r>
              <a:rPr lang="en-US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/</a:t>
            </a:r>
            <a: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उप महानगर</a:t>
            </a:r>
            <a:r>
              <a:rPr lang="en-US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/</a:t>
            </a:r>
            <a: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नगर</a:t>
            </a:r>
            <a:r>
              <a:rPr lang="en-US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/</a:t>
            </a:r>
            <a: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गाउँ पालिका स्तरीय</a:t>
            </a:r>
            <a:b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</a:br>
            <a: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स्वास्थ्य क्षेत्रको बार्षिक समिक्षा कार्यक्रम</a:t>
            </a:r>
            <a:b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</a:br>
            <a: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आ.ब. २०८०</a:t>
            </a:r>
            <a:r>
              <a:rPr lang="en-US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/</a:t>
            </a:r>
            <a:r>
              <a:rPr lang="ne-NP" altLang="en-US" sz="4000" b="1" dirty="0">
                <a:solidFill>
                  <a:schemeClr val="bg1"/>
                </a:solidFill>
                <a:cs typeface="Kalimati" panose="00000400000000000000" pitchFamily="2"/>
              </a:rPr>
              <a:t>८१</a:t>
            </a:r>
            <a:endParaRPr lang="ne-NP" altLang="en-US" sz="2400" b="1" dirty="0">
              <a:solidFill>
                <a:schemeClr val="bg1"/>
              </a:solidFill>
              <a:cs typeface="Kalimati" panose="00000400000000000000" pitchFamily="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143" y="5094514"/>
            <a:ext cx="12192000" cy="1602657"/>
          </a:xfrm>
          <a:prstGeom prst="rect">
            <a:avLst/>
          </a:prstGeom>
          <a:solidFill>
            <a:srgbClr val="008AF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e-NP" altLang="en-US" sz="2400" b="1" dirty="0">
                <a:solidFill>
                  <a:schemeClr val="bg1"/>
                </a:solidFill>
                <a:cs typeface="Kalimati" panose="00000400000000000000" pitchFamily="2"/>
              </a:rPr>
              <a:t>.............. महानगर</a:t>
            </a:r>
            <a:r>
              <a:rPr lang="en-US" altLang="en-US" sz="2400" b="1" dirty="0">
                <a:solidFill>
                  <a:schemeClr val="bg1"/>
                </a:solidFill>
                <a:cs typeface="Kalimati" panose="00000400000000000000" pitchFamily="2"/>
              </a:rPr>
              <a:t>/</a:t>
            </a:r>
            <a:r>
              <a:rPr lang="ne-NP" altLang="en-US" sz="2400" b="1" dirty="0">
                <a:solidFill>
                  <a:schemeClr val="bg1"/>
                </a:solidFill>
                <a:cs typeface="Kalimati" panose="00000400000000000000" pitchFamily="2"/>
              </a:rPr>
              <a:t>उप महानगर</a:t>
            </a:r>
            <a:r>
              <a:rPr lang="en-US" altLang="en-US" sz="2400" b="1" dirty="0">
                <a:solidFill>
                  <a:schemeClr val="bg1"/>
                </a:solidFill>
                <a:cs typeface="Kalimati" panose="00000400000000000000" pitchFamily="2"/>
              </a:rPr>
              <a:t>/</a:t>
            </a:r>
            <a:r>
              <a:rPr lang="ne-NP" altLang="en-US" sz="2400" b="1" dirty="0">
                <a:solidFill>
                  <a:schemeClr val="bg1"/>
                </a:solidFill>
                <a:cs typeface="Kalimati" panose="00000400000000000000" pitchFamily="2"/>
              </a:rPr>
              <a:t>नगर</a:t>
            </a:r>
            <a:r>
              <a:rPr lang="en-US" altLang="en-US" sz="2400" b="1" dirty="0">
                <a:solidFill>
                  <a:schemeClr val="bg1"/>
                </a:solidFill>
                <a:cs typeface="Kalimati" panose="00000400000000000000" pitchFamily="2"/>
              </a:rPr>
              <a:t>/</a:t>
            </a:r>
            <a:r>
              <a:rPr lang="ne-NP" altLang="en-US" sz="2400" b="1" dirty="0">
                <a:solidFill>
                  <a:schemeClr val="bg1"/>
                </a:solidFill>
                <a:cs typeface="Kalimati" panose="00000400000000000000" pitchFamily="2"/>
              </a:rPr>
              <a:t>गाउँ पालिका </a:t>
            </a:r>
          </a:p>
          <a:p>
            <a:r>
              <a:rPr lang="ne-NP" sz="2400" b="1" dirty="0">
                <a:solidFill>
                  <a:schemeClr val="bg1"/>
                </a:solidFill>
                <a:latin typeface="Kokila" panose="020B0604020202020204" pitchFamily="34" charset="0"/>
                <a:cs typeface="Kalimati" panose="00000400000000000000" pitchFamily="2"/>
              </a:rPr>
              <a:t>मितिः </a:t>
            </a:r>
            <a:r>
              <a:rPr lang="ne-NP" sz="2400" b="1" dirty="0">
                <a:solidFill>
                  <a:schemeClr val="bg1"/>
                </a:solidFill>
                <a:cs typeface="Kalimati" panose="00000400000000000000" pitchFamily="2"/>
              </a:rPr>
              <a:t>२०८१</a:t>
            </a:r>
            <a:r>
              <a:rPr lang="en-US" sz="2400" b="1" dirty="0">
                <a:solidFill>
                  <a:schemeClr val="bg1"/>
                </a:solidFill>
                <a:cs typeface="Kalimati" panose="00000400000000000000" pitchFamily="2"/>
              </a:rPr>
              <a:t>/   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C0BE6-50EC-4FBB-B2D3-2E479BB16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16" y="2768954"/>
            <a:ext cx="2735485" cy="2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6124B3-B79C-304C-CDD4-F7477824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931173"/>
          </a:xfrm>
        </p:spPr>
        <p:txBody>
          <a:bodyPr>
            <a:noAutofit/>
          </a:bodyPr>
          <a:lstStyle/>
          <a:p>
            <a:pPr algn="ctr"/>
            <a:r>
              <a:rPr lang="ne-NP" sz="2400" dirty="0">
                <a:effectLst/>
                <a:latin typeface="Kokila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स्थानीय तहको बार्षिक नीति तथा कार्यक्रमसँग सम्बन्धित प्रगति बिश्लेषण</a:t>
            </a:r>
            <a:endParaRPr lang="en-US" sz="44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1E26F0B-CD2F-09FA-F029-701B23F60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03899"/>
              </p:ext>
            </p:extLst>
          </p:nvPr>
        </p:nvGraphicFramePr>
        <p:xfrm>
          <a:off x="261938" y="1258887"/>
          <a:ext cx="11747500" cy="5073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750">
                  <a:extLst>
                    <a:ext uri="{9D8B030D-6E8A-4147-A177-3AD203B41FA5}">
                      <a16:colId xmlns:a16="http://schemas.microsoft.com/office/drawing/2014/main" val="3816694040"/>
                    </a:ext>
                  </a:extLst>
                </a:gridCol>
                <a:gridCol w="5873750">
                  <a:extLst>
                    <a:ext uri="{9D8B030D-6E8A-4147-A177-3AD203B41FA5}">
                      <a16:colId xmlns:a16="http://schemas.microsoft.com/office/drawing/2014/main" val="1253430058"/>
                    </a:ext>
                  </a:extLst>
                </a:gridCol>
              </a:tblGrid>
              <a:tr h="5645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ne-NP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बार्षिक </a:t>
                      </a:r>
                      <a:r>
                        <a:rPr lang="hi-IN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नीति तथा कार्यक्रम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e-NP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कार्यान्वनको अवस्था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76472"/>
                  </a:ext>
                </a:extLst>
              </a:tr>
              <a:tr h="45091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0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1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algn="ctr"/>
            <a:r>
              <a:rPr lang="ne-NP" sz="2800" dirty="0">
                <a:effectLst/>
                <a:latin typeface="Kokila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स्थानीय तहको आवधिक योजनाका प्रगति बिश्लेषण तथा समीक्षा</a:t>
            </a:r>
            <a:endParaRPr lang="en-US" sz="4800" dirty="0">
              <a:cs typeface="Kalimati" panose="00000400000000000000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301B104-0F64-5FF8-544C-C423C0F57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8936"/>
              </p:ext>
            </p:extLst>
          </p:nvPr>
        </p:nvGraphicFramePr>
        <p:xfrm>
          <a:off x="182215" y="1726248"/>
          <a:ext cx="11747499" cy="4486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1465">
                  <a:extLst>
                    <a:ext uri="{9D8B030D-6E8A-4147-A177-3AD203B41FA5}">
                      <a16:colId xmlns:a16="http://schemas.microsoft.com/office/drawing/2014/main" val="2273775799"/>
                    </a:ext>
                  </a:extLst>
                </a:gridCol>
                <a:gridCol w="2519680">
                  <a:extLst>
                    <a:ext uri="{9D8B030D-6E8A-4147-A177-3AD203B41FA5}">
                      <a16:colId xmlns:a16="http://schemas.microsoft.com/office/drawing/2014/main" val="3786902028"/>
                    </a:ext>
                  </a:extLst>
                </a:gridCol>
                <a:gridCol w="2826354">
                  <a:extLst>
                    <a:ext uri="{9D8B030D-6E8A-4147-A177-3AD203B41FA5}">
                      <a16:colId xmlns:a16="http://schemas.microsoft.com/office/drawing/2014/main" val="127099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ne-NP" sz="24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सुचकहरू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ne-NP" sz="24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लक्ष्य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e-NP" sz="24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प्रगति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6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55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5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5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5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5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95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07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43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21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53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5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algn="ctr"/>
            <a:r>
              <a:rPr lang="ne-NP" dirty="0"/>
              <a:t>आ.ब. २०८०/८१ को स्वीकृत बार्षिक कार्यक्रमको प्रगति</a:t>
            </a:r>
            <a:endParaRPr lang="en-US" sz="6000" dirty="0">
              <a:cs typeface="Kalimati" panose="00000400000000000000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380248"/>
              </p:ext>
            </p:extLst>
          </p:nvPr>
        </p:nvGraphicFramePr>
        <p:xfrm>
          <a:off x="558148" y="1618859"/>
          <a:ext cx="11421810" cy="29467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4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65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क्र.सं.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कार्यक्रमको नाम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क्रियाकलापहरू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श्रोत (संघ</a:t>
                      </a:r>
                      <a:r>
                        <a:rPr lang="en-US" sz="2000" b="1" dirty="0"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प्रदेश</a:t>
                      </a:r>
                      <a:r>
                        <a:rPr lang="en-US" sz="2000" b="1" dirty="0"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 स्थानीय</a:t>
                      </a:r>
                      <a:r>
                        <a:rPr lang="en-US" sz="2000" b="1" dirty="0">
                          <a:effectLst/>
                          <a:cs typeface="Kalimati" panose="00000400000000000000" pitchFamily="2"/>
                        </a:rPr>
                        <a:t>/ </a:t>
                      </a: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अन्य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बार्षिक लक्ष्य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बार्षिक बजेट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1800" b="1" dirty="0">
                          <a:effectLst/>
                          <a:cs typeface="Kalimati" panose="00000400000000000000" pitchFamily="2"/>
                        </a:rPr>
                        <a:t>प्रगति प्रतिशत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भौतिक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बित्तिय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76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76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11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algn="ctr"/>
            <a:r>
              <a:rPr lang="ne-NP" dirty="0"/>
              <a:t>आ.ब. २०८०/८१ को स्वीकृत बार्षिक कार्यक्रमबाट भएका प्रमुख उपलब्धीहरू</a:t>
            </a:r>
            <a:endParaRPr lang="en-US" sz="6000" dirty="0">
              <a:cs typeface="Kalimati" panose="00000400000000000000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57B890-48F3-3733-F5CB-B175E65B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4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प्रतिवेदन स्थिति :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267933"/>
              </p:ext>
            </p:extLst>
          </p:nvPr>
        </p:nvGraphicFramePr>
        <p:xfrm>
          <a:off x="1475409" y="1510086"/>
          <a:ext cx="9681354" cy="4638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6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3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Health Facility/Service Providers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 Status (%)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2078/79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2079/80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2080/81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Govt Hospital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PHCC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Health Service Centre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UHC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PHC Outreach Clinic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Immunization Clinic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FCHV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Private/ Community/ Cooperative Health Facility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98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836275"/>
              </p:ext>
            </p:extLst>
          </p:nvPr>
        </p:nvGraphicFramePr>
        <p:xfrm>
          <a:off x="462511" y="1415150"/>
          <a:ext cx="11365173" cy="50706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5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5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Services</a:t>
                      </a: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वर्ष भरि ९८ प्रकारका निशुल्क आधारभूत औषधी उपलब्ध भएका स्वास्थ्य संस्था (प्रतिशत)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आधारभूत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  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स्वास्थ सेवाको लागि आवश्यक १८ प्रकारका औसधीजन्य सामग्री/उपकरण उपलब्ध भएका स्वास्थ्य संस्था (प्रतिशत)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आधारभूत स्वास्थ्य सेवा केन्द्र सञ्‍चालन भएका वडाको संख्या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आधुनिक र आयुर्वेदिक दुबै किसिमका स्वास्थ्य सेवा प्रदान गरेका स्वास्थ्य संस्था संख्या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स्थानीय तहको भौगोलिक क्षेत्रभित्र रहेका प्रादेशीक तथा संघीय प्रतिष्ठान/अस्पतालको संख्या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स्थानीय तह भित्र रहेका आयुर्वेद औषधालय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केन्द्र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अस्पतालहरूको संख्या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आधारभूत आयुर्वेद सेवा प्रदान गरेका आयुर्वेद औषधालय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केन्द्र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अस्पताल संख्या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स्थानीय तहको भौगोलिक क्षेत्रभित्र रहेका आधारभूत स्वास्थ्य सेवा निःशुल्क प्रदान गर्ने प्रादेशीक तथा संघीय प्रतिष्ठान/अस्पताल संख्या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गाउघर क्लिनिक तथा खोप क्लिनिक सञ्‍चालन गरेका स्वास्थ्य संस्था (प्रतिशत)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न्यूनतम सेवा मापदण्ड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 (MSS) 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मूल्यांकन गरिएका स्वास्थ्य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  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संस्था संख्या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न्यूनतम सेवा मापदण्डमा ८५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% 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भन्दा माथि प्राप्ताङ्क रहेका स्वास्थ्य</a:t>
                      </a: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  </a:t>
                      </a: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संस्था संख्या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बर्षको एक पटक सामाजिक परीक्षण गरेका स्वास्थ्य संस्था (प्रतिशत)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3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639275"/>
              </p:ext>
            </p:extLst>
          </p:nvPr>
        </p:nvGraphicFramePr>
        <p:xfrm>
          <a:off x="435458" y="1745199"/>
          <a:ext cx="11365173" cy="43116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5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5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खोप सेवा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बालबालिकाका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लागि राष्ट्रिय खोप कार्यक्रम अन्तर्गत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  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सबै खोप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 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सेवा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 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उपलब्ध भएका स्वास्थ्य संस्था (प्रतिशत)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children under one year immunized with BCG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children under one year immunized with fIPV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children under one year immunized with OPV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children under one year immunized with PCV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children under one year immunized with DPT-HepB-Hib3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children aged 12-23 months immunized with JE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under one year  immunized with Rota vaccine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 children immunized with Typhoid  vaccine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% of pregnant women who received Td2 and Td2+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2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8552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MR 2 Coverage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57945"/>
              </p:ext>
            </p:extLst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2455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93461"/>
              </p:ext>
            </p:extLst>
          </p:nvPr>
        </p:nvGraphicFramePr>
        <p:xfrm>
          <a:off x="332656" y="1420559"/>
          <a:ext cx="11511259" cy="34980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5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नवजात शिशु तथा बालरोगको एकीकृत व्यवस्थापन सेवा</a:t>
                      </a:r>
                      <a:endParaRPr 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पाँच बर्ष मुनिका नवजात शिशु तथा बाल रोगको व्यवस्थापन सेवा 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IMNCI) 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लिएका बालबालिकाको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 </a:t>
                      </a:r>
                      <a:r>
                        <a:rPr lang="ne-NP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संख्या (प्रति हजारमा)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 of newborn who had applied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Chlorhexidine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gel immediately after birth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newborns with preterm and/or low birth weight kept in KMC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infants (0-2 months) with PSBI receiving first dose of Injection Gentamicin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children under five years with diarrhea treated with zinc and ORS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children U5 years with Pneumonia treated with antibiotics (Amoxicillin)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02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Incidence of Diarrhea per 1000 under five year children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1041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017359"/>
          </a:xfrm>
        </p:spPr>
        <p:txBody>
          <a:bodyPr/>
          <a:lstStyle/>
          <a:p>
            <a:pPr algn="ctr"/>
            <a:r>
              <a:rPr lang="ne-NP" dirty="0">
                <a:cs typeface="Kalimati" panose="00000400000000000000" pitchFamily="2"/>
              </a:rPr>
              <a:t>कार्यक्रमको उद्देश्य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2154-C66F-87C3-2539-08E13508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स्थानीय तहभित्रका स्वास्थ्य संस्थाहरुको प्रगतिको तुलनात्मक विश्लेषण गर्ने ।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गत आ.ब.को समीक्षामा पहिचान भएका समस्याहरूको प्रगतिको बिश्लेषण गर्ने ।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स्थानीय तहबाट जारी भएका नीति, रणनीति तथा निर्देशिकाहरूको कार्यान्वयन तथा उपलब्धीहरूको बिश्लेषण गर्ने ।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कार्यक्रमबाट भएका उपलब्धीहरू र देखिएका समस्याहरू पहिचान गरी सुधार गर्नु पर्ने पक्षहरु आगामी आ.ब.मा सम्बोधन गर्ने ।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संचालित कार्यक्रमले सम्बन्धित क्षेत्रका बासिन्दा र विशेष गरी महिला तथा बञ्चितीमा परेका समुदायहरुलाई उपलब्ध स्वास्थ्य सेवाको उपभोगको अवस्था</a:t>
            </a:r>
            <a:r>
              <a:rPr lang="nb-NO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, </a:t>
            </a: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उनिहरुले सेवा उपभोग गर्न भोग्नु परेका बाधा अवरोधहरु पत्तालगाई संबोधनका लागि रणनीति तयार गर्ने । 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स्थानीय तहमा स्वास्थ्यका योजना तर्जुमाका लागि प्राथमिकता क्षेत्र पहिचान गरी कार्य योजना तयार गर्ने ।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e-NP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स्थानीय तह भित्रका स्वास्थ्य संस्था र स्वास्थ्य जनशक्तीको बिबरण 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Percentage of children under five years with diarrhea treated with zinc and ORS 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755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Percentage of children U5 years with Pneumonia treated with antibiotics (Amoxicillin)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4716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014279"/>
              </p:ext>
            </p:extLst>
          </p:nvPr>
        </p:nvGraphicFramePr>
        <p:xfrm>
          <a:off x="332656" y="1420559"/>
          <a:ext cx="11511259" cy="1988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Kalimati" panose="00000400000000000000" pitchFamily="2"/>
                        </a:rPr>
                        <a:t>परिवार नियोजन सेवा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Kalimati" panose="00000400000000000000" pitchFamily="2"/>
                        </a:rPr>
                        <a:t>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WRA using modern contraceptive methods (pills, injectable, condom)-New user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3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clients received post abortion family planning services (Pills,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Injectables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 Condom)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67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Number of Family Planning Current Users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51706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895981"/>
          </a:xfrm>
        </p:spPr>
        <p:txBody>
          <a:bodyPr>
            <a:normAutofit/>
          </a:bodyPr>
          <a:lstStyle/>
          <a:p>
            <a:pPr lvl="0" algn="ctr"/>
            <a:r>
              <a:rPr lang="ne-NP" b="1" dirty="0">
                <a:latin typeface="+mn-lt"/>
              </a:rPr>
              <a:t>आधारभूत स्वास्थ्य सेवाको प्रगतिको तुलनात्मक अवस्था</a:t>
            </a:r>
            <a:endParaRPr lang="en-US" b="1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PPMD, </a:t>
            </a:r>
            <a:r>
              <a:rPr lang="en-US" dirty="0" err="1"/>
              <a:t>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09423"/>
              </p:ext>
            </p:extLst>
          </p:nvPr>
        </p:nvGraphicFramePr>
        <p:xfrm>
          <a:off x="332656" y="1080007"/>
          <a:ext cx="11511259" cy="50977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1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गर्भवती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 </a:t>
                      </a: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प्रसव तथा सुत्केरी सेवा</a:t>
                      </a:r>
                      <a:endParaRPr 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pregnant women who had Four ANC checkup as protocol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pregnant women who had Eight ANC checkup as protocol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institutional deliveries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6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4 PNC visit as per protocal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Pregnant women tested for HIV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Wards with health facility having delivery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pregnancies terminated by induced procedure at health facility -Medical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2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pregnancies terminated by induced procedure at health facility – Surgical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82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895981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5113"/>
              </p:ext>
            </p:extLst>
          </p:nvPr>
        </p:nvGraphicFramePr>
        <p:xfrm>
          <a:off x="332656" y="1080007"/>
          <a:ext cx="11511259" cy="4684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9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गर्भवती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 </a:t>
                      </a: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प्रसव तथा सुत्केरी सेवा</a:t>
                      </a:r>
                      <a:endParaRPr 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Total number of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women received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PAC services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women screened for  cervical cancer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7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women screened for breast cancer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7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women  screened for  pelvic organ prolapse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7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women screened for  obstetric fistula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7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women managed with ring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pessary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(only for POP)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Kalimati" panose="00000400000000000000" pitchFamily="2"/>
                        </a:rPr>
                        <a:t>Total Number of Maternal Death 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257156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43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Percentage of pregnant women who had Eight ANC checkup as protocol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23119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Percentage institutional deliveries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652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760715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895375"/>
              </p:ext>
            </p:extLst>
          </p:nvPr>
        </p:nvGraphicFramePr>
        <p:xfrm>
          <a:off x="518939" y="992944"/>
          <a:ext cx="11070191" cy="54413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4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6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पोषण सेवा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SAM cases (6-59 months) admitted at outpatient therapeutic centers (OTCs)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MAM cases admitted at outpatient therapeutic centers (OTCs)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children aged 6-59 months who received Vitamin A supplementation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children aged 12-59 months who received anthelminthic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children aged 0-11 months registered for growth monitoring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Average visit for growth monitoring 0-23 month children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postpartum women who received Vitamin A supplementation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postpartum women who received a 45 day supply of IFA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women who received a 180 day supply of Iron Folic Acid during pregnancy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SAM cases (6-59 months) admitted at outpatient therapeutic centers (OTCs)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MAM cases admitted at outpatient therapeutic centers (OTCs)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Percentage of children aged 6-59 months who received Vitamin A supplementation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35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Average visit for growth monitoring 0-23 month children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382941"/>
              </p:ext>
            </p:extLst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7354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स्थानीय तहको बिबरण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PPMD, </a:t>
            </a:r>
            <a:r>
              <a:rPr lang="en-US" dirty="0" err="1"/>
              <a:t>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47252" y="1477648"/>
          <a:ext cx="4939924" cy="41033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बिबरण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संख्या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जम्मा वडा संख्या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cs typeface="Kalimati" panose="00000400000000000000" pitchFamily="2"/>
                        </a:rPr>
                        <a:t>सरकारी अस्पताल </a:t>
                      </a:r>
                      <a:endParaRPr lang="en-US" sz="2000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cs typeface="Kalimati" panose="00000400000000000000" pitchFamily="2"/>
                        </a:rPr>
                        <a:t>(स्थानीय तहबाट संचालित)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6145" algn="l"/>
                        </a:tabLs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cs typeface="Kalimati" panose="00000400000000000000" pitchFamily="2"/>
                        </a:rPr>
                        <a:t>सरकारी अस्पताल </a:t>
                      </a:r>
                      <a:endParaRPr lang="en-US" sz="2000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cs typeface="Kalimati" panose="00000400000000000000" pitchFamily="2"/>
                        </a:rPr>
                        <a:t>(संघीय तथा प्रादेशिक)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6145" algn="l"/>
                        </a:tabLst>
                      </a:pPr>
                      <a:r>
                        <a:rPr lang="en-US" sz="1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प्राथमिक स्वास्थ्य केन्द्र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स्वास्थ्य चौकी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आधारभूत स्वास्थ्य सेवा केन्द्र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नगर स्वास्थ्य केन्द्र</a:t>
                      </a: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सामुदायिक स्वास्थ्य र्इकार्इ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गाउँघर क्लिनिक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6483518" y="1481223"/>
          <a:ext cx="4943776" cy="3995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बिबरण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संख्या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cs typeface="Kalimati" panose="00000400000000000000" pitchFamily="2"/>
                        </a:rPr>
                        <a:t>खोप क्लिनिक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cs typeface="Kalimati" panose="00000400000000000000" pitchFamily="2"/>
                        </a:rPr>
                        <a:t>सुरक्षित प्रसुति केन्द्र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BEONC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CEONC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Gene-xpert center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DR Centre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HTC Centre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ART Centre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CD4 Centre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NRH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cs typeface="Kalimati" panose="00000400000000000000" pitchFamily="2"/>
                        </a:rPr>
                        <a:t>महिला स्वास्थ्य सेविका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3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879749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6848"/>
              </p:ext>
            </p:extLst>
          </p:nvPr>
        </p:nvGraphicFramePr>
        <p:xfrm>
          <a:off x="513529" y="1322993"/>
          <a:ext cx="11189710" cy="4958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0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सरुवा रोग सम्बन्धी सेवा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Total number of people tested for HIV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Total new HIV positive cases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Total number of people living with HIV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Total HIV positive cases under ART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TB notification rate (all forms of TB)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TB treatment success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DR-TB patients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DR-TB treatment success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new Leprosy cases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kala-azar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cases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03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987962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95033"/>
              </p:ext>
            </p:extLst>
          </p:nvPr>
        </p:nvGraphicFramePr>
        <p:xfrm>
          <a:off x="562225" y="1501545"/>
          <a:ext cx="11119371" cy="46882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7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सरुवा रोग सम्बन्धी सेवा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new Dengue Cases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Acute flaccid Paralysis (AFP) cases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Acute encephalitis syndrome (AES) cases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individuals infected by intestinal protozoa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patients treated for Upper Respiratory Tract Infection (URTI)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patients treated for Lower Respiratory Tract Infection (LRTI) Cases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new Measles Cases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new Rubella Cases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new Mumps Cases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24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TB notification rate (all forms of TB)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9623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Number of new Dengue Cases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61272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852696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905361"/>
              </p:ext>
            </p:extLst>
          </p:nvPr>
        </p:nvGraphicFramePr>
        <p:xfrm>
          <a:off x="678938" y="1205464"/>
          <a:ext cx="11070191" cy="50231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4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6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dirty="0">
                          <a:cs typeface="Kalimati" panose="00000400000000000000" pitchFamily="2"/>
                        </a:rPr>
                        <a:t>नसर्ने रोग सम्बन्धी सेवा</a:t>
                      </a:r>
                      <a:endParaRPr 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total Hypertension cases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Diabetes Mellitus cases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Cancer cases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COPD cases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RTA cases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८ वटा कडा रोगहरुको सिफारिस प्रदान गरिएको संख्या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Cancer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Heart Disease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Kidney Disease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Spinal Injury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Head Injury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Alzheimer’s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Parkinson’s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marL="548640" marR="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Sickle cell anemia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मासिक रु ५००० पाउने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Spinal injury, cancer </a:t>
                      </a: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kidney transplant </a:t>
                      </a: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को संख्या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580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846212"/>
              </p:ext>
            </p:extLst>
          </p:nvPr>
        </p:nvGraphicFramePr>
        <p:xfrm>
          <a:off x="462511" y="1750608"/>
          <a:ext cx="11070191" cy="40171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4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cs typeface="Kalimati" panose="00000400000000000000" pitchFamily="2"/>
                        </a:rPr>
                        <a:t>सूचक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22">
                <a:tc gridSpan="4">
                  <a:txBody>
                    <a:bodyPr/>
                    <a:lstStyle/>
                    <a:p>
                      <a:pPr algn="ctr"/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मानसिक रोग सम्बन्धी सेवा</a:t>
                      </a:r>
                      <a:endParaRPr lang="en-US" b="1" dirty="0"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Total number of mental health cases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cases for Depression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cases for Anxiety disorder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cases for Conversion disorder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cases for Acute Psychosis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82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जेष्ठ नागरिक स्वास्थ सम्बन्धी सेवा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Senior Citizens of Age &gt; 60 Years Received Free Health Services in OPD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629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lvl="0" algn="ctr"/>
            <a:r>
              <a:rPr lang="ne-NP" sz="2800" dirty="0"/>
              <a:t>आधारभूत स्वास्थ्य सेवाको प्रगतिको तुलनात्मक अवस्था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935822"/>
              </p:ext>
            </p:extLst>
          </p:nvPr>
        </p:nvGraphicFramePr>
        <p:xfrm>
          <a:off x="733044" y="1474665"/>
          <a:ext cx="11066023" cy="43673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सूचक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०७८/७९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०७९/८०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०८०/८१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9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Kalimati" panose="00000400000000000000" pitchFamily="2"/>
                        </a:rPr>
                        <a:t>सामान्य आकस्मिक अवस्थाका सेवा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Clients Received Emergency 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Emergency Patients Referred Out from the Hospital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Total Emergency Patients Undergone Minor Surgeries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9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Kalimati" panose="00000400000000000000" pitchFamily="2"/>
                        </a:rPr>
                        <a:t>आयुर्वेद तथा अन्य मान्यता प्राप्‍त वैकल्पिक स्वास्थ्य सेवा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people received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Pancha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karma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people served through Yoga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8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Number of women received Asparagus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Satavari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82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Percentage of New OPD visit by Ward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63904"/>
              </p:ext>
            </p:extLst>
          </p:nvPr>
        </p:nvGraphicFramePr>
        <p:xfrm>
          <a:off x="523162" y="1219200"/>
          <a:ext cx="112878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42831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5" y="152400"/>
            <a:ext cx="10377888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Top Ten Disease of the Municipality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944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85585D-60F4-8829-B268-DF84EF3B9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057300"/>
              </p:ext>
            </p:extLst>
          </p:nvPr>
        </p:nvGraphicFramePr>
        <p:xfrm>
          <a:off x="261938" y="1258888"/>
          <a:ext cx="117475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749">
                  <a:extLst>
                    <a:ext uri="{9D8B030D-6E8A-4147-A177-3AD203B41FA5}">
                      <a16:colId xmlns:a16="http://schemas.microsoft.com/office/drawing/2014/main" val="1617048862"/>
                    </a:ext>
                  </a:extLst>
                </a:gridCol>
                <a:gridCol w="5034001">
                  <a:extLst>
                    <a:ext uri="{9D8B030D-6E8A-4147-A177-3AD203B41FA5}">
                      <a16:colId xmlns:a16="http://schemas.microsoft.com/office/drawing/2014/main" val="1671492981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2087385914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149674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 10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 of the new OPD (2080/81)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Rank of 2079/80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76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92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4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6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3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4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7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67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04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5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07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51" y="0"/>
            <a:ext cx="10240617" cy="1220560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ne-NP" sz="2800" b="1" dirty="0">
                <a:effectLst/>
                <a:latin typeface="Kokila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महामारी तथा बिपद ब्यबस्थापन गरेको संख्या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22813"/>
              </p:ext>
            </p:extLst>
          </p:nvPr>
        </p:nvGraphicFramePr>
        <p:xfrm>
          <a:off x="733044" y="1474665"/>
          <a:ext cx="11066025" cy="36886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3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66">
                  <a:extLst>
                    <a:ext uri="{9D8B030D-6E8A-4147-A177-3AD203B41FA5}">
                      <a16:colId xmlns:a16="http://schemas.microsoft.com/office/drawing/2014/main" val="4163153231"/>
                    </a:ext>
                  </a:extLst>
                </a:gridCol>
                <a:gridCol w="793766">
                  <a:extLst>
                    <a:ext uri="{9D8B030D-6E8A-4147-A177-3AD203B41FA5}">
                      <a16:colId xmlns:a16="http://schemas.microsoft.com/office/drawing/2014/main" val="1064695903"/>
                    </a:ext>
                  </a:extLst>
                </a:gridCol>
                <a:gridCol w="793766">
                  <a:extLst>
                    <a:ext uri="{9D8B030D-6E8A-4147-A177-3AD203B41FA5}">
                      <a16:colId xmlns:a16="http://schemas.microsoft.com/office/drawing/2014/main" val="2516304421"/>
                    </a:ext>
                  </a:extLst>
                </a:gridCol>
              </a:tblGrid>
              <a:tr h="4422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महामारी तथा विपद बिबरण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२०७८/७९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२०७९/८०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effectLst/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२०८०/८१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9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घटना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प्रभावित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घटना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प्रभावित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घटना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प्रभावित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4068031496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3486362868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3671158874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1008" marR="61008" marT="0" marB="0"/>
                </a:tc>
                <a:extLst>
                  <a:ext uri="{0D108BD9-81ED-4DB2-BD59-A6C34878D82A}">
                    <a16:rowId xmlns:a16="http://schemas.microsoft.com/office/drawing/2014/main" val="116790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03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976720"/>
          </a:xfrm>
        </p:spPr>
        <p:txBody>
          <a:bodyPr>
            <a:normAutofit/>
          </a:bodyPr>
          <a:lstStyle/>
          <a:p>
            <a:pPr lvl="0" algn="ctr"/>
            <a:r>
              <a:rPr lang="hi-IN" sz="4800" dirty="0"/>
              <a:t>जनशक्ति</a:t>
            </a:r>
            <a:r>
              <a:rPr lang="ne-NP" sz="4800" dirty="0"/>
              <a:t> बिबरण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874513"/>
              </p:ext>
            </p:extLst>
          </p:nvPr>
        </p:nvGraphicFramePr>
        <p:xfrm>
          <a:off x="1251946" y="1149433"/>
          <a:ext cx="10189316" cy="4936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38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पद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स्वीकृत दरबन्दी संख्या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हाल कार्यरत संख्या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रिक्त दरबन्दी संख्या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स्थायी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करार (छात्रबृत्ती)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करार (कार्यक्रम)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>
                          <a:effectLst/>
                          <a:cs typeface="Kalimati" panose="00000400000000000000" pitchFamily="2"/>
                        </a:rPr>
                        <a:t>करार (समिति)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करार (अन्य)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26614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305259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462239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470228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552696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428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52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51" y="0"/>
            <a:ext cx="10240617" cy="1220560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ne-NP" sz="4800" b="1" dirty="0">
                <a:ea typeface="Times New Roman" panose="02020603050405020304" pitchFamily="18" charset="0"/>
              </a:rPr>
              <a:t>स्थानीय तहमा भएका नविनतम प्रयासहरू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40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CE6419-7D32-7D31-03DA-CDDE5CF9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9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51" y="0"/>
            <a:ext cx="10240617" cy="1220560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ne-NP" sz="2800" b="1" dirty="0">
                <a:ea typeface="Times New Roman" panose="02020603050405020304" pitchFamily="18" charset="0"/>
                <a:cs typeface="Kalimati" panose="00000400000000000000" pitchFamily="2"/>
              </a:rPr>
              <a:t>स्वास्थ्य क्षेत्रको प्रमुख समस्याहरू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CE6419-7D32-7D31-03DA-CDDE5CF9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1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84D8-6BF9-BB45-DB5A-1A9D4C59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C1AD-48BD-BEEC-BDB4-6F3F01E3A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e-NP" sz="23900" b="1" dirty="0"/>
              <a:t>धन्यबाद</a:t>
            </a:r>
            <a:endParaRPr lang="en-US" sz="239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8843-AA47-7D49-5403-686CC492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48482-A319-E55B-AA5A-0659B9ED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09FDC-23CF-DEE8-E8EF-DF2F248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976720"/>
          </a:xfrm>
        </p:spPr>
        <p:txBody>
          <a:bodyPr>
            <a:normAutofit fontScale="90000"/>
          </a:bodyPr>
          <a:lstStyle/>
          <a:p>
            <a:pPr lvl="0" algn="ctr"/>
            <a:r>
              <a:rPr lang="ne-NP" sz="4800" dirty="0"/>
              <a:t>रिक्त दरबन्दीमा गत आ.व.मा लोकसेवा माग गरेको जनशक्ति विबरण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590055"/>
              </p:ext>
            </p:extLst>
          </p:nvPr>
        </p:nvGraphicFramePr>
        <p:xfrm>
          <a:off x="1251945" y="1200233"/>
          <a:ext cx="10240617" cy="37467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43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98700">
                  <a:extLst>
                    <a:ext uri="{9D8B030D-6E8A-4147-A177-3AD203B41FA5}">
                      <a16:colId xmlns:a16="http://schemas.microsoft.com/office/drawing/2014/main" val="1176589859"/>
                    </a:ext>
                  </a:extLst>
                </a:gridCol>
              </a:tblGrid>
              <a:tr h="38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पद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cs typeface="Kalimati" panose="00000400000000000000" pitchFamily="2"/>
                        </a:rPr>
                        <a:t>रिक्त दरबन्दी संख्या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माग गरेको संख्या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26614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305259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462239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470228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552696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428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12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017359"/>
          </a:xfrm>
        </p:spPr>
        <p:txBody>
          <a:bodyPr>
            <a:normAutofit fontScale="90000"/>
          </a:bodyPr>
          <a:lstStyle/>
          <a:p>
            <a:pPr algn="ctr"/>
            <a:r>
              <a:rPr lang="ne-NP" dirty="0">
                <a:cs typeface="Kalimati" panose="00000400000000000000" pitchFamily="2"/>
              </a:rPr>
              <a:t>गत आ.ब.को समीक्षाको उठेका विषयहरूको कार्यान्वयन अवस्था</a:t>
            </a:r>
            <a:endParaRPr lang="en-US" dirty="0">
              <a:cs typeface="Kalimati" panose="00000400000000000000" pitchFamily="2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DFE75B-306B-38CC-EAE5-814F90DDF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052165"/>
              </p:ext>
            </p:extLst>
          </p:nvPr>
        </p:nvGraphicFramePr>
        <p:xfrm>
          <a:off x="261938" y="1258888"/>
          <a:ext cx="11747500" cy="3203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750">
                  <a:extLst>
                    <a:ext uri="{9D8B030D-6E8A-4147-A177-3AD203B41FA5}">
                      <a16:colId xmlns:a16="http://schemas.microsoft.com/office/drawing/2014/main" val="3686660844"/>
                    </a:ext>
                  </a:extLst>
                </a:gridCol>
                <a:gridCol w="5873750">
                  <a:extLst>
                    <a:ext uri="{9D8B030D-6E8A-4147-A177-3AD203B41FA5}">
                      <a16:colId xmlns:a16="http://schemas.microsoft.com/office/drawing/2014/main" val="2557316887"/>
                    </a:ext>
                  </a:extLst>
                </a:gridCol>
              </a:tblGrid>
              <a:tr h="498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गत आर्थिक बर्षको समीक्षाबाट पहिचान गरिएका प्राथमिकताहरू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हालको प्रगति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/</a:t>
                      </a: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कार्यान्वयन अवस्था </a:t>
                      </a:r>
                      <a:endParaRPr lang="en-US" b="1" dirty="0">
                        <a:solidFill>
                          <a:schemeClr val="tx1"/>
                        </a:solidFill>
                        <a:cs typeface="Kalimati" panose="00000400000000000000" pitchFamily="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17199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2637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61519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524064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830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algn="ctr"/>
            <a:r>
              <a:rPr lang="ne-NP" dirty="0">
                <a:cs typeface="Kalimati" panose="00000400000000000000" pitchFamily="2"/>
              </a:rPr>
              <a:t>जनस्वास्थ्य सेवा ऐन, २०७५ र जनस्वास्थ्य सेवा नियमानवली, २०७७ कार्यान्वयन अवस्था</a:t>
            </a:r>
            <a:endParaRPr lang="en-US" dirty="0">
              <a:cs typeface="Kalimati" panose="00000400000000000000" pitchFamily="2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DFE75B-306B-38CC-EAE5-814F90DDF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40767"/>
              </p:ext>
            </p:extLst>
          </p:nvPr>
        </p:nvGraphicFramePr>
        <p:xfrm>
          <a:off x="444500" y="1584008"/>
          <a:ext cx="11747500" cy="4654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750">
                  <a:extLst>
                    <a:ext uri="{9D8B030D-6E8A-4147-A177-3AD203B41FA5}">
                      <a16:colId xmlns:a16="http://schemas.microsoft.com/office/drawing/2014/main" val="3686660844"/>
                    </a:ext>
                  </a:extLst>
                </a:gridCol>
                <a:gridCol w="5873750">
                  <a:extLst>
                    <a:ext uri="{9D8B030D-6E8A-4147-A177-3AD203B41FA5}">
                      <a16:colId xmlns:a16="http://schemas.microsoft.com/office/drawing/2014/main" val="2557316887"/>
                    </a:ext>
                  </a:extLst>
                </a:gridCol>
              </a:tblGrid>
              <a:tr h="544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ऐन तथा नियमावलीको ब्यबस्था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b="1" dirty="0">
                          <a:solidFill>
                            <a:schemeClr val="tx1"/>
                          </a:solidFill>
                          <a:cs typeface="Kalimati" panose="00000400000000000000" pitchFamily="2"/>
                        </a:rPr>
                        <a:t>कार्यान्वयनको अवस्था</a:t>
                      </a:r>
                      <a:endParaRPr lang="en-US" b="1" dirty="0">
                        <a:solidFill>
                          <a:schemeClr val="tx1"/>
                        </a:solidFill>
                        <a:cs typeface="Kalimati" panose="00000400000000000000" pitchFamily="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17199"/>
                  </a:ext>
                </a:extLst>
              </a:tr>
              <a:tr h="737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खोप सेवा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2637"/>
                  </a:ext>
                </a:extLst>
              </a:tr>
              <a:tr h="1896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एकीकृत नवजात शिशु तथा बालरोग व्यवस्थापन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 </a:t>
                      </a:r>
                      <a:endParaRPr lang="en-US" dirty="0">
                        <a:cs typeface="Kalimati" panose="00000400000000000000" pitchFamily="2"/>
                      </a:endParaRPr>
                    </a:p>
                    <a:p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पोषण 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 </a:t>
                      </a:r>
                      <a:endParaRPr lang="ne-NP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गर्भवती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प्रसव तथा सुत्केरी 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 </a:t>
                      </a:r>
                      <a:endParaRPr lang="ne-NP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परिवार नियोजन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 </a:t>
                      </a:r>
                      <a:endParaRPr lang="ne-NP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गर्भपतन तथा प्रजनन स्वास्थ्य</a:t>
                      </a:r>
                      <a:endParaRPr lang="ne-NP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मातृ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नवजात शिशु तथा बाल स्वास्थ्य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524064"/>
                  </a:ext>
                </a:extLst>
              </a:tr>
              <a:tr h="737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सरूवा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रोग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सम्बन्धी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</a:t>
                      </a:r>
                    </a:p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89839"/>
                  </a:ext>
                </a:extLst>
              </a:tr>
              <a:tr h="737951">
                <a:tc>
                  <a:txBody>
                    <a:bodyPr/>
                    <a:lstStyle/>
                    <a:p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सर्ने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रोग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तथा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शारीरिक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विकलाङ्गता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सम्बन्धी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सेवा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830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3F-0762-2C15-F305-5F9A34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1220560"/>
          </a:xfrm>
        </p:spPr>
        <p:txBody>
          <a:bodyPr>
            <a:normAutofit/>
          </a:bodyPr>
          <a:lstStyle/>
          <a:p>
            <a:pPr algn="ctr"/>
            <a:r>
              <a:rPr lang="ne-NP" dirty="0">
                <a:cs typeface="Kalimati" panose="00000400000000000000" pitchFamily="2"/>
              </a:rPr>
              <a:t>जनस्वास्थ्य सेवा ऐन, २०७५ र जनस्वास्थ्य सेवा नियमानवली, २०७७ कार्यान्वयन अवस्था</a:t>
            </a:r>
            <a:endParaRPr lang="en-US" dirty="0">
              <a:cs typeface="Kalimati" panose="00000400000000000000" pitchFamily="2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DFE75B-306B-38CC-EAE5-814F90DDF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825687"/>
              </p:ext>
            </p:extLst>
          </p:nvPr>
        </p:nvGraphicFramePr>
        <p:xfrm>
          <a:off x="444500" y="1584008"/>
          <a:ext cx="11747500" cy="4555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750">
                  <a:extLst>
                    <a:ext uri="{9D8B030D-6E8A-4147-A177-3AD203B41FA5}">
                      <a16:colId xmlns:a16="http://schemas.microsoft.com/office/drawing/2014/main" val="3686660844"/>
                    </a:ext>
                  </a:extLst>
                </a:gridCol>
                <a:gridCol w="5873750">
                  <a:extLst>
                    <a:ext uri="{9D8B030D-6E8A-4147-A177-3AD203B41FA5}">
                      <a16:colId xmlns:a16="http://schemas.microsoft.com/office/drawing/2014/main" val="2557316887"/>
                    </a:ext>
                  </a:extLst>
                </a:gridCol>
              </a:tblGrid>
              <a:tr h="498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kern="1200" dirty="0"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ऐन तथा नियमावलीको ब्यबस्था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b="1" dirty="0">
                          <a:solidFill>
                            <a:schemeClr val="tx1"/>
                          </a:solidFill>
                          <a:cs typeface="Kalimati" panose="00000400000000000000" pitchFamily="2"/>
                        </a:rPr>
                        <a:t>कार्यान्वयनको अवस्था</a:t>
                      </a:r>
                      <a:endParaRPr lang="en-US" b="1" dirty="0">
                        <a:solidFill>
                          <a:schemeClr val="tx1"/>
                        </a:solidFill>
                        <a:cs typeface="Kalimati" panose="00000400000000000000" pitchFamily="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17199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मानसिक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रोग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सम्बन्धी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2637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जेष्ठ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नागरिक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स्वास्थ्य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सम्बन्धी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r>
                        <a:rPr lang="hi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 </a:t>
                      </a:r>
                    </a:p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61519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सामान्य आकस्मिक अवस्थाका 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 </a:t>
                      </a:r>
                    </a:p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524064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r>
                        <a:rPr lang="ne-N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स्वास्थ्य प्रवर्द्धन 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8305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r>
                        <a:rPr lang="ne-N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आयुर्वेद तथा अन्य मान्यता प्राप्‍त वैकल्पिक स्वास्थ्य सेवा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,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60286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अन्य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3901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6AF3-D5CA-A467-3E32-52B0F87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F6AC-1F93-4351-9AD6-47F0B4BDD8E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C3BC-7BD9-24DF-CA58-34FFA3E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PPMD, MoHP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2E3B-AC8F-1083-3B92-E378A09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A4F7-FBBC-4AA0-8614-A5F84B8E8DBE}" type="slidenum">
              <a:rPr lang="en-US" smtClean="0"/>
              <a:t>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6124B3-B79C-304C-CDD4-F7477824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110400"/>
            <a:ext cx="10240617" cy="931173"/>
          </a:xfrm>
        </p:spPr>
        <p:txBody>
          <a:bodyPr>
            <a:noAutofit/>
          </a:bodyPr>
          <a:lstStyle/>
          <a:p>
            <a:pPr algn="ctr"/>
            <a:r>
              <a:rPr lang="ne-NP" sz="2400" dirty="0">
                <a:effectLst/>
                <a:latin typeface="Kokila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स्थानीय तहको स्वास्थ्य सम्बन्धी कानून, नीति, रणनीति र</a:t>
            </a:r>
            <a:r>
              <a:rPr lang="ne-NP" sz="2400" dirty="0">
                <a:ea typeface="Times New Roman" panose="02020603050405020304" pitchFamily="18" charset="0"/>
                <a:cs typeface="Kalimati" panose="00000400000000000000" pitchFamily="2"/>
              </a:rPr>
              <a:t> कार्यविधि</a:t>
            </a:r>
            <a:r>
              <a:rPr lang="ne-NP" sz="2400" dirty="0">
                <a:effectLst/>
                <a:latin typeface="Kokila" panose="020B0604020202020204" pitchFamily="34" charset="0"/>
                <a:ea typeface="Times New Roman" panose="02020603050405020304" pitchFamily="18" charset="0"/>
                <a:cs typeface="Kalimati" panose="00000400000000000000" pitchFamily="2"/>
              </a:rPr>
              <a:t> सम्बन्धित प्रगति बिश्लेषण</a:t>
            </a:r>
            <a:endParaRPr lang="en-US" sz="44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1E26F0B-CD2F-09FA-F029-701B23F60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77377"/>
              </p:ext>
            </p:extLst>
          </p:nvPr>
        </p:nvGraphicFramePr>
        <p:xfrm>
          <a:off x="261938" y="1258887"/>
          <a:ext cx="11747500" cy="5073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750">
                  <a:extLst>
                    <a:ext uri="{9D8B030D-6E8A-4147-A177-3AD203B41FA5}">
                      <a16:colId xmlns:a16="http://schemas.microsoft.com/office/drawing/2014/main" val="3816694040"/>
                    </a:ext>
                  </a:extLst>
                </a:gridCol>
                <a:gridCol w="5873750">
                  <a:extLst>
                    <a:ext uri="{9D8B030D-6E8A-4147-A177-3AD203B41FA5}">
                      <a16:colId xmlns:a16="http://schemas.microsoft.com/office/drawing/2014/main" val="1253430058"/>
                    </a:ext>
                  </a:extLst>
                </a:gridCol>
              </a:tblGrid>
              <a:tr h="5645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hi-IN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कानुन</a:t>
                      </a:r>
                      <a:r>
                        <a:rPr lang="ne-NP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, </a:t>
                      </a:r>
                      <a:r>
                        <a:rPr lang="hi-IN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नीति</a:t>
                      </a:r>
                      <a:r>
                        <a:rPr lang="nb-NO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, </a:t>
                      </a:r>
                      <a:r>
                        <a:rPr lang="hi-IN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रणनीति</a:t>
                      </a:r>
                      <a:r>
                        <a:rPr lang="ne-NP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 र कार्यविधि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e-NP" sz="2000" b="1" dirty="0"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कार्यान्वनको अवस्था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76472"/>
                  </a:ext>
                </a:extLst>
              </a:tr>
              <a:tr h="45091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0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1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9024</TotalTime>
  <Words>2348</Words>
  <Application>Microsoft Office PowerPoint</Application>
  <PresentationFormat>Widescreen</PresentationFormat>
  <Paragraphs>822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Kalimati</vt:lpstr>
      <vt:lpstr>Kokila</vt:lpstr>
      <vt:lpstr>Times New Roman</vt:lpstr>
      <vt:lpstr>Wingdings</vt:lpstr>
      <vt:lpstr>Office Theme</vt:lpstr>
      <vt:lpstr>महानगर/उप महानगर/नगर/गाउँ पालिका स्तरीय स्वास्थ्य क्षेत्रको बार्षिक समिक्षा कार्यक्रम आ.ब. २०८०/८१</vt:lpstr>
      <vt:lpstr>कार्यक्रमको उद्देश्य</vt:lpstr>
      <vt:lpstr>स्थानीय तहको बिबरण</vt:lpstr>
      <vt:lpstr>जनशक्ति बिबरण</vt:lpstr>
      <vt:lpstr>रिक्त दरबन्दीमा गत आ.व.मा लोकसेवा माग गरेको जनशक्ति विबरण</vt:lpstr>
      <vt:lpstr>गत आ.ब.को समीक्षाको उठेका विषयहरूको कार्यान्वयन अवस्था</vt:lpstr>
      <vt:lpstr>जनस्वास्थ्य सेवा ऐन, २०७५ र जनस्वास्थ्य सेवा नियमानवली, २०७७ कार्यान्वयन अवस्था</vt:lpstr>
      <vt:lpstr>जनस्वास्थ्य सेवा ऐन, २०७५ र जनस्वास्थ्य सेवा नियमानवली, २०७७ कार्यान्वयन अवस्था</vt:lpstr>
      <vt:lpstr>स्थानीय तहको स्वास्थ्य सम्बन्धी कानून, नीति, रणनीति र कार्यविधि सम्बन्धित प्रगति बिश्लेषण</vt:lpstr>
      <vt:lpstr>स्थानीय तहको बार्षिक नीति तथा कार्यक्रमसँग सम्बन्धित प्रगति बिश्लेषण</vt:lpstr>
      <vt:lpstr>स्थानीय तहको आवधिक योजनाका प्रगति बिश्लेषण तथा समीक्षा</vt:lpstr>
      <vt:lpstr>आ.ब. २०८०/८१ को स्वीकृत बार्षिक कार्यक्रमको प्रगति</vt:lpstr>
      <vt:lpstr>आ.ब. २०८०/८१ को स्वीकृत बार्षिक कार्यक्रमबाट भएका प्रमुख उपलब्धीहरू</vt:lpstr>
      <vt:lpstr>प्रतिवेदन स्थिति :</vt:lpstr>
      <vt:lpstr>आधारभूत स्वास्थ्य सेवाको प्रगतिको तुलनात्मक अवस्था</vt:lpstr>
      <vt:lpstr>आधारभूत स्वास्थ्य सेवाको प्रगतिको तुलनात्मक अवस्था</vt:lpstr>
      <vt:lpstr>MR 2 Coverage by Ward </vt:lpstr>
      <vt:lpstr>आधारभूत स्वास्थ्य सेवाको प्रगतिको तुलनात्मक अवस्था</vt:lpstr>
      <vt:lpstr>Incidence of Diarrhea per 1000 under five year children by Ward </vt:lpstr>
      <vt:lpstr>Percentage of children under five years with diarrhea treated with zinc and ORS  by Ward </vt:lpstr>
      <vt:lpstr>Percentage of children U5 years with Pneumonia treated with antibiotics (Amoxicillin) by Ward </vt:lpstr>
      <vt:lpstr>आधारभूत स्वास्थ्य सेवाको प्रगतिको तुलनात्मक अवस्था</vt:lpstr>
      <vt:lpstr>Number of Family Planning Current Users by Ward </vt:lpstr>
      <vt:lpstr>आधारभूत स्वास्थ्य सेवाको प्रगतिको तुलनात्मक अवस्था</vt:lpstr>
      <vt:lpstr>आधारभूत स्वास्थ्य सेवाको प्रगतिको तुलनात्मक अवस्था</vt:lpstr>
      <vt:lpstr>Percentage of pregnant women who had Eight ANC checkup as protocol by Ward </vt:lpstr>
      <vt:lpstr>Percentage institutional deliveries by Ward </vt:lpstr>
      <vt:lpstr>आधारभूत स्वास्थ्य सेवाको प्रगतिको तुलनात्मक अवस्था</vt:lpstr>
      <vt:lpstr>Average visit for growth monitoring 0-23 month children by Ward </vt:lpstr>
      <vt:lpstr>आधारभूत स्वास्थ्य सेवाको प्रगतिको तुलनात्मक अवस्था</vt:lpstr>
      <vt:lpstr>आधारभूत स्वास्थ्य सेवाको प्रगतिको तुलनात्मक अवस्था</vt:lpstr>
      <vt:lpstr>TB notification rate (all forms of TB) by Ward </vt:lpstr>
      <vt:lpstr>Number of new Dengue Cases by Ward </vt:lpstr>
      <vt:lpstr>आधारभूत स्वास्थ्य सेवाको प्रगतिको तुलनात्मक अवस्था</vt:lpstr>
      <vt:lpstr>आधारभूत स्वास्थ्य सेवाको प्रगतिको तुलनात्मक अवस्था</vt:lpstr>
      <vt:lpstr>आधारभूत स्वास्थ्य सेवाको प्रगतिको तुलनात्मक अवस्था</vt:lpstr>
      <vt:lpstr>Percentage of New OPD visit by Ward </vt:lpstr>
      <vt:lpstr>Top Ten Disease of the Municipality</vt:lpstr>
      <vt:lpstr>महामारी तथा बिपद ब्यबस्थापन गरेको संख्या</vt:lpstr>
      <vt:lpstr>स्थानीय तहमा भएका नविनतम प्रयासहरू</vt:lpstr>
      <vt:lpstr>स्वास्थ्य क्षेत्रको प्रमुख समस्याहरू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Tulsi Ram Thapa</dc:creator>
  <cp:lastModifiedBy>Manoj Tamrakar</cp:lastModifiedBy>
  <cp:revision>295</cp:revision>
  <cp:lastPrinted>2023-08-15T04:23:41Z</cp:lastPrinted>
  <dcterms:created xsi:type="dcterms:W3CDTF">2023-06-16T03:18:25Z</dcterms:created>
  <dcterms:modified xsi:type="dcterms:W3CDTF">2024-07-29T04:47:58Z</dcterms:modified>
</cp:coreProperties>
</file>