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73" r:id="rId2"/>
    <p:sldId id="271" r:id="rId3"/>
    <p:sldId id="260" r:id="rId4"/>
    <p:sldId id="262" r:id="rId5"/>
    <p:sldId id="293" r:id="rId6"/>
    <p:sldId id="294" r:id="rId7"/>
    <p:sldId id="295" r:id="rId8"/>
    <p:sldId id="297" r:id="rId9"/>
    <p:sldId id="298" r:id="rId10"/>
    <p:sldId id="296" r:id="rId11"/>
    <p:sldId id="299" r:id="rId12"/>
    <p:sldId id="300" r:id="rId13"/>
    <p:sldId id="301" r:id="rId14"/>
    <p:sldId id="302" r:id="rId15"/>
    <p:sldId id="303" r:id="rId16"/>
    <p:sldId id="304" r:id="rId17"/>
    <p:sldId id="305" r:id="rId18"/>
    <p:sldId id="306" r:id="rId19"/>
    <p:sldId id="307" r:id="rId20"/>
    <p:sldId id="308" r:id="rId21"/>
    <p:sldId id="264" r:id="rId22"/>
    <p:sldId id="265" r:id="rId23"/>
    <p:sldId id="272" r:id="rId24"/>
    <p:sldId id="266" r:id="rId25"/>
    <p:sldId id="267" r:id="rId26"/>
    <p:sldId id="274" r:id="rId27"/>
    <p:sldId id="275" r:id="rId28"/>
    <p:sldId id="276" r:id="rId29"/>
    <p:sldId id="277" r:id="rId30"/>
    <p:sldId id="278" r:id="rId31"/>
    <p:sldId id="279" r:id="rId32"/>
    <p:sldId id="268" r:id="rId33"/>
    <p:sldId id="269" r:id="rId34"/>
    <p:sldId id="280" r:id="rId35"/>
    <p:sldId id="281" r:id="rId36"/>
    <p:sldId id="282" r:id="rId37"/>
    <p:sldId id="270" r:id="rId38"/>
    <p:sldId id="283" r:id="rId39"/>
    <p:sldId id="284" r:id="rId40"/>
    <p:sldId id="285" r:id="rId41"/>
    <p:sldId id="286" r:id="rId42"/>
    <p:sldId id="287" r:id="rId43"/>
    <p:sldId id="288" r:id="rId44"/>
    <p:sldId id="289" r:id="rId45"/>
    <p:sldId id="290" r:id="rId46"/>
    <p:sldId id="291" r:id="rId47"/>
    <p:sldId id="292" r:id="rId48"/>
    <p:sldId id="309"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67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9A5309-D920-45BD-90D3-82ECBD5F1BED}" type="datetimeFigureOut">
              <a:rPr lang="en-US" smtClean="0"/>
              <a:t>11/23/2025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F5DCC-C1E0-43C0-B850-E2952FF40B27}" type="slidenum">
              <a:rPr lang="en-US" smtClean="0"/>
              <a:t>‹#›</a:t>
            </a:fld>
            <a:endParaRPr lang="en-US"/>
          </a:p>
        </p:txBody>
      </p:sp>
    </p:spTree>
    <p:extLst>
      <p:ext uri="{BB962C8B-B14F-4D97-AF65-F5344CB8AC3E}">
        <p14:creationId xmlns:p14="http://schemas.microsoft.com/office/powerpoint/2010/main" val="2395290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Mean</a:t>
            </a:r>
            <a:r>
              <a:rPr lang="en-US" baseline="0" dirty="0" smtClean="0"/>
              <a:t> : arithmetic  </a:t>
            </a:r>
            <a:r>
              <a:rPr lang="en-US" baseline="0" dirty="0" err="1" smtClean="0"/>
              <a:t>avg</a:t>
            </a:r>
            <a:r>
              <a:rPr lang="en-US" baseline="0" dirty="0" smtClean="0"/>
              <a:t> of a set of values, found by adding all the no together and// </a:t>
            </a:r>
            <a:r>
              <a:rPr lang="en-US" baseline="0" dirty="0" err="1" smtClean="0"/>
              <a:t>toal</a:t>
            </a:r>
            <a:r>
              <a:rPr lang="en-US" baseline="0" dirty="0" smtClean="0"/>
              <a:t> no of value </a:t>
            </a:r>
            <a:r>
              <a:rPr lang="en-US" b="1" baseline="0" dirty="0" smtClean="0"/>
              <a:t>SD measures how much value differ from mean</a:t>
            </a:r>
            <a:endParaRPr lang="en-US" baseline="0" dirty="0" smtClean="0"/>
          </a:p>
          <a:p>
            <a:r>
              <a:rPr lang="en-US" baseline="0" dirty="0" err="1" smtClean="0"/>
              <a:t>Meadian:middle</a:t>
            </a:r>
            <a:r>
              <a:rPr lang="en-US" baseline="0" dirty="0" smtClean="0"/>
              <a:t>  value in a sorted list of numbers, if even then it is </a:t>
            </a:r>
            <a:r>
              <a:rPr lang="en-US" baseline="0" dirty="0" err="1" smtClean="0"/>
              <a:t>avg</a:t>
            </a:r>
            <a:r>
              <a:rPr lang="en-US" baseline="0" dirty="0" smtClean="0"/>
              <a:t> of two middle  values, mode: value that appear most often</a:t>
            </a:r>
            <a:endParaRPr lang="en-US" dirty="0"/>
          </a:p>
        </p:txBody>
      </p:sp>
      <p:sp>
        <p:nvSpPr>
          <p:cNvPr id="4" name="Slide Number Placeholder 3"/>
          <p:cNvSpPr>
            <a:spLocks noGrp="1"/>
          </p:cNvSpPr>
          <p:nvPr>
            <p:ph type="sldNum" sz="quarter" idx="10"/>
          </p:nvPr>
        </p:nvSpPr>
        <p:spPr/>
        <p:txBody>
          <a:bodyPr/>
          <a:lstStyle/>
          <a:p>
            <a:fld id="{B8EF5DCC-C1E0-43C0-B850-E2952FF40B27}" type="slidenum">
              <a:rPr lang="en-US" smtClean="0"/>
              <a:t>18</a:t>
            </a:fld>
            <a:endParaRPr lang="en-US"/>
          </a:p>
        </p:txBody>
      </p:sp>
    </p:spTree>
    <p:extLst>
      <p:ext uri="{BB962C8B-B14F-4D97-AF65-F5344CB8AC3E}">
        <p14:creationId xmlns:p14="http://schemas.microsoft.com/office/powerpoint/2010/main" val="9491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0A035EC-58AB-40F5-972B-FBDDCF80E3DF}"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3909511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A035EC-58AB-40F5-972B-FBDDCF80E3DF}"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420358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A035EC-58AB-40F5-972B-FBDDCF80E3DF}"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2997688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A035EC-58AB-40F5-972B-FBDDCF80E3DF}"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4167796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0A035EC-58AB-40F5-972B-FBDDCF80E3DF}"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2786147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A035EC-58AB-40F5-972B-FBDDCF80E3DF}"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4204767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A035EC-58AB-40F5-972B-FBDDCF80E3DF}"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358899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A035EC-58AB-40F5-972B-FBDDCF80E3DF}"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353485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A035EC-58AB-40F5-972B-FBDDCF80E3DF}"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1627075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0A035EC-58AB-40F5-972B-FBDDCF80E3DF}"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1912943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0A035EC-58AB-40F5-972B-FBDDCF80E3DF}"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1BB8D-64AD-4A82-A0BA-C441E74DA3F9}" type="slidenum">
              <a:rPr lang="en-US" smtClean="0"/>
              <a:t>‹#›</a:t>
            </a:fld>
            <a:endParaRPr lang="en-US"/>
          </a:p>
        </p:txBody>
      </p:sp>
    </p:spTree>
    <p:extLst>
      <p:ext uri="{BB962C8B-B14F-4D97-AF65-F5344CB8AC3E}">
        <p14:creationId xmlns:p14="http://schemas.microsoft.com/office/powerpoint/2010/main" val="686646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A035EC-58AB-40F5-972B-FBDDCF80E3DF}" type="datetimeFigureOut">
              <a:rPr lang="en-US" smtClean="0"/>
              <a:t>11/23/2025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1BB8D-64AD-4A82-A0BA-C441E74DA3F9}" type="slidenum">
              <a:rPr lang="en-US" smtClean="0"/>
              <a:t>‹#›</a:t>
            </a:fld>
            <a:endParaRPr lang="en-US"/>
          </a:p>
        </p:txBody>
      </p:sp>
    </p:spTree>
    <p:extLst>
      <p:ext uri="{BB962C8B-B14F-4D97-AF65-F5344CB8AC3E}">
        <p14:creationId xmlns:p14="http://schemas.microsoft.com/office/powerpoint/2010/main" val="307895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doi.org/10.21203/rs.3.rs-7362033/v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317672" y="4100945"/>
            <a:ext cx="5611091" cy="2308324"/>
          </a:xfrm>
          <a:prstGeom prst="rect">
            <a:avLst/>
          </a:prstGeom>
          <a:noFill/>
        </p:spPr>
        <p:txBody>
          <a:bodyPr wrap="square" rtlCol="0">
            <a:spAutoFit/>
          </a:bodyPr>
          <a:lstStyle/>
          <a:p>
            <a:r>
              <a:rPr lang="en-US" dirty="0" smtClean="0">
                <a:latin typeface="Calisto MT" panose="02040603050505030304" pitchFamily="18" charset="0"/>
              </a:rPr>
              <a:t>Dr. Raja Singh, PGY1, Department of Psychiatry</a:t>
            </a:r>
          </a:p>
          <a:p>
            <a:endParaRPr lang="en-US" dirty="0" smtClean="0">
              <a:latin typeface="Calisto MT" panose="02040603050505030304" pitchFamily="18" charset="0"/>
            </a:endParaRPr>
          </a:p>
          <a:p>
            <a:r>
              <a:rPr lang="en-US" dirty="0" smtClean="0">
                <a:latin typeface="Calisto MT" panose="02040603050505030304" pitchFamily="18" charset="0"/>
              </a:rPr>
              <a:t>Dr. </a:t>
            </a:r>
            <a:r>
              <a:rPr lang="en-US" dirty="0" err="1" smtClean="0">
                <a:latin typeface="Calisto MT" panose="02040603050505030304" pitchFamily="18" charset="0"/>
              </a:rPr>
              <a:t>Neena</a:t>
            </a:r>
            <a:r>
              <a:rPr lang="en-US" dirty="0" smtClean="0">
                <a:latin typeface="Calisto MT" panose="02040603050505030304" pitchFamily="18" charset="0"/>
              </a:rPr>
              <a:t> Rai, Associate professor, </a:t>
            </a:r>
            <a:r>
              <a:rPr lang="en-US" dirty="0">
                <a:latin typeface="Calisto MT" panose="02040603050505030304" pitchFamily="18" charset="0"/>
              </a:rPr>
              <a:t>Department of Psychiatry</a:t>
            </a:r>
          </a:p>
          <a:p>
            <a:endParaRPr lang="en-US" dirty="0" smtClean="0">
              <a:latin typeface="Calisto MT" panose="02040603050505030304" pitchFamily="18" charset="0"/>
            </a:endParaRPr>
          </a:p>
          <a:p>
            <a:r>
              <a:rPr lang="en-US" dirty="0" smtClean="0">
                <a:latin typeface="Calisto MT" panose="02040603050505030304" pitchFamily="18" charset="0"/>
              </a:rPr>
              <a:t>Dr. </a:t>
            </a:r>
            <a:r>
              <a:rPr lang="en-US" dirty="0" err="1" smtClean="0">
                <a:latin typeface="Calisto MT" panose="02040603050505030304" pitchFamily="18" charset="0"/>
              </a:rPr>
              <a:t>Pushpa</a:t>
            </a:r>
            <a:r>
              <a:rPr lang="en-US" dirty="0" smtClean="0">
                <a:latin typeface="Calisto MT" panose="02040603050505030304" pitchFamily="18" charset="0"/>
              </a:rPr>
              <a:t> Prasad Sharma, HOD ,</a:t>
            </a:r>
            <a:r>
              <a:rPr lang="en-US" dirty="0">
                <a:latin typeface="Calisto MT" panose="02040603050505030304" pitchFamily="18" charset="0"/>
              </a:rPr>
              <a:t> Department of Psychiatry</a:t>
            </a:r>
          </a:p>
          <a:p>
            <a:endParaRPr lang="en-US" dirty="0" smtClean="0"/>
          </a:p>
        </p:txBody>
      </p:sp>
      <p:sp>
        <p:nvSpPr>
          <p:cNvPr id="2" name="Content Placeholder 1"/>
          <p:cNvSpPr>
            <a:spLocks noGrp="1"/>
          </p:cNvSpPr>
          <p:nvPr>
            <p:ph idx="1"/>
          </p:nvPr>
        </p:nvSpPr>
        <p:spPr>
          <a:xfrm>
            <a:off x="0" y="502171"/>
            <a:ext cx="12095018" cy="3266265"/>
          </a:xfrm>
        </p:spPr>
        <p:txBody>
          <a:bodyPr/>
          <a:lstStyle/>
          <a:p>
            <a:pPr marL="0" indent="0" algn="ctr">
              <a:buNone/>
            </a:pPr>
            <a:r>
              <a:rPr lang="en-US" sz="4400" b="1" cap="small" dirty="0">
                <a:latin typeface="Calisto MT" panose="02040603050505030304" pitchFamily="18" charset="0"/>
                <a:cs typeface="Times New Roman" panose="02020603050405020304" pitchFamily="18" charset="0"/>
              </a:rPr>
              <a:t>prevalence of psychotropic medication non-adherence and </a:t>
            </a:r>
            <a:r>
              <a:rPr lang="en-US" sz="4400" b="1" cap="small" dirty="0" smtClean="0">
                <a:latin typeface="Calisto MT" panose="02040603050505030304" pitchFamily="18" charset="0"/>
                <a:cs typeface="Times New Roman" panose="02020603050405020304" pitchFamily="18" charset="0"/>
              </a:rPr>
              <a:t>its contributing </a:t>
            </a:r>
            <a:r>
              <a:rPr lang="en-US" sz="4400" b="1" cap="small" dirty="0">
                <a:latin typeface="Calisto MT" panose="02040603050505030304" pitchFamily="18" charset="0"/>
                <a:cs typeface="Times New Roman" panose="02020603050405020304" pitchFamily="18" charset="0"/>
              </a:rPr>
              <a:t>factors among patients with schizophrenia</a:t>
            </a:r>
            <a:r>
              <a:rPr lang="en-US" b="1" dirty="0"/>
              <a:t/>
            </a:r>
            <a:br>
              <a:rPr lang="en-US" b="1" dirty="0"/>
            </a:br>
            <a:r>
              <a:rPr lang="en-US" sz="4800" b="1" dirty="0">
                <a:latin typeface="Calisto MT" panose="0204060305050503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25067959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581" y="1011382"/>
            <a:ext cx="10515600" cy="4973782"/>
          </a:xfrm>
        </p:spPr>
        <p:txBody>
          <a:bodyPr>
            <a:normAutofit/>
          </a:bodyPr>
          <a:lstStyle/>
          <a:p>
            <a:pPr marL="0" lvl="0" indent="0">
              <a:buNone/>
            </a:pPr>
            <a:r>
              <a:rPr lang="en-US" b="1" cap="small" dirty="0" smtClean="0">
                <a:latin typeface="Calisto MT" panose="02040603050505030304" pitchFamily="18" charset="0"/>
                <a:cs typeface="Times New Roman" panose="02020603050405020304" pitchFamily="18" charset="0"/>
              </a:rPr>
              <a:t>9. SAMPLING METHOD/TECHNIQUES:</a:t>
            </a:r>
          </a:p>
          <a:p>
            <a:pPr marL="0" indent="0">
              <a:buNone/>
            </a:pPr>
            <a:r>
              <a:rPr lang="en-US" dirty="0">
                <a:latin typeface="Calisto MT" panose="02040603050505030304" pitchFamily="18" charset="0"/>
                <a:cs typeface="Times New Roman" panose="02020603050405020304" pitchFamily="18" charset="0"/>
              </a:rPr>
              <a:t>A convenience sampling method will be used, where eligible patients will be approached sequentially for the participation</a:t>
            </a:r>
            <a:r>
              <a:rPr lang="en-US" dirty="0" smtClean="0">
                <a:latin typeface="Calisto MT" panose="02040603050505030304" pitchFamily="18" charset="0"/>
                <a:cs typeface="Times New Roman" panose="02020603050405020304" pitchFamily="18" charset="0"/>
              </a:rPr>
              <a:t>.</a:t>
            </a:r>
          </a:p>
          <a:p>
            <a:pPr marL="0" indent="0">
              <a:buNone/>
            </a:pPr>
            <a:endParaRPr lang="en-US" dirty="0">
              <a:latin typeface="Calisto MT" panose="02040603050505030304" pitchFamily="18" charset="0"/>
              <a:cs typeface="Times New Roman" panose="02020603050405020304" pitchFamily="18" charset="0"/>
            </a:endParaRPr>
          </a:p>
          <a:p>
            <a:pPr marL="0" indent="0">
              <a:buNone/>
            </a:pPr>
            <a:r>
              <a:rPr lang="en-US" b="1" dirty="0" smtClean="0">
                <a:latin typeface="Calisto MT" panose="02040603050505030304" pitchFamily="18" charset="0"/>
                <a:cs typeface="Times New Roman" panose="02020603050405020304" pitchFamily="18" charset="0"/>
              </a:rPr>
              <a:t>10. SELECTION CRITERIA: </a:t>
            </a:r>
            <a:endParaRPr lang="en-US" dirty="0">
              <a:latin typeface="Calisto MT" panose="02040603050505030304" pitchFamily="18" charset="0"/>
              <a:cs typeface="Times New Roman" panose="02020603050405020304" pitchFamily="18" charset="0"/>
            </a:endParaRPr>
          </a:p>
          <a:p>
            <a:pPr marL="514350" indent="-514350">
              <a:buAutoNum type="alphaUcPeriod"/>
            </a:pPr>
            <a:r>
              <a:rPr lang="en-US" b="1" cap="small" dirty="0" smtClean="0">
                <a:latin typeface="Calisto MT" panose="02040603050505030304" pitchFamily="18" charset="0"/>
                <a:cs typeface="Times New Roman" panose="02020603050405020304" pitchFamily="18" charset="0"/>
              </a:rPr>
              <a:t>Inclusion Criteria</a:t>
            </a:r>
            <a:endParaRPr lang="en-US" dirty="0">
              <a:latin typeface="Calisto MT" panose="02040603050505030304" pitchFamily="18" charset="0"/>
              <a:cs typeface="Times New Roman" panose="02020603050405020304" pitchFamily="18" charset="0"/>
            </a:endParaRPr>
          </a:p>
          <a:p>
            <a:pPr lvl="0"/>
            <a:r>
              <a:rPr lang="en-US" dirty="0">
                <a:latin typeface="Calisto MT" panose="02040603050505030304" pitchFamily="18" charset="0"/>
                <a:cs typeface="Times New Roman" panose="02020603050405020304" pitchFamily="18" charset="0"/>
              </a:rPr>
              <a:t>Age 18-65 </a:t>
            </a:r>
            <a:r>
              <a:rPr lang="en-US" dirty="0" smtClean="0">
                <a:latin typeface="Calisto MT" panose="02040603050505030304" pitchFamily="18" charset="0"/>
                <a:cs typeface="Times New Roman" panose="02020603050405020304" pitchFamily="18" charset="0"/>
              </a:rPr>
              <a:t>years</a:t>
            </a:r>
            <a:r>
              <a:rPr lang="en-US" dirty="0">
                <a:latin typeface="Calisto MT" panose="02040603050505030304" pitchFamily="18" charset="0"/>
                <a:cs typeface="Times New Roman" panose="02020603050405020304" pitchFamily="18" charset="0"/>
              </a:rPr>
              <a:t>. </a:t>
            </a:r>
          </a:p>
          <a:p>
            <a:pPr lvl="0"/>
            <a:r>
              <a:rPr lang="en-US" dirty="0" smtClean="0">
                <a:latin typeface="Calisto MT" panose="02040603050505030304" pitchFamily="18" charset="0"/>
                <a:cs typeface="Times New Roman" panose="02020603050405020304" pitchFamily="18" charset="0"/>
              </a:rPr>
              <a:t>A </a:t>
            </a:r>
            <a:r>
              <a:rPr lang="en-US" dirty="0">
                <a:latin typeface="Calisto MT" panose="02040603050505030304" pitchFamily="18" charset="0"/>
                <a:cs typeface="Times New Roman" panose="02020603050405020304" pitchFamily="18" charset="0"/>
              </a:rPr>
              <a:t>confirmed clinical diagnosis of Schizophrenia and on psychotropic medication   for at least one month.</a:t>
            </a:r>
          </a:p>
          <a:p>
            <a:pPr marL="0" lv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1206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3509" y="1216025"/>
            <a:ext cx="10515600" cy="4351338"/>
          </a:xfrm>
        </p:spPr>
        <p:txBody>
          <a:bodyPr/>
          <a:lstStyle/>
          <a:p>
            <a:pPr marL="0" lvl="0" indent="0">
              <a:buNone/>
            </a:pPr>
            <a:r>
              <a:rPr lang="en-US" b="1" cap="small" dirty="0" smtClean="0">
                <a:latin typeface="Calisto MT" panose="02040603050505030304" pitchFamily="18" charset="0"/>
                <a:cs typeface="Times New Roman" panose="02020603050405020304" pitchFamily="18" charset="0"/>
              </a:rPr>
              <a:t>B. Exclusion Criteria:</a:t>
            </a:r>
          </a:p>
          <a:p>
            <a:pPr marL="0" lvl="0" indent="0">
              <a:buNone/>
            </a:pPr>
            <a:endParaRPr lang="en-US" b="1" cap="small" dirty="0" smtClean="0">
              <a:latin typeface="Calisto MT" panose="02040603050505030304" pitchFamily="18" charset="0"/>
              <a:cs typeface="Times New Roman" panose="02020603050405020304" pitchFamily="18" charset="0"/>
            </a:endParaRPr>
          </a:p>
          <a:p>
            <a:pPr lvl="0"/>
            <a:r>
              <a:rPr lang="en-US" dirty="0">
                <a:latin typeface="Calisto MT" panose="02040603050505030304" pitchFamily="18" charset="0"/>
                <a:cs typeface="Times New Roman" panose="02020603050405020304" pitchFamily="18" charset="0"/>
              </a:rPr>
              <a:t>Patients experiencing acute psychosis episode, severe agitation, severe cognitive impairment.</a:t>
            </a:r>
          </a:p>
          <a:p>
            <a:pPr lvl="0"/>
            <a:r>
              <a:rPr lang="en-US" dirty="0">
                <a:latin typeface="Calisto MT" panose="02040603050505030304" pitchFamily="18" charset="0"/>
                <a:cs typeface="Times New Roman" panose="02020603050405020304" pitchFamily="18" charset="0"/>
              </a:rPr>
              <a:t>Co-morbid severe medical or neurological illness.</a:t>
            </a:r>
          </a:p>
          <a:p>
            <a:pPr marL="0" lvl="0" indent="0">
              <a:buNone/>
            </a:pPr>
            <a:endParaRPr lang="en-US" dirty="0">
              <a:latin typeface="Times New Roman" panose="02020603050405020304" pitchFamily="18" charset="0"/>
              <a:cs typeface="Times New Roman" panose="02020603050405020304" pitchFamily="18" charset="0"/>
            </a:endParaRPr>
          </a:p>
          <a:p>
            <a:pPr marL="0" lvl="0" indent="0">
              <a:buNone/>
            </a:pPr>
            <a:endParaRPr lang="en-US" b="1" cap="small" dirty="0" smtClean="0">
              <a:latin typeface="Times New Roman" panose="02020603050405020304" pitchFamily="18" charset="0"/>
              <a:cs typeface="Times New Roman" panose="02020603050405020304" pitchFamily="18" charset="0"/>
            </a:endParaRPr>
          </a:p>
          <a:p>
            <a:pPr marL="0" lv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6397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581" y="540328"/>
            <a:ext cx="11686310" cy="6165272"/>
          </a:xfrm>
        </p:spPr>
        <p:txBody>
          <a:bodyPr>
            <a:normAutofit/>
          </a:bodyPr>
          <a:lstStyle/>
          <a:p>
            <a:pPr marL="0" lvl="0" indent="0">
              <a:buNone/>
            </a:pPr>
            <a:r>
              <a:rPr lang="en-US" b="1" cap="small" dirty="0" smtClean="0">
                <a:latin typeface="Calisto MT" panose="02040603050505030304" pitchFamily="18" charset="0"/>
                <a:cs typeface="Times New Roman" panose="02020603050405020304" pitchFamily="18" charset="0"/>
              </a:rPr>
              <a:t>11. DATA COLLECTION TOOLS AND TECHNIQUES(METHOD):</a:t>
            </a:r>
          </a:p>
          <a:p>
            <a:pPr marL="0" lvl="0" indent="0">
              <a:buNone/>
            </a:pPr>
            <a:endParaRPr lang="en-US" b="1" cap="small" dirty="0" smtClean="0">
              <a:latin typeface="Calisto MT" panose="02040603050505030304" pitchFamily="18" charset="0"/>
              <a:cs typeface="Times New Roman" panose="02020603050405020304" pitchFamily="18" charset="0"/>
            </a:endParaRPr>
          </a:p>
          <a:p>
            <a:r>
              <a:rPr lang="en-US" dirty="0">
                <a:latin typeface="Calisto MT" panose="02040603050505030304" pitchFamily="18" charset="0"/>
                <a:cs typeface="Times New Roman" panose="02020603050405020304" pitchFamily="18" charset="0"/>
              </a:rPr>
              <a:t>Prospective, Real-Time Collection: Data will be collected prospectively as patients arrive at the Emergency, psychiatry ward and OPD Department, ensuring accurate and timely information. Each eligible patient will be identified and enrolled consecutively until the calculated sample size is reached. </a:t>
            </a:r>
            <a:r>
              <a:rPr lang="en-US" b="1" dirty="0">
                <a:latin typeface="Calisto MT" panose="02040603050505030304" pitchFamily="18" charset="0"/>
                <a:cs typeface="Times New Roman" panose="02020603050405020304" pitchFamily="18" charset="0"/>
              </a:rPr>
              <a:t>Structured </a:t>
            </a:r>
            <a:r>
              <a:rPr lang="en-US" b="1" dirty="0" err="1">
                <a:latin typeface="Calisto MT" panose="02040603050505030304" pitchFamily="18" charset="0"/>
                <a:cs typeface="Times New Roman" panose="02020603050405020304" pitchFamily="18" charset="0"/>
              </a:rPr>
              <a:t>Proforma</a:t>
            </a:r>
            <a:r>
              <a:rPr lang="en-US" dirty="0">
                <a:latin typeface="Calisto MT" panose="02040603050505030304" pitchFamily="18" charset="0"/>
                <a:cs typeface="Times New Roman" panose="02020603050405020304" pitchFamily="18" charset="0"/>
              </a:rPr>
              <a:t>: A pre-designed, structured data collection form will be used to capture all relevant information.</a:t>
            </a:r>
          </a:p>
          <a:p>
            <a:r>
              <a:rPr lang="en-US" dirty="0">
                <a:latin typeface="Calisto MT" panose="02040603050505030304" pitchFamily="18" charset="0"/>
                <a:cs typeface="Times New Roman" panose="02020603050405020304" pitchFamily="18" charset="0"/>
              </a:rPr>
              <a:t>Verification from Hospital Records: Data collected from the </a:t>
            </a:r>
            <a:r>
              <a:rPr lang="en-US" dirty="0" err="1">
                <a:latin typeface="Calisto MT" panose="02040603050505030304" pitchFamily="18" charset="0"/>
                <a:cs typeface="Times New Roman" panose="02020603050405020304" pitchFamily="18" charset="0"/>
              </a:rPr>
              <a:t>proforma</a:t>
            </a:r>
            <a:r>
              <a:rPr lang="en-US" dirty="0">
                <a:latin typeface="Calisto MT" panose="02040603050505030304" pitchFamily="18" charset="0"/>
                <a:cs typeface="Times New Roman" panose="02020603050405020304" pitchFamily="18" charset="0"/>
              </a:rPr>
              <a:t> will be cross-checked to ensure completeness and accuracy.</a:t>
            </a:r>
          </a:p>
          <a:p>
            <a:r>
              <a:rPr lang="en-US" dirty="0">
                <a:latin typeface="Calisto MT" panose="02040603050505030304" pitchFamily="18" charset="0"/>
                <a:cs typeface="Times New Roman" panose="02020603050405020304" pitchFamily="18" charset="0"/>
              </a:rPr>
              <a:t>Confidentiality and Coding: Each patient will be assigned a unique study ID.</a:t>
            </a:r>
          </a:p>
          <a:p>
            <a:r>
              <a:rPr lang="en-US" dirty="0">
                <a:latin typeface="Calisto MT" panose="02040603050505030304" pitchFamily="18" charset="0"/>
                <a:cs typeface="Times New Roman" panose="02020603050405020304" pitchFamily="18" charset="0"/>
              </a:rPr>
              <a:t> No personal identifiers will be used during analysis to maintain confidentiality.</a:t>
            </a:r>
          </a:p>
          <a:p>
            <a:pPr lvl="0"/>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8923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2563" y="855807"/>
            <a:ext cx="10515600" cy="5212484"/>
          </a:xfrm>
        </p:spPr>
        <p:txBody>
          <a:bodyPr/>
          <a:lstStyle/>
          <a:p>
            <a:pPr marL="0" lvl="0" indent="0">
              <a:buNone/>
            </a:pPr>
            <a:r>
              <a:rPr lang="en-US" cap="small" dirty="0">
                <a:latin typeface="Calisto MT" panose="02040603050505030304" pitchFamily="18" charset="0"/>
                <a:cs typeface="Times New Roman" panose="02020603050405020304" pitchFamily="18" charset="0"/>
              </a:rPr>
              <a:t>DATA COLLECTION </a:t>
            </a:r>
            <a:r>
              <a:rPr lang="en-US" cap="small" dirty="0" smtClean="0">
                <a:latin typeface="Calisto MT" panose="02040603050505030304" pitchFamily="18" charset="0"/>
                <a:cs typeface="Times New Roman" panose="02020603050405020304" pitchFamily="18" charset="0"/>
              </a:rPr>
              <a:t>TOOLS</a:t>
            </a:r>
          </a:p>
          <a:p>
            <a:r>
              <a:rPr lang="en-US" b="1" dirty="0">
                <a:latin typeface="Calisto MT" panose="02040603050505030304" pitchFamily="18" charset="0"/>
                <a:cs typeface="Times New Roman" panose="02020603050405020304" pitchFamily="18" charset="0"/>
              </a:rPr>
              <a:t>Semi-Structured Questionnaire</a:t>
            </a:r>
            <a:r>
              <a:rPr lang="en-US" dirty="0">
                <a:latin typeface="Calisto MT" panose="02040603050505030304" pitchFamily="18" charset="0"/>
                <a:cs typeface="Times New Roman" panose="02020603050405020304" pitchFamily="18" charset="0"/>
              </a:rPr>
              <a:t>: A specially designed </a:t>
            </a:r>
            <a:r>
              <a:rPr lang="en-US" b="1" dirty="0">
                <a:latin typeface="Calisto MT" panose="02040603050505030304" pitchFamily="18" charset="0"/>
                <a:cs typeface="Times New Roman" panose="02020603050405020304" pitchFamily="18" charset="0"/>
              </a:rPr>
              <a:t>socio-demographic</a:t>
            </a:r>
            <a:r>
              <a:rPr lang="en-US" dirty="0">
                <a:latin typeface="Calisto MT" panose="02040603050505030304" pitchFamily="18" charset="0"/>
                <a:cs typeface="Times New Roman" panose="02020603050405020304" pitchFamily="18" charset="0"/>
              </a:rPr>
              <a:t> and </a:t>
            </a:r>
            <a:r>
              <a:rPr lang="en-US" b="1" dirty="0">
                <a:latin typeface="Calisto MT" panose="02040603050505030304" pitchFamily="18" charset="0"/>
                <a:cs typeface="Times New Roman" panose="02020603050405020304" pitchFamily="18" charset="0"/>
              </a:rPr>
              <a:t>clinical datasheet </a:t>
            </a:r>
            <a:r>
              <a:rPr lang="en-US" dirty="0">
                <a:latin typeface="Calisto MT" panose="02040603050505030304" pitchFamily="18" charset="0"/>
                <a:cs typeface="Times New Roman" panose="02020603050405020304" pitchFamily="18" charset="0"/>
              </a:rPr>
              <a:t>by department of psychiatry of KIST Medical College &amp; Teaching Hospital, which includes Age, Gender, religion, Marital status, Educational status,  Occupational status, Address, Economic status, Family history of psychiatric illness,  diagnosis, total duration of illness, number of psychotropic medication, side-effects, number of hospitalization, recent substance use(last 1 month), stigma, insight(clinical related</a:t>
            </a:r>
            <a:r>
              <a:rPr lang="en-US" dirty="0" smtClean="0">
                <a:latin typeface="Calisto MT" panose="02040603050505030304" pitchFamily="18" charset="0"/>
                <a:cs typeface="Times New Roman" panose="02020603050405020304" pitchFamily="18" charset="0"/>
              </a:rPr>
              <a:t>) </a:t>
            </a:r>
            <a:r>
              <a:rPr lang="en-US" dirty="0">
                <a:latin typeface="Calisto MT" panose="02040603050505030304" pitchFamily="18" charset="0"/>
                <a:cs typeface="Times New Roman" panose="02020603050405020304" pitchFamily="18" charset="0"/>
              </a:rPr>
              <a:t>has been included in the questionnaire.</a:t>
            </a:r>
          </a:p>
          <a:p>
            <a:pPr lvl="0"/>
            <a:endParaRPr lang="en-US" dirty="0"/>
          </a:p>
        </p:txBody>
      </p:sp>
    </p:spTree>
    <p:extLst>
      <p:ext uri="{BB962C8B-B14F-4D97-AF65-F5344CB8AC3E}">
        <p14:creationId xmlns:p14="http://schemas.microsoft.com/office/powerpoint/2010/main" val="1143081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8708" y="443345"/>
            <a:ext cx="11076709" cy="6068291"/>
          </a:xfrm>
        </p:spPr>
        <p:txBody>
          <a:bodyPr>
            <a:normAutofit fontScale="92500" lnSpcReduction="10000"/>
          </a:bodyPr>
          <a:lstStyle/>
          <a:p>
            <a:r>
              <a:rPr lang="en-US" b="1" dirty="0">
                <a:latin typeface="Calisto MT" panose="02040603050505030304" pitchFamily="18" charset="0"/>
                <a:cs typeface="Times New Roman" panose="02020603050405020304" pitchFamily="18" charset="0"/>
              </a:rPr>
              <a:t>International Classification of Disease </a:t>
            </a:r>
            <a:r>
              <a:rPr lang="en-US" dirty="0">
                <a:latin typeface="Calisto MT" panose="02040603050505030304" pitchFamily="18" charset="0"/>
                <a:cs typeface="Times New Roman" panose="02020603050405020304" pitchFamily="18" charset="0"/>
              </a:rPr>
              <a:t>– Diagnostic criteria for research  </a:t>
            </a:r>
            <a:r>
              <a:rPr lang="en-US" b="1" dirty="0">
                <a:latin typeface="Calisto MT" panose="02040603050505030304" pitchFamily="18" charset="0"/>
                <a:cs typeface="Times New Roman" panose="02020603050405020304" pitchFamily="18" charset="0"/>
              </a:rPr>
              <a:t>(ICD-11) DCR </a:t>
            </a:r>
            <a:r>
              <a:rPr lang="en-US" dirty="0">
                <a:latin typeface="Calisto MT" panose="02040603050505030304" pitchFamily="18" charset="0"/>
                <a:cs typeface="Times New Roman" panose="02020603050405020304" pitchFamily="18" charset="0"/>
              </a:rPr>
              <a:t>: It is  an operational diagnostic system that classify known psychological disorders based on the experienced symptoms according to the number of criteria. Diagnosis of Schizophrenia will be confirmed using ICD-11 DCR</a:t>
            </a:r>
            <a:r>
              <a:rPr lang="en-US" dirty="0" smtClean="0">
                <a:latin typeface="Calisto MT" panose="02040603050505030304" pitchFamily="18" charset="0"/>
                <a:cs typeface="Times New Roman" panose="02020603050405020304" pitchFamily="18" charset="0"/>
              </a:rPr>
              <a:t>.</a:t>
            </a:r>
          </a:p>
          <a:p>
            <a:pPr marL="0" indent="0">
              <a:buNone/>
            </a:pPr>
            <a:endParaRPr lang="en-US" dirty="0">
              <a:latin typeface="Calisto MT" panose="02040603050505030304" pitchFamily="18" charset="0"/>
              <a:cs typeface="Times New Roman" panose="02020603050405020304" pitchFamily="18" charset="0"/>
            </a:endParaRPr>
          </a:p>
          <a:p>
            <a:r>
              <a:rPr lang="en-US" b="1" dirty="0" err="1">
                <a:latin typeface="Calisto MT" panose="02040603050505030304" pitchFamily="18" charset="0"/>
                <a:cs typeface="Times New Roman" panose="02020603050405020304" pitchFamily="18" charset="0"/>
              </a:rPr>
              <a:t>Morisky</a:t>
            </a:r>
            <a:r>
              <a:rPr lang="en-US" b="1" dirty="0">
                <a:latin typeface="Calisto MT" panose="02040603050505030304" pitchFamily="18" charset="0"/>
                <a:cs typeface="Times New Roman" panose="02020603050405020304" pitchFamily="18" charset="0"/>
              </a:rPr>
              <a:t> Medication Adherence Scale (MMAS-8) </a:t>
            </a:r>
            <a:r>
              <a:rPr lang="en-US" dirty="0">
                <a:latin typeface="Calisto MT" panose="02040603050505030304" pitchFamily="18" charset="0"/>
                <a:cs typeface="Times New Roman" panose="02020603050405020304" pitchFamily="18" charset="0"/>
              </a:rPr>
              <a:t>will be used to access the medication non-adherence a widely used self-report tool developed by </a:t>
            </a:r>
            <a:r>
              <a:rPr lang="en-US" b="1" dirty="0">
                <a:latin typeface="Calisto MT" panose="02040603050505030304" pitchFamily="18" charset="0"/>
                <a:cs typeface="Times New Roman" panose="02020603050405020304" pitchFamily="18" charset="0"/>
              </a:rPr>
              <a:t>Donald </a:t>
            </a:r>
            <a:r>
              <a:rPr lang="en-US" b="1" dirty="0" err="1">
                <a:latin typeface="Calisto MT" panose="02040603050505030304" pitchFamily="18" charset="0"/>
                <a:cs typeface="Times New Roman" panose="02020603050405020304" pitchFamily="18" charset="0"/>
              </a:rPr>
              <a:t>Morisky</a:t>
            </a:r>
            <a:r>
              <a:rPr lang="en-US" b="1" dirty="0">
                <a:latin typeface="Calisto MT" panose="02040603050505030304" pitchFamily="18" charset="0"/>
                <a:cs typeface="Times New Roman" panose="02020603050405020304" pitchFamily="18" charset="0"/>
              </a:rPr>
              <a:t>. It has 8 items (7 yes/no, 1 on a Likert scale), total score (0-8) which will be categorized as: High non-adherence (≥2), Medium non-adherence (1-2) and Low non-adherence (0). </a:t>
            </a:r>
            <a:r>
              <a:rPr lang="en-US" dirty="0">
                <a:latin typeface="Calisto MT" panose="02040603050505030304" pitchFamily="18" charset="0"/>
                <a:cs typeface="Times New Roman" panose="02020603050405020304" pitchFamily="18" charset="0"/>
              </a:rPr>
              <a:t>This is a patient reported scale administered through a face-to-face interview by the investigator, average time required is 5 to 7 minutes. Permission for the use of MMAS-8 was sought from the original author, </a:t>
            </a:r>
            <a:r>
              <a:rPr lang="en-US" b="1" dirty="0">
                <a:latin typeface="Calisto MT" panose="02040603050505030304" pitchFamily="18" charset="0"/>
                <a:cs typeface="Times New Roman" panose="02020603050405020304" pitchFamily="18" charset="0"/>
              </a:rPr>
              <a:t>Dr. </a:t>
            </a:r>
            <a:r>
              <a:rPr lang="en-US" b="1" dirty="0" err="1">
                <a:latin typeface="Calisto MT" panose="02040603050505030304" pitchFamily="18" charset="0"/>
                <a:cs typeface="Times New Roman" panose="02020603050405020304" pitchFamily="18" charset="0"/>
              </a:rPr>
              <a:t>Morisky</a:t>
            </a:r>
            <a:r>
              <a:rPr lang="en-US" dirty="0">
                <a:latin typeface="Calisto MT" panose="02040603050505030304" pitchFamily="18" charset="0"/>
                <a:cs typeface="Times New Roman" panose="02020603050405020304" pitchFamily="18" charset="0"/>
              </a:rPr>
              <a:t>. The English and </a:t>
            </a:r>
            <a:r>
              <a:rPr lang="en-US" dirty="0" err="1">
                <a:latin typeface="Calisto MT" panose="02040603050505030304" pitchFamily="18" charset="0"/>
                <a:cs typeface="Times New Roman" panose="02020603050405020304" pitchFamily="18" charset="0"/>
              </a:rPr>
              <a:t>nepali</a:t>
            </a:r>
            <a:r>
              <a:rPr lang="en-US" dirty="0">
                <a:latin typeface="Calisto MT" panose="02040603050505030304" pitchFamily="18" charset="0"/>
                <a:cs typeface="Times New Roman" panose="02020603050405020304" pitchFamily="18" charset="0"/>
              </a:rPr>
              <a:t> versions, validated and </a:t>
            </a:r>
            <a:r>
              <a:rPr lang="en-US" dirty="0" smtClean="0">
                <a:latin typeface="Calisto MT" panose="02040603050505030304" pitchFamily="18" charset="0"/>
                <a:cs typeface="Times New Roman" panose="02020603050405020304" pitchFamily="18" charset="0"/>
              </a:rPr>
              <a:t>used in </a:t>
            </a:r>
            <a:r>
              <a:rPr lang="en-US" dirty="0">
                <a:latin typeface="Calisto MT" panose="02040603050505030304" pitchFamily="18" charset="0"/>
                <a:cs typeface="Times New Roman" panose="02020603050405020304" pitchFamily="18" charset="0"/>
              </a:rPr>
              <a:t>previous studies, were obtained with permission and will be used in this study. (</a:t>
            </a:r>
            <a:r>
              <a:rPr lang="en-US" dirty="0" err="1">
                <a:latin typeface="Calisto MT" panose="02040603050505030304" pitchFamily="18" charset="0"/>
              </a:rPr>
              <a:t>Subedi</a:t>
            </a:r>
            <a:r>
              <a:rPr lang="en-US" dirty="0">
                <a:latin typeface="Calisto MT" panose="02040603050505030304" pitchFamily="18" charset="0"/>
              </a:rPr>
              <a:t> S, </a:t>
            </a:r>
            <a:r>
              <a:rPr lang="en-US" dirty="0" err="1">
                <a:latin typeface="Calisto MT" panose="02040603050505030304" pitchFamily="18" charset="0"/>
              </a:rPr>
              <a:t>Paudel</a:t>
            </a:r>
            <a:r>
              <a:rPr lang="en-US" dirty="0">
                <a:latin typeface="Calisto MT" panose="02040603050505030304" pitchFamily="18" charset="0"/>
              </a:rPr>
              <a:t> K, </a:t>
            </a:r>
            <a:r>
              <a:rPr lang="en-US" dirty="0" err="1">
                <a:latin typeface="Calisto MT" panose="02040603050505030304" pitchFamily="18" charset="0"/>
              </a:rPr>
              <a:t>Thapa</a:t>
            </a:r>
            <a:r>
              <a:rPr lang="en-US" dirty="0">
                <a:latin typeface="Calisto MT" panose="02040603050505030304" pitchFamily="18" charset="0"/>
              </a:rPr>
              <a:t> DK. Treatment non-compliance in patients with schizophrenia. J </a:t>
            </a:r>
            <a:r>
              <a:rPr lang="en-US" dirty="0" err="1">
                <a:latin typeface="Calisto MT" panose="02040603050505030304" pitchFamily="18" charset="0"/>
              </a:rPr>
              <a:t>Univ</a:t>
            </a:r>
            <a:r>
              <a:rPr lang="en-US" dirty="0">
                <a:latin typeface="Calisto MT" panose="02040603050505030304" pitchFamily="18" charset="0"/>
              </a:rPr>
              <a:t> </a:t>
            </a:r>
            <a:r>
              <a:rPr lang="en-US" dirty="0" err="1">
                <a:latin typeface="Calisto MT" panose="02040603050505030304" pitchFamily="18" charset="0"/>
              </a:rPr>
              <a:t>Coll</a:t>
            </a:r>
            <a:r>
              <a:rPr lang="en-US" dirty="0">
                <a:latin typeface="Calisto MT" panose="02040603050505030304" pitchFamily="18" charset="0"/>
              </a:rPr>
              <a:t> Med Sci. 2020;8(1):3–8. doi:10.3126/jucms.v8i1.29773)</a:t>
            </a:r>
            <a:endParaRPr lang="en-US" dirty="0">
              <a:latin typeface="Calisto MT" panose="02040603050505030304" pitchFamily="18" charset="0"/>
              <a:cs typeface="Times New Roman" panose="02020603050405020304" pitchFamily="18" charset="0"/>
            </a:endParaRPr>
          </a:p>
          <a:p>
            <a:endParaRPr lang="en-US" dirty="0">
              <a:latin typeface="Calisto MT" panose="02040603050505030304" pitchFamily="18" charset="0"/>
              <a:cs typeface="Times New Roman" panose="02020603050405020304" pitchFamily="18" charset="0"/>
            </a:endParaRPr>
          </a:p>
        </p:txBody>
      </p:sp>
    </p:spTree>
    <p:extLst>
      <p:ext uri="{BB962C8B-B14F-4D97-AF65-F5344CB8AC3E}">
        <p14:creationId xmlns:p14="http://schemas.microsoft.com/office/powerpoint/2010/main" val="2573865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1109" y="1188316"/>
            <a:ext cx="10515600" cy="4351338"/>
          </a:xfrm>
        </p:spPr>
        <p:txBody>
          <a:bodyPr/>
          <a:lstStyle/>
          <a:p>
            <a:r>
              <a:rPr lang="en-US" dirty="0">
                <a:latin typeface="Calisto MT" panose="02040603050505030304" pitchFamily="18" charset="0"/>
                <a:cs typeface="Times New Roman" panose="02020603050405020304" pitchFamily="18" charset="0"/>
              </a:rPr>
              <a:t>Insight will be assessed using clinical rating of Insight on 5 point scale, which is a structured clinician-rated scale widely used to evaluate insight in schizophrenia. (Kaplan &amp; </a:t>
            </a:r>
            <a:r>
              <a:rPr lang="en-US" dirty="0" err="1">
                <a:latin typeface="Calisto MT" panose="02040603050505030304" pitchFamily="18" charset="0"/>
                <a:cs typeface="Times New Roman" panose="02020603050405020304" pitchFamily="18" charset="0"/>
              </a:rPr>
              <a:t>sadocks</a:t>
            </a:r>
            <a:r>
              <a:rPr lang="en-US" dirty="0">
                <a:latin typeface="Calisto MT" panose="02040603050505030304" pitchFamily="18" charset="0"/>
                <a:cs typeface="Times New Roman" panose="02020603050405020304" pitchFamily="18" charset="0"/>
              </a:rPr>
              <a:t>, CTP)</a:t>
            </a:r>
          </a:p>
          <a:p>
            <a:r>
              <a:rPr lang="en-US" dirty="0">
                <a:latin typeface="Calisto MT" panose="02040603050505030304" pitchFamily="18" charset="0"/>
                <a:cs typeface="Times New Roman" panose="02020603050405020304" pitchFamily="18" charset="0"/>
              </a:rPr>
              <a:t>The assessment will be conducted by the investigator during the patient interview and recorded in the semi-structured </a:t>
            </a:r>
            <a:r>
              <a:rPr lang="en-US" dirty="0" err="1">
                <a:latin typeface="Calisto MT" panose="02040603050505030304" pitchFamily="18" charset="0"/>
                <a:cs typeface="Times New Roman" panose="02020603050405020304" pitchFamily="18" charset="0"/>
              </a:rPr>
              <a:t>Proforma</a:t>
            </a:r>
            <a:r>
              <a:rPr lang="en-US" dirty="0">
                <a:latin typeface="Calisto MT" panose="02040603050505030304" pitchFamily="18" charset="0"/>
                <a:cs typeface="Times New Roman" panose="02020603050405020304" pitchFamily="18" charset="0"/>
              </a:rPr>
              <a:t>.</a:t>
            </a:r>
          </a:p>
        </p:txBody>
      </p:sp>
    </p:spTree>
    <p:extLst>
      <p:ext uri="{BB962C8B-B14F-4D97-AF65-F5344CB8AC3E}">
        <p14:creationId xmlns:p14="http://schemas.microsoft.com/office/powerpoint/2010/main" val="2341617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4855" y="457198"/>
            <a:ext cx="10515600" cy="5999019"/>
          </a:xfrm>
        </p:spPr>
        <p:txBody>
          <a:bodyPr>
            <a:normAutofit/>
          </a:bodyPr>
          <a:lstStyle/>
          <a:p>
            <a:pPr marL="0" lvl="0" indent="0">
              <a:buNone/>
            </a:pPr>
            <a:r>
              <a:rPr lang="en-US" b="1" cap="small" dirty="0" smtClean="0">
                <a:latin typeface="Calisto MT" panose="02040603050505030304" pitchFamily="18" charset="0"/>
                <a:cs typeface="Times New Roman" panose="02020603050405020304" pitchFamily="18" charset="0"/>
              </a:rPr>
              <a:t>12. VALIDITY </a:t>
            </a:r>
            <a:r>
              <a:rPr lang="en-US" b="1" cap="small" dirty="0">
                <a:latin typeface="Calisto MT" panose="02040603050505030304" pitchFamily="18" charset="0"/>
                <a:cs typeface="Times New Roman" panose="02020603050405020304" pitchFamily="18" charset="0"/>
              </a:rPr>
              <a:t>AND REALIBILITY OF THE </a:t>
            </a:r>
            <a:r>
              <a:rPr lang="en-US" b="1" cap="small" dirty="0" smtClean="0">
                <a:latin typeface="Calisto MT" panose="02040603050505030304" pitchFamily="18" charset="0"/>
                <a:cs typeface="Times New Roman" panose="02020603050405020304" pitchFamily="18" charset="0"/>
              </a:rPr>
              <a:t>TOOLS:</a:t>
            </a:r>
          </a:p>
          <a:p>
            <a:r>
              <a:rPr lang="en-US" dirty="0">
                <a:latin typeface="Calisto MT" panose="02040603050505030304" pitchFamily="18" charset="0"/>
                <a:cs typeface="Times New Roman" panose="02020603050405020304" pitchFamily="18" charset="0"/>
              </a:rPr>
              <a:t>The </a:t>
            </a:r>
            <a:r>
              <a:rPr lang="en-US" b="1" dirty="0">
                <a:latin typeface="Calisto MT" panose="02040603050505030304" pitchFamily="18" charset="0"/>
                <a:cs typeface="Times New Roman" panose="02020603050405020304" pitchFamily="18" charset="0"/>
              </a:rPr>
              <a:t>MMAS-8 has been widely validated in multiple chronic illnesses, including psychiatric disorders. </a:t>
            </a:r>
            <a:r>
              <a:rPr lang="en-US" dirty="0">
                <a:latin typeface="Calisto MT" panose="02040603050505030304" pitchFamily="18" charset="0"/>
                <a:cs typeface="Times New Roman" panose="02020603050405020304" pitchFamily="18" charset="0"/>
              </a:rPr>
              <a:t>In the original validation study, the MMAS-8 scale showed a good internal consistency with a Cronbach’s alpha of </a:t>
            </a:r>
            <a:r>
              <a:rPr lang="en-US" b="1" dirty="0">
                <a:latin typeface="Calisto MT" panose="02040603050505030304" pitchFamily="18" charset="0"/>
                <a:cs typeface="Times New Roman" panose="02020603050405020304" pitchFamily="18" charset="0"/>
              </a:rPr>
              <a:t>0.83</a:t>
            </a:r>
            <a:r>
              <a:rPr lang="en-US" dirty="0">
                <a:latin typeface="Calisto MT" panose="02040603050505030304" pitchFamily="18" charset="0"/>
                <a:cs typeface="Times New Roman" panose="02020603050405020304" pitchFamily="18" charset="0"/>
              </a:rPr>
              <a:t>, as well as significant associations with blood pressure control, supporting its predictive validity. [26]</a:t>
            </a:r>
          </a:p>
          <a:p>
            <a:r>
              <a:rPr lang="en-US" dirty="0">
                <a:latin typeface="Calisto MT" panose="02040603050505030304" pitchFamily="18" charset="0"/>
                <a:cs typeface="Times New Roman" panose="02020603050405020304" pitchFamily="18" charset="0"/>
              </a:rPr>
              <a:t>In a Nepalese study among patients with schizophrenia, the MMAS-8 showed a satisfactory reliability with a Cronbach’s alpha of 0.75, confirming its application in psychiatric populations visiting tertiary hospitals of Nepal. [27] </a:t>
            </a:r>
          </a:p>
          <a:p>
            <a:r>
              <a:rPr lang="en-US" dirty="0">
                <a:latin typeface="Calisto MT" panose="02040603050505030304" pitchFamily="18" charset="0"/>
                <a:cs typeface="Times New Roman" panose="02020603050405020304" pitchFamily="18" charset="0"/>
              </a:rPr>
              <a:t>The scale has also shown concurrent validity when compared with pill counts, pharmacy refill records, and clinical outcomes across multiple chronic conditions. [26,28]</a:t>
            </a:r>
          </a:p>
          <a:p>
            <a:pPr marL="0" lvl="0" indent="0">
              <a:buNone/>
            </a:pPr>
            <a:endParaRPr lang="en-US" b="1" cap="small" dirty="0" smtClean="0">
              <a:latin typeface="Times New Roman" panose="02020603050405020304" pitchFamily="18" charset="0"/>
              <a:cs typeface="Times New Roman" panose="02020603050405020304" pitchFamily="18" charset="0"/>
            </a:endParaRPr>
          </a:p>
          <a:p>
            <a:pPr lvl="0"/>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0966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3" y="1482436"/>
            <a:ext cx="10515600" cy="5375564"/>
          </a:xfrm>
        </p:spPr>
        <p:txBody>
          <a:bodyPr>
            <a:noAutofit/>
          </a:bodyPr>
          <a:lstStyle/>
          <a:p>
            <a:pPr marL="0" lvl="0" indent="0">
              <a:buNone/>
            </a:pPr>
            <a:r>
              <a:rPr lang="en-US" sz="2400" b="1" cap="small" dirty="0" smtClean="0">
                <a:latin typeface="Calisto MT" panose="02040603050505030304" pitchFamily="18" charset="0"/>
                <a:cs typeface="Times New Roman" panose="02020603050405020304" pitchFamily="18" charset="0"/>
              </a:rPr>
              <a:t>13. PRETESTING </a:t>
            </a:r>
            <a:r>
              <a:rPr lang="en-US" sz="2400" b="1" cap="small" dirty="0">
                <a:latin typeface="Calisto MT" panose="02040603050505030304" pitchFamily="18" charset="0"/>
                <a:cs typeface="Times New Roman" panose="02020603050405020304" pitchFamily="18" charset="0"/>
              </a:rPr>
              <a:t>THE DATA COLLECTION </a:t>
            </a:r>
            <a:r>
              <a:rPr lang="en-US" sz="2400" b="1" cap="small" dirty="0" smtClean="0">
                <a:latin typeface="Calisto MT" panose="02040603050505030304" pitchFamily="18" charset="0"/>
                <a:cs typeface="Times New Roman" panose="02020603050405020304" pitchFamily="18" charset="0"/>
              </a:rPr>
              <a:t>TOOL:</a:t>
            </a:r>
          </a:p>
          <a:p>
            <a:pPr marL="0" indent="0">
              <a:buNone/>
            </a:pPr>
            <a:r>
              <a:rPr lang="en-US" sz="2400" dirty="0">
                <a:latin typeface="Calisto MT" panose="02040603050505030304" pitchFamily="18" charset="0"/>
                <a:cs typeface="Times New Roman" panose="02020603050405020304" pitchFamily="18" charset="0"/>
              </a:rPr>
              <a:t>Not </a:t>
            </a:r>
            <a:r>
              <a:rPr lang="en-US" sz="2400" dirty="0" smtClean="0">
                <a:latin typeface="Calisto MT" panose="02040603050505030304" pitchFamily="18" charset="0"/>
                <a:cs typeface="Times New Roman" panose="02020603050405020304" pitchFamily="18" charset="0"/>
              </a:rPr>
              <a:t>applicable</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US" sz="2000" b="1" cap="small" dirty="0" smtClean="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lv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7876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58328"/>
            <a:ext cx="11811000" cy="6405709"/>
          </a:xfrm>
        </p:spPr>
        <p:txBody>
          <a:bodyPr>
            <a:noAutofit/>
          </a:bodyPr>
          <a:lstStyle/>
          <a:p>
            <a:pPr marL="0" indent="0">
              <a:buNone/>
            </a:pPr>
            <a:r>
              <a:rPr lang="en-US" sz="2000" b="1" cap="small" dirty="0" smtClean="0">
                <a:latin typeface="Calisto MT" panose="02040603050505030304" pitchFamily="18" charset="0"/>
                <a:cs typeface="Times New Roman" panose="02020603050405020304" pitchFamily="18" charset="0"/>
              </a:rPr>
              <a:t>14. PLAN </a:t>
            </a:r>
            <a:r>
              <a:rPr lang="en-US" sz="2000" b="1" cap="small" dirty="0">
                <a:latin typeface="Calisto MT" panose="02040603050505030304" pitchFamily="18" charset="0"/>
                <a:cs typeface="Times New Roman" panose="02020603050405020304" pitchFamily="18" charset="0"/>
              </a:rPr>
              <a:t>FOR DATA MANAGEMENT AND </a:t>
            </a:r>
            <a:r>
              <a:rPr lang="en-US" sz="2000" b="1" cap="small" dirty="0" smtClean="0">
                <a:latin typeface="Calisto MT" panose="02040603050505030304" pitchFamily="18" charset="0"/>
                <a:cs typeface="Times New Roman" panose="02020603050405020304" pitchFamily="18" charset="0"/>
              </a:rPr>
              <a:t>ANALYSIS:</a:t>
            </a:r>
          </a:p>
          <a:p>
            <a:pPr lvl="0"/>
            <a:r>
              <a:rPr lang="en-US" sz="2000" dirty="0">
                <a:latin typeface="Calisto MT" panose="02040603050505030304" pitchFamily="18" charset="0"/>
                <a:cs typeface="Times New Roman" panose="02020603050405020304" pitchFamily="18" charset="0"/>
              </a:rPr>
              <a:t>Data will be collected via prepared questionnaire filled up in Psychiatry Inpatient, Outpatient and Emergency Consultation at KIST Medical College and Teaching Hospital.</a:t>
            </a:r>
          </a:p>
          <a:p>
            <a:pPr lvl="0"/>
            <a:r>
              <a:rPr lang="en-US" sz="2000" dirty="0">
                <a:latin typeface="Calisto MT" panose="02040603050505030304" pitchFamily="18" charset="0"/>
                <a:cs typeface="Times New Roman" panose="02020603050405020304" pitchFamily="18" charset="0"/>
              </a:rPr>
              <a:t>This data will be stored as hard copies and will be filed.</a:t>
            </a:r>
          </a:p>
          <a:p>
            <a:pPr lvl="0"/>
            <a:r>
              <a:rPr lang="en-US" sz="2000" dirty="0">
                <a:latin typeface="Calisto MT" panose="02040603050505030304" pitchFamily="18" charset="0"/>
                <a:cs typeface="Times New Roman" panose="02020603050405020304" pitchFamily="18" charset="0"/>
              </a:rPr>
              <a:t>This data will be stored as a soft copy on the computer.</a:t>
            </a:r>
          </a:p>
          <a:p>
            <a:pPr lvl="0"/>
            <a:r>
              <a:rPr lang="en-US" sz="2000" dirty="0">
                <a:latin typeface="Calisto MT" panose="02040603050505030304" pitchFamily="18" charset="0"/>
                <a:cs typeface="Times New Roman" panose="02020603050405020304" pitchFamily="18" charset="0"/>
              </a:rPr>
              <a:t>The references will be managed with </a:t>
            </a:r>
            <a:r>
              <a:rPr lang="en-US" sz="2000" dirty="0" err="1">
                <a:latin typeface="Calisto MT" panose="02040603050505030304" pitchFamily="18" charset="0"/>
                <a:cs typeface="Times New Roman" panose="02020603050405020304" pitchFamily="18" charset="0"/>
              </a:rPr>
              <a:t>Mendeley</a:t>
            </a:r>
            <a:r>
              <a:rPr lang="en-US" sz="2000" dirty="0">
                <a:latin typeface="Calisto MT" panose="02040603050505030304" pitchFamily="18" charset="0"/>
                <a:cs typeface="Times New Roman" panose="02020603050405020304" pitchFamily="18" charset="0"/>
              </a:rPr>
              <a:t> software.</a:t>
            </a:r>
          </a:p>
          <a:p>
            <a:pPr lvl="0"/>
            <a:r>
              <a:rPr lang="en-US" sz="2000" dirty="0">
                <a:latin typeface="Calisto MT" panose="02040603050505030304" pitchFamily="18" charset="0"/>
                <a:cs typeface="Times New Roman" panose="02020603050405020304" pitchFamily="18" charset="0"/>
              </a:rPr>
              <a:t>SPSS version 17 will be used during data entry and analysis.</a:t>
            </a:r>
          </a:p>
          <a:p>
            <a:pPr lvl="0"/>
            <a:r>
              <a:rPr lang="en-US" sz="2000" dirty="0">
                <a:latin typeface="Calisto MT" panose="02040603050505030304" pitchFamily="18" charset="0"/>
                <a:cs typeface="Times New Roman" panose="02020603050405020304" pitchFamily="18" charset="0"/>
              </a:rPr>
              <a:t>Data will be presented as percentages and mean (standard deviation).</a:t>
            </a:r>
          </a:p>
          <a:p>
            <a:pPr lvl="0"/>
            <a:r>
              <a:rPr lang="en-US" sz="2000" dirty="0">
                <a:latin typeface="Calisto MT" panose="02040603050505030304" pitchFamily="18" charset="0"/>
                <a:cs typeface="Times New Roman" panose="02020603050405020304" pitchFamily="18" charset="0"/>
              </a:rPr>
              <a:t>Thus obtained continuous variables will be presented as mean ± SD; categorical as frequency and percentages.</a:t>
            </a:r>
          </a:p>
          <a:p>
            <a:pPr lvl="0"/>
            <a:r>
              <a:rPr lang="en-US" sz="2000" dirty="0">
                <a:latin typeface="Calisto MT" panose="02040603050505030304" pitchFamily="18" charset="0"/>
                <a:cs typeface="Times New Roman" panose="02020603050405020304" pitchFamily="18" charset="0"/>
              </a:rPr>
              <a:t>Chi-square test will be used to identify the association between categorical variables and independent t-test or ANOVA test will be used for continuous variable. P value &lt;0.05 will be considered as statistically significant.</a:t>
            </a:r>
          </a:p>
          <a:p>
            <a:pPr lvl="0"/>
            <a:r>
              <a:rPr lang="en-US" sz="2000" dirty="0">
                <a:latin typeface="Calisto MT" panose="02040603050505030304" pitchFamily="18" charset="0"/>
                <a:cs typeface="Times New Roman" panose="02020603050405020304" pitchFamily="18" charset="0"/>
              </a:rPr>
              <a:t>The data stored in secured containers would be accessible only to the investigator and handled with utmost discretion. </a:t>
            </a:r>
          </a:p>
          <a:p>
            <a:pPr lvl="0"/>
            <a:r>
              <a:rPr lang="en-US" sz="2000" dirty="0">
                <a:latin typeface="Calisto MT" panose="02040603050505030304" pitchFamily="18" charset="0"/>
                <a:cs typeface="Times New Roman" panose="02020603050405020304" pitchFamily="18" charset="0"/>
              </a:rPr>
              <a:t>The results of the study may be shared in scientific articles and publications, seminars, and discussions, however the confidentiality of the participants and their response will be maintained.</a:t>
            </a: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1192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6527" y="1063625"/>
            <a:ext cx="10515600" cy="4351338"/>
          </a:xfrm>
        </p:spPr>
        <p:txBody>
          <a:bodyPr/>
          <a:lstStyle/>
          <a:p>
            <a:pPr marL="0" lvl="0" indent="0">
              <a:buNone/>
            </a:pPr>
            <a:r>
              <a:rPr lang="en-US" b="1" cap="small" dirty="0" smtClean="0">
                <a:latin typeface="Calisto MT" panose="02040603050505030304" pitchFamily="18" charset="0"/>
                <a:cs typeface="Times New Roman" panose="02020603050405020304" pitchFamily="18" charset="0"/>
              </a:rPr>
              <a:t>15. POTENTIAL BIASES:</a:t>
            </a:r>
          </a:p>
          <a:p>
            <a:r>
              <a:rPr lang="en-US" dirty="0">
                <a:latin typeface="Calisto MT" panose="02040603050505030304" pitchFamily="18" charset="0"/>
                <a:cs typeface="Times New Roman" panose="02020603050405020304" pitchFamily="18" charset="0"/>
              </a:rPr>
              <a:t>First, </a:t>
            </a:r>
            <a:r>
              <a:rPr lang="en-US" b="1" dirty="0">
                <a:latin typeface="Calisto MT" panose="02040603050505030304" pitchFamily="18" charset="0"/>
                <a:cs typeface="Times New Roman" panose="02020603050405020304" pitchFamily="18" charset="0"/>
              </a:rPr>
              <a:t>recall bias </a:t>
            </a:r>
            <a:r>
              <a:rPr lang="en-US" dirty="0">
                <a:latin typeface="Calisto MT" panose="02040603050505030304" pitchFamily="18" charset="0"/>
                <a:cs typeface="Times New Roman" panose="02020603050405020304" pitchFamily="18" charset="0"/>
              </a:rPr>
              <a:t>may occur because adherence are measured by self-report questionnaires and patients may underreport or over-report activity due to social desirability or lack of insight. Second, </a:t>
            </a:r>
            <a:r>
              <a:rPr lang="en-US" b="1" dirty="0">
                <a:latin typeface="Calisto MT" panose="02040603050505030304" pitchFamily="18" charset="0"/>
                <a:cs typeface="Times New Roman" panose="02020603050405020304" pitchFamily="18" charset="0"/>
              </a:rPr>
              <a:t>selection bias </a:t>
            </a:r>
            <a:r>
              <a:rPr lang="en-US" dirty="0">
                <a:latin typeface="Calisto MT" panose="02040603050505030304" pitchFamily="18" charset="0"/>
                <a:cs typeface="Times New Roman" panose="02020603050405020304" pitchFamily="18" charset="0"/>
              </a:rPr>
              <a:t>may occur even with convenience sampling because only those patients who happen to present at the hospital during the study period and are clinically stable enough to give consent will be included, thus possibly missing those with extreme non-adherence or treatment dropout.</a:t>
            </a:r>
          </a:p>
          <a:p>
            <a:pPr marL="0" lv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0300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700"/>
            <a:ext cx="10515600" cy="610235"/>
          </a:xfrm>
        </p:spPr>
        <p:txBody>
          <a:bodyPr>
            <a:normAutofit fontScale="90000"/>
          </a:bodyPr>
          <a:lstStyle/>
          <a:p>
            <a:pPr algn="ctr"/>
            <a:r>
              <a:rPr lang="en-US" dirty="0">
                <a:latin typeface="Calisto MT" panose="02040603050505030304" pitchFamily="18" charset="0"/>
              </a:rPr>
              <a:t>Objectives </a:t>
            </a:r>
          </a:p>
        </p:txBody>
      </p:sp>
      <p:sp>
        <p:nvSpPr>
          <p:cNvPr id="3" name="Content Placeholder 2"/>
          <p:cNvSpPr>
            <a:spLocks noGrp="1"/>
          </p:cNvSpPr>
          <p:nvPr>
            <p:ph idx="1"/>
          </p:nvPr>
        </p:nvSpPr>
        <p:spPr>
          <a:xfrm>
            <a:off x="284017" y="828097"/>
            <a:ext cx="11691851" cy="5788833"/>
          </a:xfrm>
        </p:spPr>
        <p:txBody>
          <a:bodyPr>
            <a:normAutofit/>
          </a:bodyPr>
          <a:lstStyle/>
          <a:p>
            <a:pPr marL="0" lvl="0" indent="0">
              <a:buNone/>
            </a:pPr>
            <a:r>
              <a:rPr lang="en-US" b="1" cap="small" dirty="0">
                <a:latin typeface="Calisto MT" panose="02040603050505030304" pitchFamily="18" charset="0"/>
                <a:cs typeface="Times New Roman" panose="02020603050405020304" pitchFamily="18" charset="0"/>
              </a:rPr>
              <a:t>General</a:t>
            </a:r>
            <a:endParaRPr lang="en-US" b="1" dirty="0">
              <a:latin typeface="Calisto MT" panose="02040603050505030304" pitchFamily="18" charset="0"/>
              <a:cs typeface="Times New Roman" panose="02020603050405020304" pitchFamily="18" charset="0"/>
            </a:endParaRPr>
          </a:p>
          <a:p>
            <a:r>
              <a:rPr lang="en-US" dirty="0" smtClean="0">
                <a:latin typeface="Calisto MT" panose="02040603050505030304" pitchFamily="18" charset="0"/>
                <a:cs typeface="Times New Roman" panose="02020603050405020304" pitchFamily="18" charset="0"/>
              </a:rPr>
              <a:t>To </a:t>
            </a:r>
            <a:r>
              <a:rPr lang="en-US" dirty="0">
                <a:latin typeface="Calisto MT" panose="02040603050505030304" pitchFamily="18" charset="0"/>
                <a:cs typeface="Times New Roman" panose="02020603050405020304" pitchFamily="18" charset="0"/>
              </a:rPr>
              <a:t>find out the </a:t>
            </a:r>
            <a:r>
              <a:rPr lang="en-US" b="1" dirty="0">
                <a:latin typeface="Calisto MT" panose="02040603050505030304" pitchFamily="18" charset="0"/>
                <a:cs typeface="Times New Roman" panose="02020603050405020304" pitchFamily="18" charset="0"/>
              </a:rPr>
              <a:t>prevalence </a:t>
            </a:r>
            <a:r>
              <a:rPr lang="en-US" dirty="0">
                <a:latin typeface="Calisto MT" panose="02040603050505030304" pitchFamily="18" charset="0"/>
                <a:cs typeface="Times New Roman" panose="02020603050405020304" pitchFamily="18" charset="0"/>
              </a:rPr>
              <a:t>of psychotropic medication non-adherence and to identify </a:t>
            </a:r>
            <a:r>
              <a:rPr lang="en-US" b="1" dirty="0">
                <a:latin typeface="Calisto MT" panose="02040603050505030304" pitchFamily="18" charset="0"/>
                <a:cs typeface="Times New Roman" panose="02020603050405020304" pitchFamily="18" charset="0"/>
              </a:rPr>
              <a:t>contributing factors </a:t>
            </a:r>
            <a:r>
              <a:rPr lang="en-US" dirty="0">
                <a:latin typeface="Calisto MT" panose="02040603050505030304" pitchFamily="18" charset="0"/>
                <a:cs typeface="Times New Roman" panose="02020603050405020304" pitchFamily="18" charset="0"/>
              </a:rPr>
              <a:t>among patients with schizophrenia attending our tertiary care hospital.</a:t>
            </a:r>
          </a:p>
          <a:p>
            <a:pPr marL="0" indent="0">
              <a:buNone/>
            </a:pPr>
            <a:r>
              <a:rPr lang="en-US" cap="small" dirty="0">
                <a:latin typeface="Calisto MT" panose="02040603050505030304" pitchFamily="18" charset="0"/>
                <a:cs typeface="Times New Roman" panose="02020603050405020304" pitchFamily="18" charset="0"/>
              </a:rPr>
              <a:t> </a:t>
            </a:r>
            <a:endParaRPr lang="en-US" dirty="0">
              <a:latin typeface="Calisto MT" panose="02040603050505030304" pitchFamily="18" charset="0"/>
              <a:cs typeface="Times New Roman" panose="02020603050405020304" pitchFamily="18" charset="0"/>
            </a:endParaRPr>
          </a:p>
          <a:p>
            <a:pPr marL="0" lvl="0" indent="0">
              <a:buNone/>
            </a:pPr>
            <a:r>
              <a:rPr lang="en-US" b="1" cap="small" dirty="0">
                <a:latin typeface="Calisto MT" panose="02040603050505030304" pitchFamily="18" charset="0"/>
                <a:cs typeface="Times New Roman" panose="02020603050405020304" pitchFamily="18" charset="0"/>
              </a:rPr>
              <a:t>Specific</a:t>
            </a:r>
            <a:endParaRPr lang="en-US" b="1" dirty="0">
              <a:latin typeface="Calisto MT" panose="02040603050505030304" pitchFamily="18" charset="0"/>
              <a:cs typeface="Times New Roman" panose="02020603050405020304" pitchFamily="18" charset="0"/>
            </a:endParaRPr>
          </a:p>
          <a:p>
            <a:pPr lvl="1" fontAlgn="base"/>
            <a:r>
              <a:rPr lang="en-US" sz="2800" dirty="0">
                <a:latin typeface="Calisto MT" panose="02040603050505030304" pitchFamily="18" charset="0"/>
                <a:cs typeface="Times New Roman" panose="02020603050405020304" pitchFamily="18" charset="0"/>
              </a:rPr>
              <a:t>To</a:t>
            </a:r>
            <a:r>
              <a:rPr lang="en-US" sz="2800" b="1" dirty="0">
                <a:latin typeface="Calisto MT" panose="02040603050505030304" pitchFamily="18" charset="0"/>
                <a:cs typeface="Times New Roman" panose="02020603050405020304" pitchFamily="18" charset="0"/>
              </a:rPr>
              <a:t> </a:t>
            </a:r>
            <a:r>
              <a:rPr lang="en-US" sz="2800" dirty="0">
                <a:latin typeface="Calisto MT" panose="02040603050505030304" pitchFamily="18" charset="0"/>
                <a:cs typeface="Times New Roman" panose="02020603050405020304" pitchFamily="18" charset="0"/>
              </a:rPr>
              <a:t>assess psychotropic medication non-adherence in patients with schizophrenia using the </a:t>
            </a:r>
            <a:r>
              <a:rPr lang="en-US" sz="2800" b="1" dirty="0">
                <a:latin typeface="Calisto MT" panose="02040603050505030304" pitchFamily="18" charset="0"/>
                <a:cs typeface="Times New Roman" panose="02020603050405020304" pitchFamily="18" charset="0"/>
              </a:rPr>
              <a:t>MMAS-8 scale</a:t>
            </a:r>
            <a:r>
              <a:rPr lang="en-US" sz="2800" dirty="0">
                <a:latin typeface="Calisto MT" panose="02040603050505030304" pitchFamily="18" charset="0"/>
                <a:cs typeface="Times New Roman" panose="02020603050405020304" pitchFamily="18" charset="0"/>
              </a:rPr>
              <a:t>.</a:t>
            </a:r>
          </a:p>
          <a:p>
            <a:pPr lvl="1" fontAlgn="base"/>
            <a:r>
              <a:rPr lang="en-US" sz="2800" dirty="0">
                <a:latin typeface="Calisto MT" panose="02040603050505030304" pitchFamily="18" charset="0"/>
                <a:cs typeface="Times New Roman" panose="02020603050405020304" pitchFamily="18" charset="0"/>
              </a:rPr>
              <a:t>To identify socio-demographic, clinical and patient related factors of the study population in association with psychotropic medication non-adherence.</a:t>
            </a:r>
          </a:p>
          <a:p>
            <a:pPr lvl="1" fontAlgn="base"/>
            <a:r>
              <a:rPr lang="en-US" sz="2800" dirty="0">
                <a:latin typeface="Calisto MT" panose="02040603050505030304" pitchFamily="18" charset="0"/>
                <a:cs typeface="Times New Roman" panose="02020603050405020304" pitchFamily="18" charset="0"/>
              </a:rPr>
              <a:t>To evaluate level of </a:t>
            </a:r>
            <a:r>
              <a:rPr lang="en-US" sz="2800" b="1" dirty="0">
                <a:latin typeface="Calisto MT" panose="02040603050505030304" pitchFamily="18" charset="0"/>
                <a:cs typeface="Times New Roman" panose="02020603050405020304" pitchFamily="18" charset="0"/>
              </a:rPr>
              <a:t>insight</a:t>
            </a:r>
            <a:r>
              <a:rPr lang="en-US" sz="2800" dirty="0">
                <a:latin typeface="Calisto MT" panose="02040603050505030304" pitchFamily="18" charset="0"/>
                <a:cs typeface="Times New Roman" panose="02020603050405020304" pitchFamily="18" charset="0"/>
              </a:rPr>
              <a:t> using the clinical rating and its association with medication non-adherence.</a:t>
            </a:r>
          </a:p>
        </p:txBody>
      </p:sp>
    </p:spTree>
    <p:extLst>
      <p:ext uri="{BB962C8B-B14F-4D97-AF65-F5344CB8AC3E}">
        <p14:creationId xmlns:p14="http://schemas.microsoft.com/office/powerpoint/2010/main" val="26813295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b="1" cap="small" dirty="0" smtClean="0">
                <a:latin typeface="Calisto MT" panose="02040603050505030304" pitchFamily="18" charset="0"/>
                <a:cs typeface="Times New Roman" panose="02020603050405020304" pitchFamily="18" charset="0"/>
              </a:rPr>
              <a:t>16. LIMITATIONS </a:t>
            </a:r>
            <a:r>
              <a:rPr lang="en-US" b="1" cap="small" dirty="0">
                <a:latin typeface="Calisto MT" panose="02040603050505030304" pitchFamily="18" charset="0"/>
                <a:cs typeface="Times New Roman" panose="02020603050405020304" pitchFamily="18" charset="0"/>
              </a:rPr>
              <a:t>OF THE </a:t>
            </a:r>
            <a:r>
              <a:rPr lang="en-US" b="1" cap="small" dirty="0" smtClean="0">
                <a:latin typeface="Calisto MT" panose="02040603050505030304" pitchFamily="18" charset="0"/>
                <a:cs typeface="Times New Roman" panose="02020603050405020304" pitchFamily="18" charset="0"/>
              </a:rPr>
              <a:t>STUDY</a:t>
            </a:r>
            <a:r>
              <a:rPr lang="en-US" dirty="0">
                <a:latin typeface="Calisto MT" panose="02040603050505030304" pitchFamily="18" charset="0"/>
                <a:cs typeface="Times New Roman" panose="02020603050405020304" pitchFamily="18" charset="0"/>
              </a:rPr>
              <a:t>:</a:t>
            </a:r>
            <a:endParaRPr lang="en-US" dirty="0" smtClean="0">
              <a:latin typeface="Calisto MT" panose="02040603050505030304" pitchFamily="18" charset="0"/>
              <a:cs typeface="Times New Roman" panose="02020603050405020304" pitchFamily="18" charset="0"/>
            </a:endParaRPr>
          </a:p>
          <a:p>
            <a:pPr lvl="0"/>
            <a:r>
              <a:rPr lang="en-US" dirty="0" smtClean="0">
                <a:latin typeface="Calisto MT" panose="02040603050505030304" pitchFamily="18" charset="0"/>
                <a:cs typeface="Times New Roman" panose="02020603050405020304" pitchFamily="18" charset="0"/>
              </a:rPr>
              <a:t>Only </a:t>
            </a:r>
            <a:r>
              <a:rPr lang="en-US" dirty="0">
                <a:latin typeface="Calisto MT" panose="02040603050505030304" pitchFamily="18" charset="0"/>
                <a:cs typeface="Times New Roman" panose="02020603050405020304" pitchFamily="18" charset="0"/>
              </a:rPr>
              <a:t>schizophrenia is included in the study.</a:t>
            </a:r>
          </a:p>
          <a:p>
            <a:pPr lvl="0"/>
            <a:r>
              <a:rPr lang="en-US" dirty="0">
                <a:latin typeface="Calisto MT" panose="02040603050505030304" pitchFamily="18" charset="0"/>
                <a:cs typeface="Times New Roman" panose="02020603050405020304" pitchFamily="18" charset="0"/>
              </a:rPr>
              <a:t>Data collection is done at Kist Medical College and Teaching Hospital in 12 months of duration </a:t>
            </a:r>
            <a:r>
              <a:rPr lang="en-US" dirty="0" smtClean="0">
                <a:latin typeface="Calisto MT" panose="02040603050505030304" pitchFamily="18" charset="0"/>
                <a:cs typeface="Times New Roman" panose="02020603050405020304" pitchFamily="18" charset="0"/>
              </a:rPr>
              <a:t>thus these results </a:t>
            </a:r>
            <a:r>
              <a:rPr lang="en-US" dirty="0">
                <a:latin typeface="Calisto MT" panose="02040603050505030304" pitchFamily="18" charset="0"/>
                <a:cs typeface="Times New Roman" panose="02020603050405020304" pitchFamily="18" charset="0"/>
              </a:rPr>
              <a:t>will be difficult to generalize entire population of the country.</a:t>
            </a:r>
          </a:p>
        </p:txBody>
      </p:sp>
    </p:spTree>
    <p:extLst>
      <p:ext uri="{BB962C8B-B14F-4D97-AF65-F5344CB8AC3E}">
        <p14:creationId xmlns:p14="http://schemas.microsoft.com/office/powerpoint/2010/main" val="292323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382" y="0"/>
            <a:ext cx="10515600" cy="1034184"/>
          </a:xfrm>
        </p:spPr>
        <p:txBody>
          <a:bodyPr>
            <a:normAutofit/>
          </a:bodyPr>
          <a:lstStyle/>
          <a:p>
            <a:r>
              <a:rPr lang="en-US" dirty="0">
                <a:latin typeface="Calisto MT" panose="02040603050505030304" pitchFamily="18" charset="0"/>
              </a:rPr>
              <a:t>Ethical consideration</a:t>
            </a:r>
            <a:endParaRPr lang="en-US" dirty="0"/>
          </a:p>
        </p:txBody>
      </p:sp>
      <p:sp>
        <p:nvSpPr>
          <p:cNvPr id="4" name="Content Placeholder 3"/>
          <p:cNvSpPr>
            <a:spLocks noGrp="1"/>
          </p:cNvSpPr>
          <p:nvPr>
            <p:ph idx="1"/>
          </p:nvPr>
        </p:nvSpPr>
        <p:spPr>
          <a:xfrm>
            <a:off x="630382" y="1056986"/>
            <a:ext cx="11464636" cy="5685271"/>
          </a:xfrm>
        </p:spPr>
        <p:txBody>
          <a:bodyPr>
            <a:noAutofit/>
          </a:bodyPr>
          <a:lstStyle/>
          <a:p>
            <a:pPr marL="0" indent="0">
              <a:buNone/>
            </a:pPr>
            <a:r>
              <a:rPr lang="en-US" sz="2400" dirty="0">
                <a:latin typeface="Calisto MT" panose="02040603050505030304" pitchFamily="18" charset="0"/>
                <a:cs typeface="Times New Roman" panose="02020603050405020304" pitchFamily="18" charset="0"/>
              </a:rPr>
              <a:t>The research will be conducted along with ethical soundness. The following points will be strictly followed:</a:t>
            </a:r>
          </a:p>
          <a:p>
            <a:pPr lvl="0"/>
            <a:r>
              <a:rPr lang="en-US" sz="2400" dirty="0">
                <a:latin typeface="Calisto MT" panose="02040603050505030304" pitchFamily="18" charset="0"/>
                <a:cs typeface="Times New Roman" panose="02020603050405020304" pitchFamily="18" charset="0"/>
              </a:rPr>
              <a:t>Approval for research conduction will be obtained from Institutional Review Committee of KIST Medical College and Teaching Hospital.</a:t>
            </a:r>
          </a:p>
          <a:p>
            <a:pPr lvl="0"/>
            <a:r>
              <a:rPr lang="en-US" sz="2400" dirty="0">
                <a:latin typeface="Calisto MT" panose="02040603050505030304" pitchFamily="18" charset="0"/>
                <a:cs typeface="Times New Roman" panose="02020603050405020304" pitchFamily="18" charset="0"/>
              </a:rPr>
              <a:t>The patient and the primary caretaker will be informed in detail about the study.</a:t>
            </a:r>
          </a:p>
          <a:p>
            <a:pPr lvl="0"/>
            <a:r>
              <a:rPr lang="en-US" sz="2400" dirty="0">
                <a:latin typeface="Calisto MT" panose="02040603050505030304" pitchFamily="18" charset="0"/>
                <a:cs typeface="Times New Roman" panose="02020603050405020304" pitchFamily="18" charset="0"/>
              </a:rPr>
              <a:t>All the patients will receive standard care whether he/she participate in the study or not.</a:t>
            </a:r>
          </a:p>
          <a:p>
            <a:pPr lvl="0"/>
            <a:r>
              <a:rPr lang="en-US" sz="2400" dirty="0">
                <a:latin typeface="Calisto MT" panose="02040603050505030304" pitchFamily="18" charset="0"/>
                <a:cs typeface="Times New Roman" panose="02020603050405020304" pitchFamily="18" charset="0"/>
              </a:rPr>
              <a:t>All the clinical judgment regarding patient care, investigations and further management will be decided by the consultant(s).</a:t>
            </a:r>
          </a:p>
          <a:p>
            <a:pPr lvl="0"/>
            <a:r>
              <a:rPr lang="en-US" sz="2400" dirty="0">
                <a:latin typeface="Calisto MT" panose="02040603050505030304" pitchFamily="18" charset="0"/>
                <a:cs typeface="Times New Roman" panose="02020603050405020304" pitchFamily="18" charset="0"/>
              </a:rPr>
              <a:t>The patient and the primary caretaker will have full right to refuse their participation in the study and the freedom to withdraw from survey without any objection.</a:t>
            </a:r>
          </a:p>
          <a:p>
            <a:pPr lvl="0"/>
            <a:r>
              <a:rPr lang="en-US" sz="2400" dirty="0">
                <a:latin typeface="Calisto MT" panose="02040603050505030304" pitchFamily="18" charset="0"/>
                <a:cs typeface="Times New Roman" panose="02020603050405020304" pitchFamily="18" charset="0"/>
              </a:rPr>
              <a:t>Personal identity and background information of the participants will be kept confidential and thus obtained information will solely be used for research purpose only.</a:t>
            </a:r>
          </a:p>
        </p:txBody>
      </p:sp>
    </p:spTree>
    <p:extLst>
      <p:ext uri="{BB962C8B-B14F-4D97-AF65-F5344CB8AC3E}">
        <p14:creationId xmlns:p14="http://schemas.microsoft.com/office/powerpoint/2010/main" val="26022846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9220"/>
            <a:ext cx="9067800" cy="1143000"/>
          </a:xfrm>
        </p:spPr>
        <p:txBody>
          <a:bodyPr>
            <a:normAutofit/>
          </a:bodyPr>
          <a:lstStyle/>
          <a:p>
            <a:r>
              <a:rPr lang="en-US" dirty="0">
                <a:latin typeface="Calisto MT" panose="02040603050505030304" pitchFamily="18" charset="0"/>
              </a:rPr>
              <a:t>Expected outcome </a:t>
            </a:r>
            <a:endParaRPr lang="en-US" dirty="0"/>
          </a:p>
        </p:txBody>
      </p:sp>
      <p:sp>
        <p:nvSpPr>
          <p:cNvPr id="3" name="Content Placeholder 2"/>
          <p:cNvSpPr>
            <a:spLocks noGrp="1"/>
          </p:cNvSpPr>
          <p:nvPr>
            <p:ph idx="1"/>
          </p:nvPr>
        </p:nvSpPr>
        <p:spPr/>
        <p:txBody>
          <a:bodyPr/>
          <a:lstStyle/>
          <a:p>
            <a:r>
              <a:rPr lang="en-US" dirty="0">
                <a:latin typeface="Calisto MT" panose="02040603050505030304" pitchFamily="18" charset="0"/>
                <a:cs typeface="Times New Roman" panose="02020603050405020304" pitchFamily="18" charset="0"/>
              </a:rPr>
              <a:t>The study will generate the first validated, quantitative estimation of prevalence of psychotropic medication non-adherence and its contributing factors among patients with schizophrenia at Tertiary care Hospital</a:t>
            </a:r>
            <a:r>
              <a:rPr lang="en-US" dirty="0" smtClean="0">
                <a:latin typeface="Calisto MT" panose="02040603050505030304" pitchFamily="18" charset="0"/>
                <a:cs typeface="Times New Roman" panose="02020603050405020304" pitchFamily="18" charset="0"/>
              </a:rPr>
              <a:t>.</a:t>
            </a:r>
          </a:p>
          <a:p>
            <a:pPr marL="0" indent="0">
              <a:buNone/>
            </a:pPr>
            <a:endParaRPr lang="en-US" dirty="0">
              <a:latin typeface="Calisto MT" panose="02040603050505030304" pitchFamily="18" charset="0"/>
              <a:cs typeface="Times New Roman" panose="02020603050405020304" pitchFamily="18" charset="0"/>
            </a:endParaRPr>
          </a:p>
          <a:p>
            <a:r>
              <a:rPr lang="en-US" dirty="0">
                <a:latin typeface="Calisto MT" panose="02040603050505030304" pitchFamily="18" charset="0"/>
                <a:cs typeface="Times New Roman" panose="02020603050405020304" pitchFamily="18" charset="0"/>
              </a:rPr>
              <a:t>This study in mental health care will pave the pathway for better policy making and thus help in early intervention. </a:t>
            </a:r>
          </a:p>
        </p:txBody>
      </p:sp>
    </p:spTree>
    <p:extLst>
      <p:ext uri="{BB962C8B-B14F-4D97-AF65-F5344CB8AC3E}">
        <p14:creationId xmlns:p14="http://schemas.microsoft.com/office/powerpoint/2010/main" val="20069671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sto MT" panose="02040603050505030304" pitchFamily="18" charset="0"/>
              </a:rPr>
              <a:t>Plan for dissemination and utilization of findings</a:t>
            </a:r>
            <a:endParaRPr lang="en-US" dirty="0"/>
          </a:p>
        </p:txBody>
      </p:sp>
      <p:sp>
        <p:nvSpPr>
          <p:cNvPr id="3" name="Content Placeholder 2"/>
          <p:cNvSpPr>
            <a:spLocks noGrp="1"/>
          </p:cNvSpPr>
          <p:nvPr>
            <p:ph idx="1"/>
          </p:nvPr>
        </p:nvSpPr>
        <p:spPr>
          <a:xfrm>
            <a:off x="838200" y="2268970"/>
            <a:ext cx="10515600" cy="4351338"/>
          </a:xfrm>
        </p:spPr>
        <p:txBody>
          <a:bodyPr/>
          <a:lstStyle/>
          <a:p>
            <a:r>
              <a:rPr lang="en-US" dirty="0">
                <a:latin typeface="Calisto MT" panose="02040603050505030304" pitchFamily="18" charset="0"/>
                <a:cs typeface="Times New Roman" panose="02020603050405020304" pitchFamily="18" charset="0"/>
              </a:rPr>
              <a:t>Findings will be disseminated through peer-reviewed publications in high-impact journals. Thus generated results will be presented at national and international conferences.</a:t>
            </a:r>
          </a:p>
        </p:txBody>
      </p:sp>
    </p:spTree>
    <p:extLst>
      <p:ext uri="{BB962C8B-B14F-4D97-AF65-F5344CB8AC3E}">
        <p14:creationId xmlns:p14="http://schemas.microsoft.com/office/powerpoint/2010/main" val="28789800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4509" y="0"/>
            <a:ext cx="9144000" cy="1143000"/>
          </a:xfrm>
        </p:spPr>
        <p:txBody>
          <a:bodyPr>
            <a:normAutofit/>
          </a:bodyPr>
          <a:lstStyle/>
          <a:p>
            <a:r>
              <a:rPr lang="en-US" dirty="0">
                <a:latin typeface="Calisto MT" panose="02040603050505030304" pitchFamily="18" charset="0"/>
              </a:rPr>
              <a:t>Gantt chart</a:t>
            </a:r>
            <a:endParaRPr lang="en-US" sz="1200" dirty="0">
              <a:latin typeface="Calisto MT" panose="02040603050505030304" pitchFamily="18" charset="0"/>
            </a:endParaRPr>
          </a:p>
        </p:txBody>
      </p:sp>
      <p:graphicFrame>
        <p:nvGraphicFramePr>
          <p:cNvPr id="6" name="Table 5">
            <a:extLst>
              <a:ext uri="{FF2B5EF4-FFF2-40B4-BE49-F238E27FC236}">
                <a16:creationId xmlns:a16="http://schemas.microsoft.com/office/drawing/2014/main" xmlns="" id="{94985D6D-7351-4BCC-953B-E227D320D204}"/>
              </a:ext>
            </a:extLst>
          </p:cNvPr>
          <p:cNvGraphicFramePr>
            <a:graphicFrameLocks noGrp="1"/>
          </p:cNvGraphicFramePr>
          <p:nvPr>
            <p:extLst>
              <p:ext uri="{D42A27DB-BD31-4B8C-83A1-F6EECF244321}">
                <p14:modId xmlns:p14="http://schemas.microsoft.com/office/powerpoint/2010/main" val="3612971356"/>
              </p:ext>
            </p:extLst>
          </p:nvPr>
        </p:nvGraphicFramePr>
        <p:xfrm>
          <a:off x="415638" y="1274616"/>
          <a:ext cx="11208325" cy="5094259"/>
        </p:xfrm>
        <a:graphic>
          <a:graphicData uri="http://schemas.openxmlformats.org/drawingml/2006/table">
            <a:tbl>
              <a:tblPr>
                <a:tableStyleId>{5C22544A-7EE6-4342-B048-85BDC9FD1C3A}</a:tableStyleId>
              </a:tblPr>
              <a:tblGrid>
                <a:gridCol w="1109425">
                  <a:extLst>
                    <a:ext uri="{9D8B030D-6E8A-4147-A177-3AD203B41FA5}">
                      <a16:colId xmlns:a16="http://schemas.microsoft.com/office/drawing/2014/main" xmlns="" val="4172180123"/>
                    </a:ext>
                  </a:extLst>
                </a:gridCol>
                <a:gridCol w="261667">
                  <a:extLst>
                    <a:ext uri="{9D8B030D-6E8A-4147-A177-3AD203B41FA5}">
                      <a16:colId xmlns:a16="http://schemas.microsoft.com/office/drawing/2014/main" xmlns="" val="4038281293"/>
                    </a:ext>
                  </a:extLst>
                </a:gridCol>
                <a:gridCol w="1405319">
                  <a:extLst>
                    <a:ext uri="{9D8B030D-6E8A-4147-A177-3AD203B41FA5}">
                      <a16:colId xmlns:a16="http://schemas.microsoft.com/office/drawing/2014/main" xmlns="" val="2821178663"/>
                    </a:ext>
                  </a:extLst>
                </a:gridCol>
                <a:gridCol w="1405319">
                  <a:extLst>
                    <a:ext uri="{9D8B030D-6E8A-4147-A177-3AD203B41FA5}">
                      <a16:colId xmlns:a16="http://schemas.microsoft.com/office/drawing/2014/main" xmlns="" val="2332250859"/>
                    </a:ext>
                  </a:extLst>
                </a:gridCol>
                <a:gridCol w="1405319">
                  <a:extLst>
                    <a:ext uri="{9D8B030D-6E8A-4147-A177-3AD203B41FA5}">
                      <a16:colId xmlns:a16="http://schemas.microsoft.com/office/drawing/2014/main" xmlns="" val="3593051514"/>
                    </a:ext>
                  </a:extLst>
                </a:gridCol>
                <a:gridCol w="1405319">
                  <a:extLst>
                    <a:ext uri="{9D8B030D-6E8A-4147-A177-3AD203B41FA5}">
                      <a16:colId xmlns:a16="http://schemas.microsoft.com/office/drawing/2014/main" xmlns="" val="2763060652"/>
                    </a:ext>
                  </a:extLst>
                </a:gridCol>
                <a:gridCol w="1405319">
                  <a:extLst>
                    <a:ext uri="{9D8B030D-6E8A-4147-A177-3AD203B41FA5}">
                      <a16:colId xmlns:a16="http://schemas.microsoft.com/office/drawing/2014/main" xmlns="" val="3684316236"/>
                    </a:ext>
                  </a:extLst>
                </a:gridCol>
                <a:gridCol w="1405319">
                  <a:extLst>
                    <a:ext uri="{9D8B030D-6E8A-4147-A177-3AD203B41FA5}">
                      <a16:colId xmlns:a16="http://schemas.microsoft.com/office/drawing/2014/main" xmlns="" val="2447993391"/>
                    </a:ext>
                  </a:extLst>
                </a:gridCol>
                <a:gridCol w="1405319">
                  <a:extLst>
                    <a:ext uri="{9D8B030D-6E8A-4147-A177-3AD203B41FA5}">
                      <a16:colId xmlns:a16="http://schemas.microsoft.com/office/drawing/2014/main" xmlns="" val="3999050808"/>
                    </a:ext>
                  </a:extLst>
                </a:gridCol>
              </a:tblGrid>
              <a:tr h="433958">
                <a:tc gridSpan="2">
                  <a:txBody>
                    <a:bodyPr/>
                    <a:lstStyle/>
                    <a:p>
                      <a:pPr marL="0" marR="0">
                        <a:spcBef>
                          <a:spcPts val="0"/>
                        </a:spcBef>
                        <a:spcAft>
                          <a:spcPts val="0"/>
                        </a:spcAft>
                      </a:pPr>
                      <a:endParaRPr lang="en-US" sz="1000" dirty="0">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Duration/date</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effectLst/>
                          <a:latin typeface="Calisto MT" panose="02040603050505030304" pitchFamily="18" charset="0"/>
                        </a:rPr>
                        <a:t>Duration/date</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effectLst/>
                          <a:latin typeface="Calisto MT" panose="02040603050505030304" pitchFamily="18" charset="0"/>
                        </a:rPr>
                        <a:t>Duration/date</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effectLst/>
                          <a:latin typeface="Calisto MT" panose="02040603050505030304" pitchFamily="18" charset="0"/>
                        </a:rPr>
                        <a:t>Duration/date</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effectLst/>
                          <a:latin typeface="Calisto MT" panose="02040603050505030304" pitchFamily="18" charset="0"/>
                        </a:rPr>
                        <a:t>Duration/date</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effectLst/>
                          <a:latin typeface="Calisto MT" panose="02040603050505030304" pitchFamily="18" charset="0"/>
                        </a:rPr>
                        <a:t>Duration/date</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effectLst/>
                          <a:latin typeface="Calisto MT" panose="02040603050505030304" pitchFamily="18" charset="0"/>
                        </a:rPr>
                        <a:t>Duration/date</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379094772"/>
                  </a:ext>
                </a:extLst>
              </a:tr>
              <a:tr h="567847">
                <a:tc>
                  <a:txBody>
                    <a:bodyPr/>
                    <a:lstStyle/>
                    <a:p>
                      <a:pPr marL="0" marR="0">
                        <a:spcBef>
                          <a:spcPts val="0"/>
                        </a:spcBef>
                        <a:spcAft>
                          <a:spcPts val="0"/>
                        </a:spcAft>
                      </a:pPr>
                      <a:r>
                        <a:rPr lang="en-US" sz="1000">
                          <a:effectLst/>
                          <a:latin typeface="Calisto MT" panose="02040603050505030304" pitchFamily="18" charset="0"/>
                        </a:rPr>
                        <a:t>Work</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2082/05/01</a:t>
                      </a:r>
                    </a:p>
                    <a:p>
                      <a:pPr marL="0" marR="0">
                        <a:spcBef>
                          <a:spcPts val="0"/>
                        </a:spcBef>
                        <a:spcAft>
                          <a:spcPts val="0"/>
                        </a:spcAft>
                      </a:pPr>
                      <a:r>
                        <a:rPr lang="en-US" sz="1000">
                          <a:solidFill>
                            <a:schemeClr val="tx1"/>
                          </a:solidFill>
                          <a:effectLst/>
                          <a:latin typeface="Calisto MT" panose="02040603050505030304" pitchFamily="18" charset="0"/>
                        </a:rPr>
                        <a:t>     To</a:t>
                      </a:r>
                    </a:p>
                    <a:p>
                      <a:pPr marL="0" marR="0">
                        <a:spcBef>
                          <a:spcPts val="0"/>
                        </a:spcBef>
                        <a:spcAft>
                          <a:spcPts val="0"/>
                        </a:spcAft>
                      </a:pPr>
                      <a:r>
                        <a:rPr lang="en-US" sz="1000">
                          <a:solidFill>
                            <a:schemeClr val="tx1"/>
                          </a:solidFill>
                          <a:effectLst/>
                          <a:latin typeface="Calisto MT" panose="02040603050505030304" pitchFamily="18" charset="0"/>
                        </a:rPr>
                        <a:t>2082/06/09</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effectLst/>
                          <a:latin typeface="Calisto MT" panose="02040603050505030304" pitchFamily="18" charset="0"/>
                        </a:rPr>
                        <a:t>2082/06/10</a:t>
                      </a:r>
                    </a:p>
                    <a:p>
                      <a:pPr marL="0" marR="0">
                        <a:spcBef>
                          <a:spcPts val="0"/>
                        </a:spcBef>
                        <a:spcAft>
                          <a:spcPts val="0"/>
                        </a:spcAft>
                      </a:pPr>
                      <a:r>
                        <a:rPr lang="en-US" sz="1000" dirty="0">
                          <a:effectLst/>
                          <a:latin typeface="Calisto MT" panose="02040603050505030304" pitchFamily="18" charset="0"/>
                        </a:rPr>
                        <a:t>     To</a:t>
                      </a:r>
                    </a:p>
                    <a:p>
                      <a:pPr marL="0" marR="0">
                        <a:spcBef>
                          <a:spcPts val="0"/>
                        </a:spcBef>
                        <a:spcAft>
                          <a:spcPts val="0"/>
                        </a:spcAft>
                      </a:pPr>
                      <a:r>
                        <a:rPr lang="en-US" sz="1000" dirty="0">
                          <a:effectLst/>
                          <a:latin typeface="Calisto MT" panose="02040603050505030304" pitchFamily="18" charset="0"/>
                        </a:rPr>
                        <a:t>2082/08/21</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effectLst/>
                          <a:latin typeface="Calisto MT" panose="02040603050505030304" pitchFamily="18" charset="0"/>
                        </a:rPr>
                        <a:t>2082/08/21</a:t>
                      </a:r>
                    </a:p>
                    <a:p>
                      <a:pPr marL="0" marR="0">
                        <a:spcBef>
                          <a:spcPts val="0"/>
                        </a:spcBef>
                        <a:spcAft>
                          <a:spcPts val="0"/>
                        </a:spcAft>
                      </a:pPr>
                      <a:r>
                        <a:rPr lang="en-US" sz="1000">
                          <a:effectLst/>
                          <a:latin typeface="Calisto MT" panose="02040603050505030304" pitchFamily="18" charset="0"/>
                        </a:rPr>
                        <a:t>        To</a:t>
                      </a:r>
                    </a:p>
                    <a:p>
                      <a:pPr marL="0" marR="0">
                        <a:spcBef>
                          <a:spcPts val="0"/>
                        </a:spcBef>
                        <a:spcAft>
                          <a:spcPts val="0"/>
                        </a:spcAft>
                      </a:pPr>
                      <a:r>
                        <a:rPr lang="en-US" sz="1000">
                          <a:effectLst/>
                          <a:latin typeface="Calisto MT" panose="02040603050505030304" pitchFamily="18" charset="0"/>
                        </a:rPr>
                        <a:t>2082/10/30</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effectLst/>
                          <a:latin typeface="Calisto MT" panose="02040603050505030304" pitchFamily="18" charset="0"/>
                        </a:rPr>
                        <a:t>2082/11/01</a:t>
                      </a:r>
                    </a:p>
                    <a:p>
                      <a:pPr marL="0" marR="0">
                        <a:spcBef>
                          <a:spcPts val="0"/>
                        </a:spcBef>
                        <a:spcAft>
                          <a:spcPts val="0"/>
                        </a:spcAft>
                      </a:pPr>
                      <a:r>
                        <a:rPr lang="en-US" sz="1000" dirty="0">
                          <a:effectLst/>
                          <a:latin typeface="Calisto MT" panose="02040603050505030304" pitchFamily="18" charset="0"/>
                        </a:rPr>
                        <a:t>      To</a:t>
                      </a:r>
                    </a:p>
                    <a:p>
                      <a:pPr marL="0" marR="0">
                        <a:spcBef>
                          <a:spcPts val="0"/>
                        </a:spcBef>
                        <a:spcAft>
                          <a:spcPts val="0"/>
                        </a:spcAft>
                      </a:pPr>
                      <a:r>
                        <a:rPr lang="en-US" sz="1000" dirty="0">
                          <a:effectLst/>
                          <a:latin typeface="Calisto MT" panose="02040603050505030304" pitchFamily="18" charset="0"/>
                        </a:rPr>
                        <a:t>2083/01/01</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effectLst/>
                          <a:latin typeface="Calisto MT" panose="02040603050505030304" pitchFamily="18" charset="0"/>
                        </a:rPr>
                        <a:t>2083/01/02 </a:t>
                      </a:r>
                    </a:p>
                    <a:p>
                      <a:pPr marL="0" marR="0">
                        <a:spcBef>
                          <a:spcPts val="0"/>
                        </a:spcBef>
                        <a:spcAft>
                          <a:spcPts val="0"/>
                        </a:spcAft>
                      </a:pPr>
                      <a:r>
                        <a:rPr lang="en-US" sz="1000" dirty="0">
                          <a:effectLst/>
                          <a:latin typeface="Calisto MT" panose="02040603050505030304" pitchFamily="18" charset="0"/>
                        </a:rPr>
                        <a:t>         To</a:t>
                      </a:r>
                    </a:p>
                    <a:p>
                      <a:pPr marL="0" marR="0">
                        <a:spcBef>
                          <a:spcPts val="0"/>
                        </a:spcBef>
                        <a:spcAft>
                          <a:spcPts val="0"/>
                        </a:spcAft>
                      </a:pPr>
                      <a:r>
                        <a:rPr lang="en-US" sz="1000" dirty="0">
                          <a:effectLst/>
                          <a:latin typeface="Calisto MT" panose="02040603050505030304" pitchFamily="18" charset="0"/>
                        </a:rPr>
                        <a:t>2083/01/30</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effectLst/>
                          <a:latin typeface="Calisto MT" panose="02040603050505030304" pitchFamily="18" charset="0"/>
                        </a:rPr>
                        <a:t>2083/02/01</a:t>
                      </a:r>
                    </a:p>
                    <a:p>
                      <a:pPr marL="0" marR="0">
                        <a:spcBef>
                          <a:spcPts val="0"/>
                        </a:spcBef>
                        <a:spcAft>
                          <a:spcPts val="0"/>
                        </a:spcAft>
                      </a:pPr>
                      <a:r>
                        <a:rPr lang="en-US" sz="1000" dirty="0">
                          <a:effectLst/>
                          <a:latin typeface="Calisto MT" panose="02040603050505030304" pitchFamily="18" charset="0"/>
                        </a:rPr>
                        <a:t>      To</a:t>
                      </a:r>
                    </a:p>
                    <a:p>
                      <a:pPr marL="0" marR="0">
                        <a:spcBef>
                          <a:spcPts val="0"/>
                        </a:spcBef>
                        <a:spcAft>
                          <a:spcPts val="0"/>
                        </a:spcAft>
                      </a:pPr>
                      <a:r>
                        <a:rPr lang="en-US" sz="1000" dirty="0">
                          <a:effectLst/>
                          <a:latin typeface="Calisto MT" panose="02040603050505030304" pitchFamily="18" charset="0"/>
                        </a:rPr>
                        <a:t>2083/06/30</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effectLst/>
                          <a:latin typeface="Calisto MT" panose="02040603050505030304" pitchFamily="18" charset="0"/>
                        </a:rPr>
                        <a:t>2082/07/01</a:t>
                      </a:r>
                    </a:p>
                    <a:p>
                      <a:pPr marL="0" marR="0">
                        <a:spcBef>
                          <a:spcPts val="0"/>
                        </a:spcBef>
                        <a:spcAft>
                          <a:spcPts val="0"/>
                        </a:spcAft>
                      </a:pPr>
                      <a:r>
                        <a:rPr lang="en-US" sz="1000">
                          <a:effectLst/>
                          <a:latin typeface="Calisto MT" panose="02040603050505030304" pitchFamily="18" charset="0"/>
                        </a:rPr>
                        <a:t>       To</a:t>
                      </a:r>
                    </a:p>
                    <a:p>
                      <a:pPr marL="0" marR="0">
                        <a:spcBef>
                          <a:spcPts val="0"/>
                        </a:spcBef>
                        <a:spcAft>
                          <a:spcPts val="0"/>
                        </a:spcAft>
                      </a:pPr>
                      <a:r>
                        <a:rPr lang="en-US" sz="1000">
                          <a:effectLst/>
                          <a:latin typeface="Calisto MT" panose="02040603050505030304" pitchFamily="18" charset="0"/>
                        </a:rPr>
                        <a:t>2083/10/30</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446003418"/>
                  </a:ext>
                </a:extLst>
              </a:tr>
              <a:tr h="399186">
                <a:tc gridSpan="2">
                  <a:txBody>
                    <a:bodyPr/>
                    <a:lstStyle/>
                    <a:p>
                      <a:pPr marL="0" marR="0">
                        <a:spcBef>
                          <a:spcPts val="0"/>
                        </a:spcBef>
                        <a:spcAft>
                          <a:spcPts val="0"/>
                        </a:spcAft>
                      </a:pPr>
                      <a:r>
                        <a:rPr lang="en-US" sz="1000">
                          <a:effectLst/>
                          <a:latin typeface="Calisto MT" panose="02040603050505030304" pitchFamily="18" charset="0"/>
                        </a:rPr>
                        <a:t>Proposal </a:t>
                      </a:r>
                    </a:p>
                    <a:p>
                      <a:pPr marL="0" marR="0">
                        <a:spcBef>
                          <a:spcPts val="0"/>
                        </a:spcBef>
                        <a:spcAft>
                          <a:spcPts val="0"/>
                        </a:spcAft>
                      </a:pPr>
                      <a:r>
                        <a:rPr lang="en-US" sz="1000">
                          <a:effectLst/>
                          <a:latin typeface="Calisto MT" panose="02040603050505030304" pitchFamily="18" charset="0"/>
                        </a:rPr>
                        <a:t>writing</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endParaRPr lang="en-US" dirty="0">
                        <a:solidFill>
                          <a:schemeClr val="tx1"/>
                        </a:solidFill>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endParaRPr lang="en-US" sz="100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4189862918"/>
                  </a:ext>
                </a:extLst>
              </a:tr>
              <a:tr h="556789">
                <a:tc gridSpan="2">
                  <a:txBody>
                    <a:bodyPr/>
                    <a:lstStyle/>
                    <a:p>
                      <a:pPr marL="0" marR="0">
                        <a:spcBef>
                          <a:spcPts val="0"/>
                        </a:spcBef>
                        <a:spcAft>
                          <a:spcPts val="0"/>
                        </a:spcAft>
                      </a:pPr>
                      <a:r>
                        <a:rPr lang="en-US" sz="1000">
                          <a:effectLst/>
                          <a:latin typeface="Calisto MT" panose="02040603050505030304" pitchFamily="18" charset="0"/>
                        </a:rPr>
                        <a:t>Anticipated </a:t>
                      </a:r>
                    </a:p>
                    <a:p>
                      <a:pPr marL="0" marR="0">
                        <a:spcBef>
                          <a:spcPts val="0"/>
                        </a:spcBef>
                        <a:spcAft>
                          <a:spcPts val="0"/>
                        </a:spcAft>
                      </a:pPr>
                      <a:r>
                        <a:rPr lang="en-US" sz="1000">
                          <a:effectLst/>
                          <a:latin typeface="Calisto MT" panose="02040603050505030304" pitchFamily="18" charset="0"/>
                        </a:rPr>
                        <a:t>Time of approval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endParaRPr lang="en-US" sz="100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652855765"/>
                  </a:ext>
                </a:extLst>
              </a:tr>
              <a:tr h="436311">
                <a:tc gridSpan="2">
                  <a:txBody>
                    <a:bodyPr/>
                    <a:lstStyle/>
                    <a:p>
                      <a:pPr marL="0" marR="0">
                        <a:spcBef>
                          <a:spcPts val="0"/>
                        </a:spcBef>
                        <a:spcAft>
                          <a:spcPts val="0"/>
                        </a:spcAft>
                      </a:pPr>
                      <a:r>
                        <a:rPr lang="en-US" sz="1000" dirty="0">
                          <a:effectLst/>
                          <a:latin typeface="Calisto MT" panose="02040603050505030304" pitchFamily="18" charset="0"/>
                        </a:rPr>
                        <a:t>Literature review</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endParaRPr lang="en-US" sz="1000" dirty="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129781361"/>
                  </a:ext>
                </a:extLst>
              </a:tr>
              <a:tr h="320067">
                <a:tc gridSpan="2">
                  <a:txBody>
                    <a:bodyPr/>
                    <a:lstStyle/>
                    <a:p>
                      <a:pPr marL="0" marR="0">
                        <a:spcBef>
                          <a:spcPts val="0"/>
                        </a:spcBef>
                        <a:spcAft>
                          <a:spcPts val="0"/>
                        </a:spcAft>
                      </a:pPr>
                      <a:r>
                        <a:rPr lang="en-US" sz="1000">
                          <a:effectLst/>
                          <a:latin typeface="Calisto MT" panose="02040603050505030304" pitchFamily="18" charset="0"/>
                        </a:rPr>
                        <a:t>IRC Submission</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endParaRPr lang="en-US" sz="100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043220438"/>
                  </a:ext>
                </a:extLst>
              </a:tr>
              <a:tr h="372482">
                <a:tc gridSpan="2">
                  <a:txBody>
                    <a:bodyPr/>
                    <a:lstStyle/>
                    <a:p>
                      <a:pPr marL="0" marR="0">
                        <a:spcBef>
                          <a:spcPts val="0"/>
                        </a:spcBef>
                        <a:spcAft>
                          <a:spcPts val="0"/>
                        </a:spcAft>
                      </a:pPr>
                      <a:r>
                        <a:rPr lang="en-US" sz="1000">
                          <a:effectLst/>
                          <a:latin typeface="Calisto MT" panose="02040603050505030304" pitchFamily="18" charset="0"/>
                        </a:rPr>
                        <a:t>Proposal approval</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endParaRPr lang="en-US" sz="1000" dirty="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653789565"/>
                  </a:ext>
                </a:extLst>
              </a:tr>
              <a:tr h="399547">
                <a:tc gridSpan="2">
                  <a:txBody>
                    <a:bodyPr/>
                    <a:lstStyle/>
                    <a:p>
                      <a:pPr marL="0" marR="0">
                        <a:spcBef>
                          <a:spcPts val="0"/>
                        </a:spcBef>
                        <a:spcAft>
                          <a:spcPts val="0"/>
                        </a:spcAft>
                      </a:pPr>
                      <a:r>
                        <a:rPr lang="en-US" sz="1000">
                          <a:effectLst/>
                          <a:latin typeface="Calisto MT" panose="02040603050505030304" pitchFamily="18" charset="0"/>
                        </a:rPr>
                        <a:t>Data collection</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endParaRPr lang="en-US" sz="100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481830727"/>
                  </a:ext>
                </a:extLst>
              </a:tr>
              <a:tr h="397830">
                <a:tc gridSpan="2">
                  <a:txBody>
                    <a:bodyPr/>
                    <a:lstStyle/>
                    <a:p>
                      <a:pPr marL="0" marR="0">
                        <a:spcBef>
                          <a:spcPts val="0"/>
                        </a:spcBef>
                        <a:spcAft>
                          <a:spcPts val="0"/>
                        </a:spcAft>
                      </a:pPr>
                      <a:r>
                        <a:rPr lang="en-US" sz="1000">
                          <a:effectLst/>
                          <a:latin typeface="Calisto MT" panose="02040603050505030304" pitchFamily="18" charset="0"/>
                        </a:rPr>
                        <a:t>Data entry</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endParaRPr lang="en-US" sz="100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856405865"/>
                  </a:ext>
                </a:extLst>
              </a:tr>
              <a:tr h="377207">
                <a:tc gridSpan="2">
                  <a:txBody>
                    <a:bodyPr/>
                    <a:lstStyle/>
                    <a:p>
                      <a:pPr marL="0" marR="0">
                        <a:spcBef>
                          <a:spcPts val="0"/>
                        </a:spcBef>
                        <a:spcAft>
                          <a:spcPts val="0"/>
                        </a:spcAft>
                      </a:pPr>
                      <a:r>
                        <a:rPr lang="en-US" sz="1000">
                          <a:effectLst/>
                          <a:latin typeface="Calisto MT" panose="02040603050505030304" pitchFamily="18" charset="0"/>
                        </a:rPr>
                        <a:t>Data analysis</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endParaRPr lang="en-US" sz="1000" dirty="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582694762"/>
                  </a:ext>
                </a:extLst>
              </a:tr>
              <a:tr h="377207">
                <a:tc gridSpan="2">
                  <a:txBody>
                    <a:bodyPr/>
                    <a:lstStyle/>
                    <a:p>
                      <a:pPr marL="0" marR="0">
                        <a:spcBef>
                          <a:spcPts val="0"/>
                        </a:spcBef>
                        <a:spcAft>
                          <a:spcPts val="0"/>
                        </a:spcAft>
                      </a:pPr>
                      <a:r>
                        <a:rPr lang="en-US" sz="1000">
                          <a:effectLst/>
                          <a:latin typeface="Calisto MT" panose="02040603050505030304" pitchFamily="18" charset="0"/>
                        </a:rPr>
                        <a:t>Thesis preparation</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endParaRPr lang="en-US" sz="1000" dirty="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54407004"/>
                  </a:ext>
                </a:extLst>
              </a:tr>
              <a:tr h="455828">
                <a:tc gridSpan="2">
                  <a:txBody>
                    <a:bodyPr/>
                    <a:lstStyle/>
                    <a:p>
                      <a:pPr marL="0" marR="0">
                        <a:spcBef>
                          <a:spcPts val="0"/>
                        </a:spcBef>
                        <a:spcAft>
                          <a:spcPts val="0"/>
                        </a:spcAft>
                      </a:pPr>
                      <a:r>
                        <a:rPr lang="en-US" sz="1000" dirty="0">
                          <a:effectLst/>
                          <a:latin typeface="Calisto MT" panose="02040603050505030304" pitchFamily="18" charset="0"/>
                        </a:rPr>
                        <a:t>Thesis submission</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endParaRPr lang="en-US" sz="1000" dirty="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000" dirty="0">
                          <a:solidFill>
                            <a:schemeClr val="tx1"/>
                          </a:solidFill>
                          <a:effectLst/>
                          <a:latin typeface="Calisto MT" panose="02040603050505030304" pitchFamily="18" charset="0"/>
                        </a:rPr>
                        <a:t> </a:t>
                      </a: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endParaRPr lang="en-US" sz="1000" dirty="0">
                        <a:solidFill>
                          <a:schemeClr val="tx1"/>
                        </a:solidFill>
                        <a:effectLst/>
                        <a:latin typeface="Calisto MT" panose="02040603050505030304" pitchFamily="18" charset="0"/>
                      </a:endParaRPr>
                    </a:p>
                  </a:txBody>
                  <a:tcPr marL="41926" marR="41926" marT="27950" marB="279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extLst>
                  <a:ext uri="{0D108BD9-81ED-4DB2-BD59-A6C34878D82A}">
                    <a16:rowId xmlns:a16="http://schemas.microsoft.com/office/drawing/2014/main" xmlns="" val="331813576"/>
                  </a:ext>
                </a:extLst>
              </a:tr>
            </a:tbl>
          </a:graphicData>
        </a:graphic>
      </p:graphicFrame>
    </p:spTree>
    <p:extLst>
      <p:ext uri="{BB962C8B-B14F-4D97-AF65-F5344CB8AC3E}">
        <p14:creationId xmlns:p14="http://schemas.microsoft.com/office/powerpoint/2010/main" val="38288811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510" y="171162"/>
            <a:ext cx="10515600" cy="992620"/>
          </a:xfrm>
        </p:spPr>
        <p:txBody>
          <a:bodyPr>
            <a:normAutofit fontScale="90000"/>
          </a:bodyPr>
          <a:lstStyle/>
          <a:p>
            <a:r>
              <a:rPr lang="en-US" dirty="0">
                <a:latin typeface="Calisto MT" panose="02040603050505030304" pitchFamily="18" charset="0"/>
              </a:rPr>
              <a:t>References</a:t>
            </a:r>
            <a:br>
              <a:rPr lang="en-US" dirty="0">
                <a:latin typeface="Calisto MT" panose="02040603050505030304" pitchFamily="18" charset="0"/>
              </a:rPr>
            </a:br>
            <a:r>
              <a:rPr lang="en-US" dirty="0">
                <a:latin typeface="Calisto MT" panose="02040603050505030304" pitchFamily="18" charset="0"/>
              </a:rPr>
              <a:t> </a:t>
            </a:r>
          </a:p>
        </p:txBody>
      </p:sp>
      <p:sp>
        <p:nvSpPr>
          <p:cNvPr id="3" name="Content Placeholder 2"/>
          <p:cNvSpPr>
            <a:spLocks noGrp="1"/>
          </p:cNvSpPr>
          <p:nvPr>
            <p:ph idx="1"/>
          </p:nvPr>
        </p:nvSpPr>
        <p:spPr>
          <a:xfrm>
            <a:off x="124691" y="955964"/>
            <a:ext cx="11790218" cy="5583381"/>
          </a:xfrm>
        </p:spPr>
        <p:txBody>
          <a:bodyPr>
            <a:normAutofit fontScale="92500" lnSpcReduction="10000"/>
          </a:bodyPr>
          <a:lstStyle/>
          <a:p>
            <a:pPr marL="0" lvl="0" indent="0">
              <a:buNone/>
            </a:pPr>
            <a:r>
              <a:rPr lang="en-US" sz="2600" dirty="0" smtClean="0">
                <a:latin typeface="Calisto MT" panose="02040603050505030304" pitchFamily="18" charset="0"/>
                <a:cs typeface="Times New Roman" panose="02020603050405020304" pitchFamily="18" charset="0"/>
              </a:rPr>
              <a:t>1. </a:t>
            </a:r>
            <a:r>
              <a:rPr lang="en-US" sz="2600" dirty="0" err="1" smtClean="0">
                <a:latin typeface="Calisto MT" panose="02040603050505030304" pitchFamily="18" charset="0"/>
                <a:cs typeface="Times New Roman" panose="02020603050405020304" pitchFamily="18" charset="0"/>
              </a:rPr>
              <a:t>Chakrabarti</a:t>
            </a:r>
            <a:r>
              <a:rPr lang="en-US" sz="2600" dirty="0" smtClean="0">
                <a:latin typeface="Calisto MT" panose="02040603050505030304" pitchFamily="18" charset="0"/>
                <a:cs typeface="Times New Roman" panose="02020603050405020304" pitchFamily="18" charset="0"/>
              </a:rPr>
              <a:t> </a:t>
            </a:r>
            <a:r>
              <a:rPr lang="en-US" sz="2600" dirty="0">
                <a:latin typeface="Calisto MT" panose="02040603050505030304" pitchFamily="18" charset="0"/>
                <a:cs typeface="Times New Roman" panose="02020603050405020304" pitchFamily="18" charset="0"/>
              </a:rPr>
              <a:t>S. Medication non-adherence in bipolar disorder: Review of rates, demographic and clinical predictors. World J Meta-Anal. 2017;5(4):103-123. doi:10.13105/wjma.v5.i4.103 </a:t>
            </a:r>
            <a:endParaRPr lang="en-US" sz="2600" dirty="0" smtClean="0">
              <a:latin typeface="Calisto MT" panose="02040603050505030304" pitchFamily="18" charset="0"/>
              <a:cs typeface="Times New Roman" panose="02020603050405020304" pitchFamily="18" charset="0"/>
            </a:endParaRPr>
          </a:p>
          <a:p>
            <a:pPr marL="0" lvl="0" indent="0">
              <a:buNone/>
            </a:pPr>
            <a:endParaRPr lang="en-US" sz="2600" dirty="0">
              <a:latin typeface="Calisto MT" panose="02040603050505030304" pitchFamily="18" charset="0"/>
              <a:cs typeface="Times New Roman" panose="02020603050405020304" pitchFamily="18" charset="0"/>
            </a:endParaRPr>
          </a:p>
          <a:p>
            <a:pPr marL="0" lvl="0" indent="0">
              <a:buNone/>
            </a:pPr>
            <a:r>
              <a:rPr lang="en-US" sz="2600" dirty="0" smtClean="0">
                <a:latin typeface="Calisto MT" panose="02040603050505030304" pitchFamily="18" charset="0"/>
                <a:cs typeface="Times New Roman" panose="02020603050405020304" pitchFamily="18" charset="0"/>
              </a:rPr>
              <a:t>2. Deng </a:t>
            </a:r>
            <a:r>
              <a:rPr lang="en-US" sz="2600" dirty="0">
                <a:latin typeface="Calisto MT" panose="02040603050505030304" pitchFamily="18" charset="0"/>
                <a:cs typeface="Times New Roman" panose="02020603050405020304" pitchFamily="18" charset="0"/>
              </a:rPr>
              <a:t>M, </a:t>
            </a:r>
            <a:r>
              <a:rPr lang="en-US" sz="2600" dirty="0" err="1">
                <a:latin typeface="Calisto MT" panose="02040603050505030304" pitchFamily="18" charset="0"/>
                <a:cs typeface="Times New Roman" panose="02020603050405020304" pitchFamily="18" charset="0"/>
              </a:rPr>
              <a:t>Zhai</a:t>
            </a:r>
            <a:r>
              <a:rPr lang="en-US" sz="2600" dirty="0">
                <a:latin typeface="Calisto MT" panose="02040603050505030304" pitchFamily="18" charset="0"/>
                <a:cs typeface="Times New Roman" panose="02020603050405020304" pitchFamily="18" charset="0"/>
              </a:rPr>
              <a:t> S, Ouyang X, Liu Z, Ross B. Factors influencing medication adherence among patients with severe mental disorders from the perspective of mental health professionals. BMC Psychiatry. 2022 Jan 7;22(1):22. </a:t>
            </a:r>
            <a:r>
              <a:rPr lang="en-US" sz="2600" dirty="0" err="1">
                <a:latin typeface="Calisto MT" panose="02040603050505030304" pitchFamily="18" charset="0"/>
                <a:cs typeface="Times New Roman" panose="02020603050405020304" pitchFamily="18" charset="0"/>
              </a:rPr>
              <a:t>doi</a:t>
            </a:r>
            <a:r>
              <a:rPr lang="en-US" sz="2600" dirty="0">
                <a:latin typeface="Calisto MT" panose="02040603050505030304" pitchFamily="18" charset="0"/>
                <a:cs typeface="Times New Roman" panose="02020603050405020304" pitchFamily="18" charset="0"/>
              </a:rPr>
              <a:t>: 10.1186/s12888-021-03681-6. PMID: 34996394; PMCID: PMC8740063</a:t>
            </a:r>
            <a:r>
              <a:rPr lang="en-US" sz="2600" dirty="0" smtClean="0">
                <a:latin typeface="Calisto MT" panose="02040603050505030304" pitchFamily="18" charset="0"/>
                <a:cs typeface="Times New Roman" panose="02020603050405020304" pitchFamily="18" charset="0"/>
              </a:rPr>
              <a:t>.</a:t>
            </a:r>
          </a:p>
          <a:p>
            <a:pPr marL="0" lvl="0" indent="0">
              <a:buNone/>
            </a:pPr>
            <a:endParaRPr lang="en-US" sz="2600" dirty="0">
              <a:latin typeface="Calisto MT" panose="02040603050505030304" pitchFamily="18" charset="0"/>
              <a:cs typeface="Times New Roman" panose="02020603050405020304" pitchFamily="18" charset="0"/>
            </a:endParaRPr>
          </a:p>
          <a:p>
            <a:pPr marL="0" lvl="0" indent="0">
              <a:buNone/>
            </a:pPr>
            <a:r>
              <a:rPr lang="en-US" sz="2600" dirty="0" smtClean="0">
                <a:latin typeface="Calisto MT" panose="02040603050505030304" pitchFamily="18" charset="0"/>
                <a:cs typeface="Times New Roman" panose="02020603050405020304" pitchFamily="18" charset="0"/>
              </a:rPr>
              <a:t>3. Kane </a:t>
            </a:r>
            <a:r>
              <a:rPr lang="en-US" sz="2600" dirty="0">
                <a:latin typeface="Calisto MT" panose="02040603050505030304" pitchFamily="18" charset="0"/>
                <a:cs typeface="Times New Roman" panose="02020603050405020304" pitchFamily="18" charset="0"/>
              </a:rPr>
              <a:t>JM, </a:t>
            </a:r>
            <a:r>
              <a:rPr lang="en-US" sz="2600" dirty="0" err="1">
                <a:latin typeface="Calisto MT" panose="02040603050505030304" pitchFamily="18" charset="0"/>
                <a:cs typeface="Times New Roman" panose="02020603050405020304" pitchFamily="18" charset="0"/>
              </a:rPr>
              <a:t>Kishimoto</a:t>
            </a:r>
            <a:r>
              <a:rPr lang="en-US" sz="2600" dirty="0">
                <a:latin typeface="Calisto MT" panose="02040603050505030304" pitchFamily="18" charset="0"/>
                <a:cs typeface="Times New Roman" panose="02020603050405020304" pitchFamily="18" charset="0"/>
              </a:rPr>
              <a:t> T, </a:t>
            </a:r>
            <a:r>
              <a:rPr lang="en-US" sz="2600" dirty="0" err="1">
                <a:latin typeface="Calisto MT" panose="02040603050505030304" pitchFamily="18" charset="0"/>
                <a:cs typeface="Times New Roman" panose="02020603050405020304" pitchFamily="18" charset="0"/>
              </a:rPr>
              <a:t>Correll</a:t>
            </a:r>
            <a:r>
              <a:rPr lang="en-US" sz="2600" dirty="0">
                <a:latin typeface="Calisto MT" panose="02040603050505030304" pitchFamily="18" charset="0"/>
                <a:cs typeface="Times New Roman" panose="02020603050405020304" pitchFamily="18" charset="0"/>
              </a:rPr>
              <a:t> CU. Non-adherence to medication in patients with psychotic disorders: epidemiology, contributing factors and management strategies. World Psychiatry. 2013 Oct;12(3):216-26. </a:t>
            </a:r>
            <a:r>
              <a:rPr lang="en-US" sz="2600" dirty="0" err="1">
                <a:latin typeface="Calisto MT" panose="02040603050505030304" pitchFamily="18" charset="0"/>
                <a:cs typeface="Times New Roman" panose="02020603050405020304" pitchFamily="18" charset="0"/>
              </a:rPr>
              <a:t>doi</a:t>
            </a:r>
            <a:r>
              <a:rPr lang="en-US" sz="2600" dirty="0">
                <a:latin typeface="Calisto MT" panose="02040603050505030304" pitchFamily="18" charset="0"/>
                <a:cs typeface="Times New Roman" panose="02020603050405020304" pitchFamily="18" charset="0"/>
              </a:rPr>
              <a:t>: 10.1002/wps.20060. PMID: 24096780; PMCID: PMC3799245</a:t>
            </a:r>
            <a:r>
              <a:rPr lang="en-US" sz="2600" dirty="0" smtClean="0">
                <a:latin typeface="Calisto MT" panose="02040603050505030304" pitchFamily="18" charset="0"/>
                <a:cs typeface="Times New Roman" panose="02020603050405020304" pitchFamily="18" charset="0"/>
              </a:rPr>
              <a:t>.</a:t>
            </a:r>
          </a:p>
          <a:p>
            <a:pPr marL="0" lvl="0" indent="0">
              <a:buNone/>
            </a:pPr>
            <a:endParaRPr lang="en-US" sz="2600" dirty="0">
              <a:latin typeface="Calisto MT" panose="02040603050505030304" pitchFamily="18" charset="0"/>
              <a:cs typeface="Times New Roman" panose="02020603050405020304" pitchFamily="18" charset="0"/>
            </a:endParaRPr>
          </a:p>
          <a:p>
            <a:pPr marL="0" lvl="0" indent="0">
              <a:buNone/>
            </a:pPr>
            <a:r>
              <a:rPr lang="en-US" sz="2600" dirty="0" smtClean="0">
                <a:latin typeface="Calisto MT" panose="02040603050505030304" pitchFamily="18" charset="0"/>
                <a:cs typeface="Times New Roman" panose="02020603050405020304" pitchFamily="18" charset="0"/>
              </a:rPr>
              <a:t>4. </a:t>
            </a:r>
            <a:r>
              <a:rPr lang="en-US" sz="2600" dirty="0" err="1" smtClean="0">
                <a:latin typeface="Calisto MT" panose="02040603050505030304" pitchFamily="18" charset="0"/>
                <a:cs typeface="Times New Roman" panose="02020603050405020304" pitchFamily="18" charset="0"/>
              </a:rPr>
              <a:t>Sabaté</a:t>
            </a:r>
            <a:r>
              <a:rPr lang="en-US" sz="2600" dirty="0" smtClean="0">
                <a:latin typeface="Calisto MT" panose="02040603050505030304" pitchFamily="18" charset="0"/>
                <a:cs typeface="Times New Roman" panose="02020603050405020304" pitchFamily="18" charset="0"/>
              </a:rPr>
              <a:t> </a:t>
            </a:r>
            <a:r>
              <a:rPr lang="en-US" sz="2600" dirty="0">
                <a:latin typeface="Calisto MT" panose="02040603050505030304" pitchFamily="18" charset="0"/>
                <a:cs typeface="Times New Roman" panose="02020603050405020304" pitchFamily="18" charset="0"/>
              </a:rPr>
              <a:t>E, editor. Adherence to long-term therapies: evidence for action. World health organization; 2003.</a:t>
            </a:r>
          </a:p>
        </p:txBody>
      </p:sp>
    </p:spTree>
    <p:extLst>
      <p:ext uri="{BB962C8B-B14F-4D97-AF65-F5344CB8AC3E}">
        <p14:creationId xmlns:p14="http://schemas.microsoft.com/office/powerpoint/2010/main" val="13461603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983" y="734724"/>
            <a:ext cx="11914908" cy="5887749"/>
          </a:xfrm>
        </p:spPr>
        <p:txBody>
          <a:bodyPr>
            <a:normAutofit fontScale="92500"/>
          </a:bodyPr>
          <a:lstStyle/>
          <a:p>
            <a:pPr marL="0" lvl="0" indent="0">
              <a:buNone/>
            </a:pPr>
            <a:r>
              <a:rPr lang="en-US" sz="2400" dirty="0" smtClean="0">
                <a:latin typeface="Calisto MT" panose="02040603050505030304" pitchFamily="18" charset="0"/>
                <a:cs typeface="Times New Roman" panose="02020603050405020304" pitchFamily="18" charset="0"/>
              </a:rPr>
              <a:t>5. Jimmy </a:t>
            </a:r>
            <a:r>
              <a:rPr lang="en-US" sz="2400" dirty="0">
                <a:latin typeface="Calisto MT" panose="02040603050505030304" pitchFamily="18" charset="0"/>
                <a:cs typeface="Times New Roman" panose="02020603050405020304" pitchFamily="18" charset="0"/>
              </a:rPr>
              <a:t>B, Jose J. Patient Medication Adherence: Measures in Daily Practice. Oman Med J. 2011 Mar;26(3):155-159</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6. Khan </a:t>
            </a:r>
            <a:r>
              <a:rPr lang="en-US" sz="2400" dirty="0">
                <a:latin typeface="Calisto MT" panose="02040603050505030304" pitchFamily="18" charset="0"/>
                <a:cs typeface="Times New Roman" panose="02020603050405020304" pitchFamily="18" charset="0"/>
              </a:rPr>
              <a:t>J, Khan JA, </a:t>
            </a:r>
            <a:r>
              <a:rPr lang="en-US" sz="2400" dirty="0" err="1">
                <a:latin typeface="Calisto MT" panose="02040603050505030304" pitchFamily="18" charset="0"/>
                <a:cs typeface="Times New Roman" panose="02020603050405020304" pitchFamily="18" charset="0"/>
              </a:rPr>
              <a:t>Kumari</a:t>
            </a:r>
            <a:r>
              <a:rPr lang="en-US" sz="2400" dirty="0">
                <a:latin typeface="Calisto MT" panose="02040603050505030304" pitchFamily="18" charset="0"/>
                <a:cs typeface="Times New Roman" panose="02020603050405020304" pitchFamily="18" charset="0"/>
              </a:rPr>
              <a:t> S, </a:t>
            </a:r>
            <a:r>
              <a:rPr lang="en-US" sz="2400" dirty="0" err="1">
                <a:latin typeface="Calisto MT" panose="02040603050505030304" pitchFamily="18" charset="0"/>
                <a:cs typeface="Times New Roman" panose="02020603050405020304" pitchFamily="18" charset="0"/>
              </a:rPr>
              <a:t>Charan</a:t>
            </a:r>
            <a:r>
              <a:rPr lang="en-US" sz="2400" dirty="0">
                <a:latin typeface="Calisto MT" panose="02040603050505030304" pitchFamily="18" charset="0"/>
                <a:cs typeface="Times New Roman" panose="02020603050405020304" pitchFamily="18" charset="0"/>
              </a:rPr>
              <a:t> D. Treatment Non-adherence Patterns Among Patients With Mental Illness: A Study From the District Mental Health Care Center in India. </a:t>
            </a:r>
            <a:r>
              <a:rPr lang="en-US" sz="2400" dirty="0" err="1">
                <a:latin typeface="Calisto MT" panose="02040603050505030304" pitchFamily="18" charset="0"/>
                <a:cs typeface="Times New Roman" panose="02020603050405020304" pitchFamily="18" charset="0"/>
              </a:rPr>
              <a:t>Cureus</a:t>
            </a:r>
            <a:r>
              <a:rPr lang="en-US" sz="2400" dirty="0">
                <a:latin typeface="Calisto MT" panose="02040603050505030304" pitchFamily="18" charset="0"/>
                <a:cs typeface="Times New Roman" panose="02020603050405020304" pitchFamily="18" charset="0"/>
              </a:rPr>
              <a:t>. 2024 Feb 19;16(2):e54495.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10.7759/cureus.54495. PMID: 38516451; PMCID: PMC10955436</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7. Cutler </a:t>
            </a:r>
            <a:r>
              <a:rPr lang="en-US" sz="2400" dirty="0">
                <a:latin typeface="Calisto MT" panose="02040603050505030304" pitchFamily="18" charset="0"/>
                <a:cs typeface="Times New Roman" panose="02020603050405020304" pitchFamily="18" charset="0"/>
              </a:rPr>
              <a:t>RL, Fernandez-</a:t>
            </a:r>
            <a:r>
              <a:rPr lang="en-US" sz="2400" dirty="0" err="1">
                <a:latin typeface="Calisto MT" panose="02040603050505030304" pitchFamily="18" charset="0"/>
                <a:cs typeface="Times New Roman" panose="02020603050405020304" pitchFamily="18" charset="0"/>
              </a:rPr>
              <a:t>Llimos</a:t>
            </a:r>
            <a:r>
              <a:rPr lang="en-US" sz="2400" dirty="0">
                <a:latin typeface="Calisto MT" panose="02040603050505030304" pitchFamily="18" charset="0"/>
                <a:cs typeface="Times New Roman" panose="02020603050405020304" pitchFamily="18" charset="0"/>
              </a:rPr>
              <a:t> F, </a:t>
            </a:r>
            <a:r>
              <a:rPr lang="en-US" sz="2400" dirty="0" err="1">
                <a:latin typeface="Calisto MT" panose="02040603050505030304" pitchFamily="18" charset="0"/>
                <a:cs typeface="Times New Roman" panose="02020603050405020304" pitchFamily="18" charset="0"/>
              </a:rPr>
              <a:t>Frommer</a:t>
            </a:r>
            <a:r>
              <a:rPr lang="en-US" sz="2400" dirty="0">
                <a:latin typeface="Calisto MT" panose="02040603050505030304" pitchFamily="18" charset="0"/>
                <a:cs typeface="Times New Roman" panose="02020603050405020304" pitchFamily="18" charset="0"/>
              </a:rPr>
              <a:t> M, </a:t>
            </a:r>
            <a:r>
              <a:rPr lang="en-US" sz="2400" dirty="0" err="1">
                <a:latin typeface="Calisto MT" panose="02040603050505030304" pitchFamily="18" charset="0"/>
                <a:cs typeface="Times New Roman" panose="02020603050405020304" pitchFamily="18" charset="0"/>
              </a:rPr>
              <a:t>Benrimoj</a:t>
            </a:r>
            <a:r>
              <a:rPr lang="en-US" sz="2400" dirty="0">
                <a:latin typeface="Calisto MT" panose="02040603050505030304" pitchFamily="18" charset="0"/>
                <a:cs typeface="Times New Roman" panose="02020603050405020304" pitchFamily="18" charset="0"/>
              </a:rPr>
              <a:t> C, Garcia-Cardenas V. Economic impact of medication non-adherence by disease groups: a systematic review. BMJ Open. 2018 Jan 21;8(1):e016982.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10.1136/bmjopen-2017-016982. PMID: 29358417; PMCID: PMC5780689</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8. Ghosh </a:t>
            </a:r>
            <a:r>
              <a:rPr lang="en-US" sz="2400" dirty="0">
                <a:latin typeface="Calisto MT" panose="02040603050505030304" pitchFamily="18" charset="0"/>
                <a:cs typeface="Times New Roman" panose="02020603050405020304" pitchFamily="18" charset="0"/>
              </a:rPr>
              <a:t>P, </a:t>
            </a:r>
            <a:r>
              <a:rPr lang="en-US" sz="2400" dirty="0" err="1">
                <a:latin typeface="Calisto MT" panose="02040603050505030304" pitchFamily="18" charset="0"/>
                <a:cs typeface="Times New Roman" panose="02020603050405020304" pitchFamily="18" charset="0"/>
              </a:rPr>
              <a:t>Balasundaram</a:t>
            </a:r>
            <a:r>
              <a:rPr lang="en-US" sz="2400" dirty="0">
                <a:latin typeface="Calisto MT" panose="02040603050505030304" pitchFamily="18" charset="0"/>
                <a:cs typeface="Times New Roman" panose="02020603050405020304" pitchFamily="18" charset="0"/>
              </a:rPr>
              <a:t> S, </a:t>
            </a:r>
            <a:r>
              <a:rPr lang="en-US" sz="2400" dirty="0" err="1">
                <a:latin typeface="Calisto MT" panose="02040603050505030304" pitchFamily="18" charset="0"/>
                <a:cs typeface="Times New Roman" panose="02020603050405020304" pitchFamily="18" charset="0"/>
              </a:rPr>
              <a:t>Sankaran</a:t>
            </a:r>
            <a:r>
              <a:rPr lang="en-US" sz="2400" dirty="0">
                <a:latin typeface="Calisto MT" panose="02040603050505030304" pitchFamily="18" charset="0"/>
                <a:cs typeface="Times New Roman" panose="02020603050405020304" pitchFamily="18" charset="0"/>
              </a:rPr>
              <a:t> A, </a:t>
            </a:r>
            <a:r>
              <a:rPr lang="en-US" sz="2400" dirty="0" err="1">
                <a:latin typeface="Calisto MT" panose="02040603050505030304" pitchFamily="18" charset="0"/>
                <a:cs typeface="Times New Roman" panose="02020603050405020304" pitchFamily="18" charset="0"/>
              </a:rPr>
              <a:t>Chandrasekaran</a:t>
            </a:r>
            <a:r>
              <a:rPr lang="en-US" sz="2400" dirty="0">
                <a:latin typeface="Calisto MT" panose="02040603050505030304" pitchFamily="18" charset="0"/>
                <a:cs typeface="Times New Roman" panose="02020603050405020304" pitchFamily="18" charset="0"/>
              </a:rPr>
              <a:t> V, Sarkar S, Choudhury S. Factors associated with medication non-adherence among patients with severe mental disorder - A cross sectional study in a tertiary care </a:t>
            </a:r>
            <a:r>
              <a:rPr lang="en-US" sz="2400" dirty="0" err="1">
                <a:latin typeface="Calisto MT" panose="02040603050505030304" pitchFamily="18" charset="0"/>
                <a:cs typeface="Times New Roman" panose="02020603050405020304" pitchFamily="18" charset="0"/>
              </a:rPr>
              <a:t>centre</a:t>
            </a:r>
            <a:r>
              <a:rPr lang="en-US" sz="2400" dirty="0">
                <a:latin typeface="Calisto MT" panose="02040603050505030304" pitchFamily="18" charset="0"/>
                <a:cs typeface="Times New Roman" panose="02020603050405020304" pitchFamily="18" charset="0"/>
              </a:rPr>
              <a:t>. </a:t>
            </a:r>
            <a:r>
              <a:rPr lang="en-US" sz="2400" dirty="0" err="1">
                <a:latin typeface="Calisto MT" panose="02040603050505030304" pitchFamily="18" charset="0"/>
                <a:cs typeface="Times New Roman" panose="02020603050405020304" pitchFamily="18" charset="0"/>
              </a:rPr>
              <a:t>Explor</a:t>
            </a:r>
            <a:r>
              <a:rPr lang="en-US" sz="2400" dirty="0">
                <a:latin typeface="Calisto MT" panose="02040603050505030304" pitchFamily="18" charset="0"/>
                <a:cs typeface="Times New Roman" panose="02020603050405020304" pitchFamily="18" charset="0"/>
              </a:rPr>
              <a:t> Res </a:t>
            </a:r>
            <a:r>
              <a:rPr lang="en-US" sz="2400" dirty="0" err="1">
                <a:latin typeface="Calisto MT" panose="02040603050505030304" pitchFamily="18" charset="0"/>
                <a:cs typeface="Times New Roman" panose="02020603050405020304" pitchFamily="18" charset="0"/>
              </a:rPr>
              <a:t>Clin</a:t>
            </a:r>
            <a:r>
              <a:rPr lang="en-US" sz="2400" dirty="0">
                <a:latin typeface="Calisto MT" panose="02040603050505030304" pitchFamily="18" charset="0"/>
                <a:cs typeface="Times New Roman" panose="02020603050405020304" pitchFamily="18" charset="0"/>
              </a:rPr>
              <a:t> </a:t>
            </a:r>
            <a:r>
              <a:rPr lang="en-US" sz="2400" dirty="0" err="1">
                <a:latin typeface="Calisto MT" panose="02040603050505030304" pitchFamily="18" charset="0"/>
                <a:cs typeface="Times New Roman" panose="02020603050405020304" pitchFamily="18" charset="0"/>
              </a:rPr>
              <a:t>Soc</a:t>
            </a:r>
            <a:r>
              <a:rPr lang="en-US" sz="2400" dirty="0">
                <a:latin typeface="Calisto MT" panose="02040603050505030304" pitchFamily="18" charset="0"/>
                <a:cs typeface="Times New Roman" panose="02020603050405020304" pitchFamily="18" charset="0"/>
              </a:rPr>
              <a:t> Pharm. 2022 Sep 12;7:100178.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10.1016/j.rcsop.2022.100178. PMID: 36161207; PMCID: PMC9493377.</a:t>
            </a:r>
          </a:p>
          <a:p>
            <a:pPr lvl="0"/>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4707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32351"/>
            <a:ext cx="11963400" cy="6528667"/>
          </a:xfrm>
        </p:spPr>
        <p:txBody>
          <a:bodyPr>
            <a:normAutofit/>
          </a:bodyPr>
          <a:lstStyle/>
          <a:p>
            <a:pPr marL="0" lvl="0" indent="0">
              <a:buNone/>
            </a:pPr>
            <a:r>
              <a:rPr lang="en-US" sz="2400" dirty="0" smtClean="0">
                <a:latin typeface="Calisto MT" panose="02040603050505030304" pitchFamily="18" charset="0"/>
                <a:cs typeface="Times New Roman" panose="02020603050405020304" pitchFamily="18" charset="0"/>
              </a:rPr>
              <a:t>9. </a:t>
            </a:r>
            <a:r>
              <a:rPr lang="en-US" sz="2400" dirty="0" err="1" smtClean="0">
                <a:latin typeface="Calisto MT" panose="02040603050505030304" pitchFamily="18" charset="0"/>
                <a:cs typeface="Times New Roman" panose="02020603050405020304" pitchFamily="18" charset="0"/>
              </a:rPr>
              <a:t>Semahegn</a:t>
            </a:r>
            <a:r>
              <a:rPr lang="en-US" sz="2400" dirty="0" smtClean="0">
                <a:latin typeface="Calisto MT" panose="02040603050505030304" pitchFamily="18" charset="0"/>
                <a:cs typeface="Times New Roman" panose="02020603050405020304" pitchFamily="18" charset="0"/>
              </a:rPr>
              <a:t> </a:t>
            </a:r>
            <a:r>
              <a:rPr lang="en-US" sz="2400" dirty="0">
                <a:latin typeface="Calisto MT" panose="02040603050505030304" pitchFamily="18" charset="0"/>
                <a:cs typeface="Times New Roman" panose="02020603050405020304" pitchFamily="18" charset="0"/>
              </a:rPr>
              <a:t>A, </a:t>
            </a:r>
            <a:r>
              <a:rPr lang="en-US" sz="2400" dirty="0" err="1">
                <a:latin typeface="Calisto MT" panose="02040603050505030304" pitchFamily="18" charset="0"/>
                <a:cs typeface="Times New Roman" panose="02020603050405020304" pitchFamily="18" charset="0"/>
              </a:rPr>
              <a:t>Torpey</a:t>
            </a:r>
            <a:r>
              <a:rPr lang="en-US" sz="2400" dirty="0">
                <a:latin typeface="Calisto MT" panose="02040603050505030304" pitchFamily="18" charset="0"/>
                <a:cs typeface="Times New Roman" panose="02020603050405020304" pitchFamily="18" charset="0"/>
              </a:rPr>
              <a:t> K, Manu A, </a:t>
            </a:r>
            <a:r>
              <a:rPr lang="en-US" sz="2400" dirty="0" err="1">
                <a:latin typeface="Calisto MT" panose="02040603050505030304" pitchFamily="18" charset="0"/>
                <a:cs typeface="Times New Roman" panose="02020603050405020304" pitchFamily="18" charset="0"/>
              </a:rPr>
              <a:t>Assefa</a:t>
            </a:r>
            <a:r>
              <a:rPr lang="en-US" sz="2400" dirty="0">
                <a:latin typeface="Calisto MT" panose="02040603050505030304" pitchFamily="18" charset="0"/>
                <a:cs typeface="Times New Roman" panose="02020603050405020304" pitchFamily="18" charset="0"/>
              </a:rPr>
              <a:t> N, </a:t>
            </a:r>
            <a:r>
              <a:rPr lang="en-US" sz="2400" dirty="0" err="1">
                <a:latin typeface="Calisto MT" panose="02040603050505030304" pitchFamily="18" charset="0"/>
                <a:cs typeface="Times New Roman" panose="02020603050405020304" pitchFamily="18" charset="0"/>
              </a:rPr>
              <a:t>Tesfaye</a:t>
            </a:r>
            <a:r>
              <a:rPr lang="en-US" sz="2400" dirty="0">
                <a:latin typeface="Calisto MT" panose="02040603050505030304" pitchFamily="18" charset="0"/>
                <a:cs typeface="Times New Roman" panose="02020603050405020304" pitchFamily="18" charset="0"/>
              </a:rPr>
              <a:t> G, </a:t>
            </a:r>
            <a:r>
              <a:rPr lang="en-US" sz="2400" dirty="0" err="1">
                <a:latin typeface="Calisto MT" panose="02040603050505030304" pitchFamily="18" charset="0"/>
                <a:cs typeface="Times New Roman" panose="02020603050405020304" pitchFamily="18" charset="0"/>
              </a:rPr>
              <a:t>Ankomah</a:t>
            </a:r>
            <a:r>
              <a:rPr lang="en-US" sz="2400" dirty="0">
                <a:latin typeface="Calisto MT" panose="02040603050505030304" pitchFamily="18" charset="0"/>
                <a:cs typeface="Times New Roman" panose="02020603050405020304" pitchFamily="18" charset="0"/>
              </a:rPr>
              <a:t> A. Psychotropic medication non-adherence and its associated factors among patients with major psychiatric disorders: a systematic review and meta-analysis. </a:t>
            </a:r>
            <a:r>
              <a:rPr lang="en-US" sz="2400" dirty="0" err="1">
                <a:latin typeface="Calisto MT" panose="02040603050505030304" pitchFamily="18" charset="0"/>
                <a:cs typeface="Times New Roman" panose="02020603050405020304" pitchFamily="18" charset="0"/>
              </a:rPr>
              <a:t>Syst</a:t>
            </a:r>
            <a:r>
              <a:rPr lang="en-US" sz="2400" dirty="0">
                <a:latin typeface="Calisto MT" panose="02040603050505030304" pitchFamily="18" charset="0"/>
                <a:cs typeface="Times New Roman" panose="02020603050405020304" pitchFamily="18" charset="0"/>
              </a:rPr>
              <a:t> Rev. 2020 Jan 16;9(1):17.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10.1186/s13643-020-1274-3. PMID: 31948489; PMCID: PMC6966860</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10. </a:t>
            </a:r>
            <a:r>
              <a:rPr lang="en-US" sz="2400" dirty="0" err="1" smtClean="0">
                <a:latin typeface="Calisto MT" panose="02040603050505030304" pitchFamily="18" charset="0"/>
                <a:cs typeface="Times New Roman" panose="02020603050405020304" pitchFamily="18" charset="0"/>
              </a:rPr>
              <a:t>Weiden</a:t>
            </a:r>
            <a:r>
              <a:rPr lang="en-US" sz="2400" dirty="0" smtClean="0">
                <a:latin typeface="Calisto MT" panose="02040603050505030304" pitchFamily="18" charset="0"/>
                <a:cs typeface="Times New Roman" panose="02020603050405020304" pitchFamily="18" charset="0"/>
              </a:rPr>
              <a:t> </a:t>
            </a:r>
            <a:r>
              <a:rPr lang="en-US" sz="2400" dirty="0">
                <a:latin typeface="Calisto MT" panose="02040603050505030304" pitchFamily="18" charset="0"/>
                <a:cs typeface="Times New Roman" panose="02020603050405020304" pitchFamily="18" charset="0"/>
              </a:rPr>
              <a:t>PJ, </a:t>
            </a:r>
            <a:r>
              <a:rPr lang="en-US" sz="2400" dirty="0" err="1">
                <a:latin typeface="Calisto MT" panose="02040603050505030304" pitchFamily="18" charset="0"/>
                <a:cs typeface="Times New Roman" panose="02020603050405020304" pitchFamily="18" charset="0"/>
              </a:rPr>
              <a:t>Kozma</a:t>
            </a:r>
            <a:r>
              <a:rPr lang="en-US" sz="2400" dirty="0">
                <a:latin typeface="Calisto MT" panose="02040603050505030304" pitchFamily="18" charset="0"/>
                <a:cs typeface="Times New Roman" panose="02020603050405020304" pitchFamily="18" charset="0"/>
              </a:rPr>
              <a:t> C, </a:t>
            </a:r>
            <a:r>
              <a:rPr lang="en-US" sz="2400" dirty="0" err="1">
                <a:latin typeface="Calisto MT" panose="02040603050505030304" pitchFamily="18" charset="0"/>
                <a:cs typeface="Times New Roman" panose="02020603050405020304" pitchFamily="18" charset="0"/>
              </a:rPr>
              <a:t>Grogg</a:t>
            </a:r>
            <a:r>
              <a:rPr lang="en-US" sz="2400" dirty="0">
                <a:latin typeface="Calisto MT" panose="02040603050505030304" pitchFamily="18" charset="0"/>
                <a:cs typeface="Times New Roman" panose="02020603050405020304" pitchFamily="18" charset="0"/>
              </a:rPr>
              <a:t> A, Locklear J. Partial compliance and risk of </a:t>
            </a:r>
            <a:r>
              <a:rPr lang="en-US" sz="2400" dirty="0" err="1">
                <a:latin typeface="Calisto MT" panose="02040603050505030304" pitchFamily="18" charset="0"/>
                <a:cs typeface="Times New Roman" panose="02020603050405020304" pitchFamily="18" charset="0"/>
              </a:rPr>
              <a:t>rehospitalization</a:t>
            </a:r>
            <a:r>
              <a:rPr lang="en-US" sz="2400" dirty="0">
                <a:latin typeface="Calisto MT" panose="02040603050505030304" pitchFamily="18" charset="0"/>
                <a:cs typeface="Times New Roman" panose="02020603050405020304" pitchFamily="18" charset="0"/>
              </a:rPr>
              <a:t> among California Medicaid patients with schizophrenia. </a:t>
            </a:r>
            <a:r>
              <a:rPr lang="en-US" sz="2400" dirty="0" err="1">
                <a:latin typeface="Calisto MT" panose="02040603050505030304" pitchFamily="18" charset="0"/>
                <a:cs typeface="Times New Roman" panose="02020603050405020304" pitchFamily="18" charset="0"/>
              </a:rPr>
              <a:t>Psychiatr</a:t>
            </a:r>
            <a:r>
              <a:rPr lang="en-US" sz="2400" dirty="0">
                <a:latin typeface="Calisto MT" panose="02040603050505030304" pitchFamily="18" charset="0"/>
                <a:cs typeface="Times New Roman" panose="02020603050405020304" pitchFamily="18" charset="0"/>
              </a:rPr>
              <a:t> Serv. 2004 Aug;55(8):886-91.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10.1176/appi.ps.55.8.886. PMID: 15292538</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11. Farooq </a:t>
            </a:r>
            <a:r>
              <a:rPr lang="en-US" sz="2400" dirty="0">
                <a:latin typeface="Calisto MT" panose="02040603050505030304" pitchFamily="18" charset="0"/>
                <a:cs typeface="Times New Roman" panose="02020603050405020304" pitchFamily="18" charset="0"/>
              </a:rPr>
              <a:t>S, </a:t>
            </a:r>
            <a:r>
              <a:rPr lang="en-US" sz="2400" dirty="0" err="1">
                <a:latin typeface="Calisto MT" panose="02040603050505030304" pitchFamily="18" charset="0"/>
                <a:cs typeface="Times New Roman" panose="02020603050405020304" pitchFamily="18" charset="0"/>
              </a:rPr>
              <a:t>Naeem</a:t>
            </a:r>
            <a:r>
              <a:rPr lang="en-US" sz="2400" dirty="0">
                <a:latin typeface="Calisto MT" panose="02040603050505030304" pitchFamily="18" charset="0"/>
                <a:cs typeface="Times New Roman" panose="02020603050405020304" pitchFamily="18" charset="0"/>
              </a:rPr>
              <a:t> F. Tackling </a:t>
            </a:r>
            <a:r>
              <a:rPr lang="en-US" sz="2400" dirty="0" err="1">
                <a:latin typeface="Calisto MT" panose="02040603050505030304" pitchFamily="18" charset="0"/>
                <a:cs typeface="Times New Roman" panose="02020603050405020304" pitchFamily="18" charset="0"/>
              </a:rPr>
              <a:t>nonadherence</a:t>
            </a:r>
            <a:r>
              <a:rPr lang="en-US" sz="2400" dirty="0">
                <a:latin typeface="Calisto MT" panose="02040603050505030304" pitchFamily="18" charset="0"/>
                <a:cs typeface="Times New Roman" panose="02020603050405020304" pitchFamily="18" charset="0"/>
              </a:rPr>
              <a:t> in psychiatric disorders: current opinion. </a:t>
            </a:r>
            <a:r>
              <a:rPr lang="en-US" sz="2400" dirty="0" err="1">
                <a:latin typeface="Calisto MT" panose="02040603050505030304" pitchFamily="18" charset="0"/>
                <a:cs typeface="Times New Roman" panose="02020603050405020304" pitchFamily="18" charset="0"/>
              </a:rPr>
              <a:t>Neuropsychiatr</a:t>
            </a:r>
            <a:r>
              <a:rPr lang="en-US" sz="2400" dirty="0">
                <a:latin typeface="Calisto MT" panose="02040603050505030304" pitchFamily="18" charset="0"/>
                <a:cs typeface="Times New Roman" panose="02020603050405020304" pitchFamily="18" charset="0"/>
              </a:rPr>
              <a:t> Dis Treat. 2014 Jun 12;10:1069-77.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10.2147/NDT.S40777. PMID: 24966677; PMCID: PMC4062556</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12. </a:t>
            </a:r>
            <a:r>
              <a:rPr lang="en-US" sz="2400" dirty="0" err="1" smtClean="0">
                <a:latin typeface="Calisto MT" panose="02040603050505030304" pitchFamily="18" charset="0"/>
                <a:cs typeface="Times New Roman" panose="02020603050405020304" pitchFamily="18" charset="0"/>
              </a:rPr>
              <a:t>Rathod</a:t>
            </a:r>
            <a:r>
              <a:rPr lang="en-US" sz="2400" dirty="0" smtClean="0">
                <a:latin typeface="Calisto MT" panose="02040603050505030304" pitchFamily="18" charset="0"/>
                <a:cs typeface="Times New Roman" panose="02020603050405020304" pitchFamily="18" charset="0"/>
              </a:rPr>
              <a:t> </a:t>
            </a:r>
            <a:r>
              <a:rPr lang="en-US" sz="2400" dirty="0">
                <a:latin typeface="Calisto MT" panose="02040603050505030304" pitchFamily="18" charset="0"/>
                <a:cs typeface="Times New Roman" panose="02020603050405020304" pitchFamily="18" charset="0"/>
              </a:rPr>
              <a:t>S, </a:t>
            </a:r>
            <a:r>
              <a:rPr lang="en-US" sz="2400" dirty="0" err="1">
                <a:latin typeface="Calisto MT" panose="02040603050505030304" pitchFamily="18" charset="0"/>
                <a:cs typeface="Times New Roman" panose="02020603050405020304" pitchFamily="18" charset="0"/>
              </a:rPr>
              <a:t>Pinninti</a:t>
            </a:r>
            <a:r>
              <a:rPr lang="en-US" sz="2400" dirty="0">
                <a:latin typeface="Calisto MT" panose="02040603050505030304" pitchFamily="18" charset="0"/>
                <a:cs typeface="Times New Roman" panose="02020603050405020304" pitchFamily="18" charset="0"/>
              </a:rPr>
              <a:t> N, Irfan M, </a:t>
            </a:r>
            <a:r>
              <a:rPr lang="en-US" sz="2400" dirty="0" err="1">
                <a:latin typeface="Calisto MT" panose="02040603050505030304" pitchFamily="18" charset="0"/>
                <a:cs typeface="Times New Roman" panose="02020603050405020304" pitchFamily="18" charset="0"/>
              </a:rPr>
              <a:t>Gorczynski</a:t>
            </a:r>
            <a:r>
              <a:rPr lang="en-US" sz="2400" dirty="0">
                <a:latin typeface="Calisto MT" panose="02040603050505030304" pitchFamily="18" charset="0"/>
                <a:cs typeface="Times New Roman" panose="02020603050405020304" pitchFamily="18" charset="0"/>
              </a:rPr>
              <a:t> P, </a:t>
            </a:r>
            <a:r>
              <a:rPr lang="en-US" sz="2400" dirty="0" err="1">
                <a:latin typeface="Calisto MT" panose="02040603050505030304" pitchFamily="18" charset="0"/>
                <a:cs typeface="Times New Roman" panose="02020603050405020304" pitchFamily="18" charset="0"/>
              </a:rPr>
              <a:t>Rathod</a:t>
            </a:r>
            <a:r>
              <a:rPr lang="en-US" sz="2400" dirty="0">
                <a:latin typeface="Calisto MT" panose="02040603050505030304" pitchFamily="18" charset="0"/>
                <a:cs typeface="Times New Roman" panose="02020603050405020304" pitchFamily="18" charset="0"/>
              </a:rPr>
              <a:t> P, </a:t>
            </a:r>
            <a:r>
              <a:rPr lang="en-US" sz="2400" dirty="0" err="1">
                <a:latin typeface="Calisto MT" panose="02040603050505030304" pitchFamily="18" charset="0"/>
                <a:cs typeface="Times New Roman" panose="02020603050405020304" pitchFamily="18" charset="0"/>
              </a:rPr>
              <a:t>Gega</a:t>
            </a:r>
            <a:r>
              <a:rPr lang="en-US" sz="2400" dirty="0">
                <a:latin typeface="Calisto MT" panose="02040603050505030304" pitchFamily="18" charset="0"/>
                <a:cs typeface="Times New Roman" panose="02020603050405020304" pitchFamily="18" charset="0"/>
              </a:rPr>
              <a:t> L, </a:t>
            </a:r>
            <a:r>
              <a:rPr lang="en-US" sz="2400" dirty="0" err="1">
                <a:latin typeface="Calisto MT" panose="02040603050505030304" pitchFamily="18" charset="0"/>
                <a:cs typeface="Times New Roman" panose="02020603050405020304" pitchFamily="18" charset="0"/>
              </a:rPr>
              <a:t>Naeem</a:t>
            </a:r>
            <a:r>
              <a:rPr lang="en-US" sz="2400" dirty="0">
                <a:latin typeface="Calisto MT" panose="02040603050505030304" pitchFamily="18" charset="0"/>
                <a:cs typeface="Times New Roman" panose="02020603050405020304" pitchFamily="18" charset="0"/>
              </a:rPr>
              <a:t> F. Mental Health Service Provision in Low- and Middle-Income Countries. Health </a:t>
            </a:r>
            <a:r>
              <a:rPr lang="en-US" sz="2400" dirty="0" err="1">
                <a:latin typeface="Calisto MT" panose="02040603050505030304" pitchFamily="18" charset="0"/>
                <a:cs typeface="Times New Roman" panose="02020603050405020304" pitchFamily="18" charset="0"/>
              </a:rPr>
              <a:t>Serv</a:t>
            </a:r>
            <a:r>
              <a:rPr lang="en-US" sz="2400" dirty="0">
                <a:latin typeface="Calisto MT" panose="02040603050505030304" pitchFamily="18" charset="0"/>
                <a:cs typeface="Times New Roman" panose="02020603050405020304" pitchFamily="18" charset="0"/>
              </a:rPr>
              <a:t> Insights. 2017 Mar 28;10:1178632917694350.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10.1177/1178632917694350. PMID: 28469456; PMCID: PMC5398308.</a:t>
            </a:r>
          </a:p>
        </p:txBody>
      </p:sp>
    </p:spTree>
    <p:extLst>
      <p:ext uri="{BB962C8B-B14F-4D97-AF65-F5344CB8AC3E}">
        <p14:creationId xmlns:p14="http://schemas.microsoft.com/office/powerpoint/2010/main" val="26609619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764" y="232352"/>
            <a:ext cx="11880272" cy="6473248"/>
          </a:xfrm>
        </p:spPr>
        <p:txBody>
          <a:bodyPr>
            <a:normAutofit/>
          </a:bodyPr>
          <a:lstStyle/>
          <a:p>
            <a:pPr marL="0" lvl="0" indent="0">
              <a:buNone/>
            </a:pPr>
            <a:r>
              <a:rPr lang="en-US" sz="2400" dirty="0" smtClean="0">
                <a:latin typeface="Times New Roman" panose="02020603050405020304" pitchFamily="18" charset="0"/>
                <a:cs typeface="Times New Roman" panose="02020603050405020304" pitchFamily="18" charset="0"/>
              </a:rPr>
              <a:t>13. </a:t>
            </a:r>
            <a:r>
              <a:rPr lang="en-US" sz="2400" dirty="0" err="1" smtClean="0">
                <a:latin typeface="Times New Roman" panose="02020603050405020304" pitchFamily="18" charset="0"/>
                <a:cs typeface="Times New Roman" panose="02020603050405020304" pitchFamily="18" charset="0"/>
              </a:rPr>
              <a:t>Alloh</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FT, </a:t>
            </a:r>
            <a:r>
              <a:rPr lang="en-US" sz="2400" dirty="0" err="1">
                <a:latin typeface="Times New Roman" panose="02020603050405020304" pitchFamily="18" charset="0"/>
                <a:cs typeface="Times New Roman" panose="02020603050405020304" pitchFamily="18" charset="0"/>
              </a:rPr>
              <a:t>Regmi</a:t>
            </a:r>
            <a:r>
              <a:rPr lang="en-US" sz="2400" dirty="0">
                <a:latin typeface="Times New Roman" panose="02020603050405020304" pitchFamily="18" charset="0"/>
                <a:cs typeface="Times New Roman" panose="02020603050405020304" pitchFamily="18" charset="0"/>
              </a:rPr>
              <a:t> P, </a:t>
            </a:r>
            <a:r>
              <a:rPr lang="en-US" sz="2400" dirty="0" err="1">
                <a:latin typeface="Times New Roman" panose="02020603050405020304" pitchFamily="18" charset="0"/>
                <a:cs typeface="Times New Roman" panose="02020603050405020304" pitchFamily="18" charset="0"/>
              </a:rPr>
              <a:t>Onche</a:t>
            </a:r>
            <a:r>
              <a:rPr lang="en-US" sz="2400" dirty="0">
                <a:latin typeface="Times New Roman" panose="02020603050405020304" pitchFamily="18" charset="0"/>
                <a:cs typeface="Times New Roman" panose="02020603050405020304" pitchFamily="18" charset="0"/>
              </a:rPr>
              <a:t> I, van </a:t>
            </a:r>
            <a:r>
              <a:rPr lang="en-US" sz="2400" dirty="0" err="1">
                <a:latin typeface="Times New Roman" panose="02020603050405020304" pitchFamily="18" charset="0"/>
                <a:cs typeface="Times New Roman" panose="02020603050405020304" pitchFamily="18" charset="0"/>
              </a:rPr>
              <a:t>Teijlingen</a:t>
            </a:r>
            <a:r>
              <a:rPr lang="en-US" sz="2400" dirty="0">
                <a:latin typeface="Times New Roman" panose="02020603050405020304" pitchFamily="18" charset="0"/>
                <a:cs typeface="Times New Roman" panose="02020603050405020304" pitchFamily="18" charset="0"/>
              </a:rPr>
              <a:t> E, </a:t>
            </a:r>
            <a:r>
              <a:rPr lang="en-US" sz="2400" dirty="0" err="1">
                <a:latin typeface="Times New Roman" panose="02020603050405020304" pitchFamily="18" charset="0"/>
                <a:cs typeface="Times New Roman" panose="02020603050405020304" pitchFamily="18" charset="0"/>
              </a:rPr>
              <a:t>Trenoweth</a:t>
            </a:r>
            <a:r>
              <a:rPr lang="en-US" sz="2400" dirty="0">
                <a:latin typeface="Times New Roman" panose="02020603050405020304" pitchFamily="18" charset="0"/>
                <a:cs typeface="Times New Roman" panose="02020603050405020304" pitchFamily="18" charset="0"/>
              </a:rPr>
              <a:t> S. Mental Health in low-and middle income countries (LMICs): Going beyond the need for funding. Health Prospect. 2018 Jun 19;17(1):12-17. doi:10.3126/hprospect.v17i1.20351</a:t>
            </a:r>
            <a:r>
              <a:rPr lang="en-US" sz="2400" dirty="0" smtClean="0">
                <a:latin typeface="Times New Roman" panose="02020603050405020304" pitchFamily="18" charset="0"/>
                <a:cs typeface="Times New Roman" panose="02020603050405020304" pitchFamily="18" charset="0"/>
              </a:rPr>
              <a:t>.</a:t>
            </a:r>
          </a:p>
          <a:p>
            <a:pPr marL="0" lvl="0" indent="0">
              <a:buNone/>
            </a:pPr>
            <a:endParaRPr lang="en-US" sz="2400" dirty="0">
              <a:latin typeface="Times New Roman" panose="02020603050405020304" pitchFamily="18" charset="0"/>
              <a:cs typeface="Times New Roman" panose="02020603050405020304" pitchFamily="18" charset="0"/>
            </a:endParaRPr>
          </a:p>
          <a:p>
            <a:pPr marL="0" lvl="0" indent="0">
              <a:buNone/>
            </a:pPr>
            <a:r>
              <a:rPr lang="en-US" sz="2400" dirty="0" smtClean="0">
                <a:latin typeface="Times New Roman" panose="02020603050405020304" pitchFamily="18" charset="0"/>
                <a:cs typeface="Times New Roman" panose="02020603050405020304" pitchFamily="18" charset="0"/>
              </a:rPr>
              <a:t>14. World </a:t>
            </a:r>
            <a:r>
              <a:rPr lang="en-US" sz="2400" dirty="0">
                <a:latin typeface="Times New Roman" panose="02020603050405020304" pitchFamily="18" charset="0"/>
                <a:cs typeface="Times New Roman" panose="02020603050405020304" pitchFamily="18" charset="0"/>
              </a:rPr>
              <a:t>Health Organization. Mental Health ATLAS 2020. Geneva: WHO; 2021. ISBN: 978-92-4-003670-3</a:t>
            </a:r>
            <a:r>
              <a:rPr lang="en-US" sz="2400" dirty="0" smtClean="0">
                <a:latin typeface="Times New Roman" panose="02020603050405020304" pitchFamily="18" charset="0"/>
                <a:cs typeface="Times New Roman" panose="02020603050405020304" pitchFamily="18" charset="0"/>
              </a:rPr>
              <a:t>.</a:t>
            </a:r>
          </a:p>
          <a:p>
            <a:pPr marL="0" lvl="0" indent="0">
              <a:buNone/>
            </a:pPr>
            <a:endParaRPr lang="en-US" sz="2400" dirty="0">
              <a:latin typeface="Times New Roman" panose="02020603050405020304" pitchFamily="18" charset="0"/>
              <a:cs typeface="Times New Roman" panose="02020603050405020304" pitchFamily="18" charset="0"/>
            </a:endParaRPr>
          </a:p>
          <a:p>
            <a:pPr marL="0" lvl="0" indent="0">
              <a:buNone/>
            </a:pPr>
            <a:r>
              <a:rPr lang="en-US" sz="2400" dirty="0" smtClean="0">
                <a:latin typeface="Times New Roman" panose="02020603050405020304" pitchFamily="18" charset="0"/>
                <a:cs typeface="Times New Roman" panose="02020603050405020304" pitchFamily="18" charset="0"/>
              </a:rPr>
              <a:t>15. </a:t>
            </a:r>
            <a:r>
              <a:rPr lang="en-US" sz="2400" dirty="0" err="1" smtClean="0">
                <a:latin typeface="Times New Roman" panose="02020603050405020304" pitchFamily="18" charset="0"/>
                <a:cs typeface="Times New Roman" panose="02020603050405020304" pitchFamily="18" charset="0"/>
              </a:rPr>
              <a:t>García</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 </a:t>
            </a:r>
            <a:r>
              <a:rPr lang="en-US" sz="2400" dirty="0" err="1">
                <a:latin typeface="Times New Roman" panose="02020603050405020304" pitchFamily="18" charset="0"/>
                <a:cs typeface="Times New Roman" panose="02020603050405020304" pitchFamily="18" charset="0"/>
              </a:rPr>
              <a:t>Martínez-Cengotitabengoa</a:t>
            </a:r>
            <a:r>
              <a:rPr lang="en-US" sz="2400" dirty="0">
                <a:latin typeface="Times New Roman" panose="02020603050405020304" pitchFamily="18" charset="0"/>
                <a:cs typeface="Times New Roman" panose="02020603050405020304" pitchFamily="18" charset="0"/>
              </a:rPr>
              <a:t> M, </a:t>
            </a:r>
            <a:r>
              <a:rPr lang="en-US" sz="2400" dirty="0" err="1">
                <a:latin typeface="Times New Roman" panose="02020603050405020304" pitchFamily="18" charset="0"/>
                <a:cs typeface="Times New Roman" panose="02020603050405020304" pitchFamily="18" charset="0"/>
              </a:rPr>
              <a:t>López-Zurbano</a:t>
            </a:r>
            <a:r>
              <a:rPr lang="en-US" sz="2400" dirty="0">
                <a:latin typeface="Times New Roman" panose="02020603050405020304" pitchFamily="18" charset="0"/>
                <a:cs typeface="Times New Roman" panose="02020603050405020304" pitchFamily="18" charset="0"/>
              </a:rPr>
              <a:t> S, </a:t>
            </a:r>
            <a:r>
              <a:rPr lang="en-US" sz="2400" dirty="0" err="1">
                <a:latin typeface="Times New Roman" panose="02020603050405020304" pitchFamily="18" charset="0"/>
                <a:cs typeface="Times New Roman" panose="02020603050405020304" pitchFamily="18" charset="0"/>
              </a:rPr>
              <a:t>Zorrilla</a:t>
            </a:r>
            <a:r>
              <a:rPr lang="en-US" sz="2400" dirty="0">
                <a:latin typeface="Times New Roman" panose="02020603050405020304" pitchFamily="18" charset="0"/>
                <a:cs typeface="Times New Roman" panose="02020603050405020304" pitchFamily="18" charset="0"/>
              </a:rPr>
              <a:t> I, </a:t>
            </a:r>
            <a:r>
              <a:rPr lang="en-US" sz="2400" dirty="0" err="1">
                <a:latin typeface="Times New Roman" panose="02020603050405020304" pitchFamily="18" charset="0"/>
                <a:cs typeface="Times New Roman" panose="02020603050405020304" pitchFamily="18" charset="0"/>
              </a:rPr>
              <a:t>López</a:t>
            </a:r>
            <a:r>
              <a:rPr lang="en-US" sz="2400" dirty="0">
                <a:latin typeface="Times New Roman" panose="02020603050405020304" pitchFamily="18" charset="0"/>
                <a:cs typeface="Times New Roman" panose="02020603050405020304" pitchFamily="18" charset="0"/>
              </a:rPr>
              <a:t> P, </a:t>
            </a:r>
            <a:r>
              <a:rPr lang="en-US" sz="2400" dirty="0" err="1">
                <a:latin typeface="Times New Roman" panose="02020603050405020304" pitchFamily="18" charset="0"/>
                <a:cs typeface="Times New Roman" panose="02020603050405020304" pitchFamily="18" charset="0"/>
              </a:rPr>
              <a:t>Vieta</a:t>
            </a:r>
            <a:r>
              <a:rPr lang="en-US" sz="2400" dirty="0">
                <a:latin typeface="Times New Roman" panose="02020603050405020304" pitchFamily="18" charset="0"/>
                <a:cs typeface="Times New Roman" panose="02020603050405020304" pitchFamily="18" charset="0"/>
              </a:rPr>
              <a:t> E, González-Pinto A. Adherence to Antipsychotic Medication in Bipolar Disorder and Schizophrenic Patients: A Systematic Review. J </a:t>
            </a:r>
            <a:r>
              <a:rPr lang="en-US" sz="2400" dirty="0" err="1">
                <a:latin typeface="Times New Roman" panose="02020603050405020304" pitchFamily="18" charset="0"/>
                <a:cs typeface="Times New Roman" panose="02020603050405020304" pitchFamily="18" charset="0"/>
              </a:rPr>
              <a:t>Clin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Psychopharmacol</a:t>
            </a:r>
            <a:r>
              <a:rPr lang="en-US" sz="2400" dirty="0">
                <a:latin typeface="Times New Roman" panose="02020603050405020304" pitchFamily="18" charset="0"/>
                <a:cs typeface="Times New Roman" panose="02020603050405020304" pitchFamily="18" charset="0"/>
              </a:rPr>
              <a:t>. 2016 Aug;36(4):355-71. </a:t>
            </a:r>
            <a:r>
              <a:rPr lang="en-US" sz="2400" dirty="0" smtClean="0">
                <a:latin typeface="Times New Roman" panose="02020603050405020304" pitchFamily="18" charset="0"/>
                <a:cs typeface="Times New Roman" panose="02020603050405020304" pitchFamily="18" charset="0"/>
              </a:rPr>
              <a:t>doi:10.1097/JCP.0000000000000523</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PMID: </a:t>
            </a:r>
            <a:r>
              <a:rPr lang="en-US" sz="2400" dirty="0">
                <a:latin typeface="Times New Roman" panose="02020603050405020304" pitchFamily="18" charset="0"/>
                <a:cs typeface="Times New Roman" panose="02020603050405020304" pitchFamily="18" charset="0"/>
              </a:rPr>
              <a:t>27307187; PMCID: PMC4932152</a:t>
            </a:r>
            <a:r>
              <a:rPr lang="en-US" sz="2400" dirty="0" smtClean="0">
                <a:latin typeface="Times New Roman" panose="02020603050405020304" pitchFamily="18" charset="0"/>
                <a:cs typeface="Times New Roman" panose="02020603050405020304" pitchFamily="18" charset="0"/>
              </a:rPr>
              <a:t>.</a:t>
            </a:r>
          </a:p>
          <a:p>
            <a:pPr marL="0" lv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16.</a:t>
            </a:r>
            <a:r>
              <a:rPr lang="en-US" sz="2400" dirty="0">
                <a:latin typeface="Times New Roman" panose="02020603050405020304" pitchFamily="18" charset="0"/>
                <a:cs typeface="Times New Roman" panose="02020603050405020304" pitchFamily="18" charset="0"/>
              </a:rPr>
              <a:t> Ramamurthy P, </a:t>
            </a:r>
            <a:r>
              <a:rPr lang="en-US" sz="2400" dirty="0" err="1">
                <a:latin typeface="Times New Roman" panose="02020603050405020304" pitchFamily="18" charset="0"/>
                <a:cs typeface="Times New Roman" panose="02020603050405020304" pitchFamily="18" charset="0"/>
              </a:rPr>
              <a:t>Jayasree</a:t>
            </a:r>
            <a:r>
              <a:rPr lang="en-US" sz="2400" dirty="0">
                <a:latin typeface="Times New Roman" panose="02020603050405020304" pitchFamily="18" charset="0"/>
                <a:cs typeface="Times New Roman" panose="02020603050405020304" pitchFamily="18" charset="0"/>
              </a:rPr>
              <a:t> A, Solomon S, </a:t>
            </a:r>
            <a:r>
              <a:rPr lang="en-US" sz="2400" dirty="0" err="1">
                <a:latin typeface="Times New Roman" panose="02020603050405020304" pitchFamily="18" charset="0"/>
                <a:cs typeface="Times New Roman" panose="02020603050405020304" pitchFamily="18" charset="0"/>
              </a:rPr>
              <a:t>Rudravaram</a:t>
            </a:r>
            <a:r>
              <a:rPr lang="en-US" sz="2400" dirty="0">
                <a:latin typeface="Times New Roman" panose="02020603050405020304" pitchFamily="18" charset="0"/>
                <a:cs typeface="Times New Roman" panose="02020603050405020304" pitchFamily="18" charset="0"/>
              </a:rPr>
              <a:t> VV, Menon V, </a:t>
            </a:r>
            <a:r>
              <a:rPr lang="en-US" sz="2400" dirty="0" err="1">
                <a:latin typeface="Times New Roman" panose="02020603050405020304" pitchFamily="18" charset="0"/>
                <a:cs typeface="Times New Roman" panose="02020603050405020304" pitchFamily="18" charset="0"/>
              </a:rPr>
              <a:t>Thilakan</a:t>
            </a:r>
            <a:r>
              <a:rPr lang="en-US" sz="2400" dirty="0">
                <a:latin typeface="Times New Roman" panose="02020603050405020304" pitchFamily="18" charset="0"/>
                <a:cs typeface="Times New Roman" panose="02020603050405020304" pitchFamily="18" charset="0"/>
              </a:rPr>
              <a:t> P. Medication </a:t>
            </a:r>
            <a:r>
              <a:rPr lang="en-US" sz="2400" dirty="0" err="1">
                <a:latin typeface="Times New Roman" panose="02020603050405020304" pitchFamily="18" charset="0"/>
                <a:cs typeface="Times New Roman" panose="02020603050405020304" pitchFamily="18" charset="0"/>
              </a:rPr>
              <a:t>nonadherence</a:t>
            </a:r>
            <a:r>
              <a:rPr lang="en-US" sz="2400" dirty="0">
                <a:latin typeface="Times New Roman" panose="02020603050405020304" pitchFamily="18" charset="0"/>
                <a:cs typeface="Times New Roman" panose="02020603050405020304" pitchFamily="18" charset="0"/>
              </a:rPr>
              <a:t> and its associated factors in psychiatric patients in India: a systematic review and meta-analysis. Indian J Psychiatry. 2023 May;65(5):506-525. doi:10.4103/indianjpsychiatry.indianjpsychiatry_249_22</a:t>
            </a: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81233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128" y="110836"/>
            <a:ext cx="11727872" cy="6553200"/>
          </a:xfrm>
        </p:spPr>
        <p:txBody>
          <a:bodyPr>
            <a:normAutofit lnSpcReduction="10000"/>
          </a:bodyPr>
          <a:lstStyle/>
          <a:p>
            <a:pPr marL="0" lvl="0" indent="0">
              <a:buNone/>
            </a:pPr>
            <a:r>
              <a:rPr lang="en-US" sz="2400" dirty="0" smtClean="0">
                <a:latin typeface="Calisto MT" panose="02040603050505030304" pitchFamily="18" charset="0"/>
                <a:cs typeface="Times New Roman" panose="02020603050405020304" pitchFamily="18" charset="0"/>
              </a:rPr>
              <a:t>17. </a:t>
            </a:r>
            <a:r>
              <a:rPr lang="en-US" sz="2400" dirty="0" err="1">
                <a:latin typeface="Calisto MT" panose="02040603050505030304" pitchFamily="18" charset="0"/>
              </a:rPr>
              <a:t>Dur</a:t>
            </a:r>
            <a:r>
              <a:rPr lang="en-US" sz="2400" dirty="0">
                <a:latin typeface="Calisto MT" panose="02040603050505030304" pitchFamily="18" charset="0"/>
              </a:rPr>
              <a:t>-e-</a:t>
            </a:r>
            <a:r>
              <a:rPr lang="en-US" sz="2400" dirty="0" err="1">
                <a:latin typeface="Calisto MT" panose="02040603050505030304" pitchFamily="18" charset="0"/>
              </a:rPr>
              <a:t>Nayab</a:t>
            </a:r>
            <a:r>
              <a:rPr lang="en-US" sz="2400" dirty="0">
                <a:latin typeface="Calisto MT" panose="02040603050505030304" pitchFamily="18" charset="0"/>
              </a:rPr>
              <a:t> A, </a:t>
            </a:r>
            <a:r>
              <a:rPr lang="en-US" sz="2400" dirty="0" err="1">
                <a:latin typeface="Calisto MT" panose="02040603050505030304" pitchFamily="18" charset="0"/>
              </a:rPr>
              <a:t>Aleem</a:t>
            </a:r>
            <a:r>
              <a:rPr lang="en-US" sz="2400" dirty="0">
                <a:latin typeface="Calisto MT" panose="02040603050505030304" pitchFamily="18" charset="0"/>
              </a:rPr>
              <a:t> S. Factors associated with medication non-compliance in patients with schizophrenia: a cross-sectional study in Peshawar [preprint]. Research Square. 2025 Aug 17. Available from: </a:t>
            </a:r>
            <a:r>
              <a:rPr lang="en-US" sz="2400" dirty="0" smtClean="0">
                <a:latin typeface="Calisto MT" panose="02040603050505030304" pitchFamily="18" charset="0"/>
                <a:hlinkClick r:id="rId2"/>
              </a:rPr>
              <a:t>https://doi.org/10.21203/rs.3.rs-7362033/v1</a:t>
            </a:r>
            <a:endParaRPr lang="en-US" sz="2400" dirty="0" smtClean="0">
              <a:latin typeface="Calisto MT" panose="02040603050505030304" pitchFamily="18" charset="0"/>
            </a:endParaRPr>
          </a:p>
          <a:p>
            <a:pPr marL="0" lvl="0" indent="0">
              <a:buNone/>
            </a:pPr>
            <a:endParaRPr lang="en-US" sz="2400" dirty="0" smtClean="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18. </a:t>
            </a:r>
            <a:r>
              <a:rPr lang="en-US" sz="2400" dirty="0" err="1" smtClean="0">
                <a:latin typeface="Calisto MT" panose="02040603050505030304" pitchFamily="18" charset="0"/>
                <a:cs typeface="Times New Roman" panose="02020603050405020304" pitchFamily="18" charset="0"/>
              </a:rPr>
              <a:t>Gudeta</a:t>
            </a:r>
            <a:r>
              <a:rPr lang="en-US" sz="2400" dirty="0" smtClean="0">
                <a:latin typeface="Calisto MT" panose="02040603050505030304" pitchFamily="18" charset="0"/>
                <a:cs typeface="Times New Roman" panose="02020603050405020304" pitchFamily="18" charset="0"/>
              </a:rPr>
              <a:t> DB, </a:t>
            </a:r>
            <a:r>
              <a:rPr lang="en-US" sz="2400" dirty="0" err="1" smtClean="0">
                <a:latin typeface="Calisto MT" panose="02040603050505030304" pitchFamily="18" charset="0"/>
                <a:cs typeface="Times New Roman" panose="02020603050405020304" pitchFamily="18" charset="0"/>
              </a:rPr>
              <a:t>Leta</a:t>
            </a:r>
            <a:r>
              <a:rPr lang="en-US" sz="2400" dirty="0" smtClean="0">
                <a:latin typeface="Calisto MT" panose="02040603050505030304" pitchFamily="18" charset="0"/>
                <a:cs typeface="Times New Roman" panose="02020603050405020304" pitchFamily="18" charset="0"/>
              </a:rPr>
              <a:t> K, </a:t>
            </a:r>
            <a:r>
              <a:rPr lang="en-US" sz="2400" dirty="0" err="1" smtClean="0">
                <a:latin typeface="Calisto MT" panose="02040603050505030304" pitchFamily="18" charset="0"/>
                <a:cs typeface="Times New Roman" panose="02020603050405020304" pitchFamily="18" charset="0"/>
              </a:rPr>
              <a:t>Alemu</a:t>
            </a:r>
            <a:r>
              <a:rPr lang="en-US" sz="2400" dirty="0" smtClean="0">
                <a:latin typeface="Calisto MT" panose="02040603050505030304" pitchFamily="18" charset="0"/>
                <a:cs typeface="Times New Roman" panose="02020603050405020304" pitchFamily="18" charset="0"/>
              </a:rPr>
              <a:t> B, </a:t>
            </a:r>
            <a:r>
              <a:rPr lang="en-US" sz="2400" dirty="0" err="1" smtClean="0">
                <a:latin typeface="Calisto MT" panose="02040603050505030304" pitchFamily="18" charset="0"/>
                <a:cs typeface="Times New Roman" panose="02020603050405020304" pitchFamily="18" charset="0"/>
              </a:rPr>
              <a:t>Kandula</a:t>
            </a:r>
            <a:r>
              <a:rPr lang="en-US" sz="2400" dirty="0" smtClean="0">
                <a:latin typeface="Calisto MT" panose="02040603050505030304" pitchFamily="18" charset="0"/>
                <a:cs typeface="Times New Roman" panose="02020603050405020304" pitchFamily="18" charset="0"/>
              </a:rPr>
              <a:t> UR. Medication adherence and associated factors among psychiatry patients at </a:t>
            </a:r>
            <a:r>
              <a:rPr lang="en-US" sz="2400" dirty="0" err="1" smtClean="0">
                <a:latin typeface="Calisto MT" panose="02040603050505030304" pitchFamily="18" charset="0"/>
                <a:cs typeface="Times New Roman" panose="02020603050405020304" pitchFamily="18" charset="0"/>
              </a:rPr>
              <a:t>Asella</a:t>
            </a:r>
            <a:r>
              <a:rPr lang="en-US" sz="2400" dirty="0" smtClean="0">
                <a:latin typeface="Calisto MT" panose="02040603050505030304" pitchFamily="18" charset="0"/>
                <a:cs typeface="Times New Roman" panose="02020603050405020304" pitchFamily="18" charset="0"/>
              </a:rPr>
              <a:t> Referral and Teaching Hospital in Oromia, Ethiopia: institution based cross sectional study. </a:t>
            </a:r>
            <a:r>
              <a:rPr lang="en-US" sz="2400" dirty="0" err="1" smtClean="0">
                <a:latin typeface="Calisto MT" panose="02040603050505030304" pitchFamily="18" charset="0"/>
                <a:cs typeface="Times New Roman" panose="02020603050405020304" pitchFamily="18" charset="0"/>
              </a:rPr>
              <a:t>PLoS</a:t>
            </a:r>
            <a:r>
              <a:rPr lang="en-US" sz="2400" dirty="0" smtClean="0">
                <a:latin typeface="Calisto MT" panose="02040603050505030304" pitchFamily="18" charset="0"/>
                <a:cs typeface="Times New Roman" panose="02020603050405020304" pitchFamily="18" charset="0"/>
              </a:rPr>
              <a:t> One. 2023 Apr 13;18(4):e0283829. doi:10.1371/journal.pone.0283829</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19. </a:t>
            </a:r>
            <a:r>
              <a:rPr lang="en-US" sz="2400" dirty="0" err="1" smtClean="0">
                <a:latin typeface="Calisto MT" panose="02040603050505030304" pitchFamily="18" charset="0"/>
                <a:cs typeface="Times New Roman" panose="02020603050405020304" pitchFamily="18" charset="0"/>
              </a:rPr>
              <a:t>Novick</a:t>
            </a:r>
            <a:r>
              <a:rPr lang="en-US" sz="2400" dirty="0" smtClean="0">
                <a:latin typeface="Calisto MT" panose="02040603050505030304" pitchFamily="18" charset="0"/>
                <a:cs typeface="Times New Roman" panose="02020603050405020304" pitchFamily="18" charset="0"/>
              </a:rPr>
              <a:t> </a:t>
            </a:r>
            <a:r>
              <a:rPr lang="en-US" sz="2400" dirty="0">
                <a:latin typeface="Calisto MT" panose="02040603050505030304" pitchFamily="18" charset="0"/>
                <a:cs typeface="Times New Roman" panose="02020603050405020304" pitchFamily="18" charset="0"/>
              </a:rPr>
              <a:t>D, Montgomery W, </a:t>
            </a:r>
            <a:r>
              <a:rPr lang="en-US" sz="2400" dirty="0" err="1">
                <a:latin typeface="Calisto MT" panose="02040603050505030304" pitchFamily="18" charset="0"/>
                <a:cs typeface="Times New Roman" panose="02020603050405020304" pitchFamily="18" charset="0"/>
              </a:rPr>
              <a:t>Treuer</a:t>
            </a:r>
            <a:r>
              <a:rPr lang="en-US" sz="2400" dirty="0">
                <a:latin typeface="Calisto MT" panose="02040603050505030304" pitchFamily="18" charset="0"/>
                <a:cs typeface="Times New Roman" panose="02020603050405020304" pitchFamily="18" charset="0"/>
              </a:rPr>
              <a:t> T, </a:t>
            </a:r>
            <a:r>
              <a:rPr lang="en-US" sz="2400" dirty="0" err="1">
                <a:latin typeface="Calisto MT" panose="02040603050505030304" pitchFamily="18" charset="0"/>
                <a:cs typeface="Times New Roman" panose="02020603050405020304" pitchFamily="18" charset="0"/>
              </a:rPr>
              <a:t>Aguado</a:t>
            </a:r>
            <a:r>
              <a:rPr lang="en-US" sz="2400" dirty="0">
                <a:latin typeface="Calisto MT" panose="02040603050505030304" pitchFamily="18" charset="0"/>
                <a:cs typeface="Times New Roman" panose="02020603050405020304" pitchFamily="18" charset="0"/>
              </a:rPr>
              <a:t> J, Kraemer S, </a:t>
            </a:r>
            <a:r>
              <a:rPr lang="en-US" sz="2400" dirty="0" err="1">
                <a:latin typeface="Calisto MT" panose="02040603050505030304" pitchFamily="18" charset="0"/>
                <a:cs typeface="Times New Roman" panose="02020603050405020304" pitchFamily="18" charset="0"/>
              </a:rPr>
              <a:t>Haro</a:t>
            </a:r>
            <a:r>
              <a:rPr lang="en-US" sz="2400" dirty="0">
                <a:latin typeface="Calisto MT" panose="02040603050505030304" pitchFamily="18" charset="0"/>
                <a:cs typeface="Times New Roman" panose="02020603050405020304" pitchFamily="18" charset="0"/>
              </a:rPr>
              <a:t> JM. Relationship of insight with medication adherence and the impact on outcomes in patients with schizophrenia and bipolar disorder: results from a 1-year European outpatient observational study. BMC Psychiatry. 2015 Aug 5;15:189.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10.1186/s12888-015-0560-4. PMID: 26239486; PMCID: PMC4524170</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20. Ibrahim </a:t>
            </a:r>
            <a:r>
              <a:rPr lang="en-US" sz="2400" dirty="0">
                <a:latin typeface="Calisto MT" panose="02040603050505030304" pitchFamily="18" charset="0"/>
                <a:cs typeface="Times New Roman" panose="02020603050405020304" pitchFamily="18" charset="0"/>
              </a:rPr>
              <a:t>AW, Pindar SK, </a:t>
            </a:r>
            <a:r>
              <a:rPr lang="en-US" sz="2400" dirty="0" err="1">
                <a:latin typeface="Calisto MT" panose="02040603050505030304" pitchFamily="18" charset="0"/>
                <a:cs typeface="Times New Roman" panose="02020603050405020304" pitchFamily="18" charset="0"/>
              </a:rPr>
              <a:t>Yerima</a:t>
            </a:r>
            <a:r>
              <a:rPr lang="en-US" sz="2400" dirty="0">
                <a:latin typeface="Calisto MT" panose="02040603050505030304" pitchFamily="18" charset="0"/>
                <a:cs typeface="Times New Roman" panose="02020603050405020304" pitchFamily="18" charset="0"/>
              </a:rPr>
              <a:t> MM, </a:t>
            </a:r>
            <a:r>
              <a:rPr lang="en-US" sz="2400" dirty="0" err="1">
                <a:latin typeface="Calisto MT" panose="02040603050505030304" pitchFamily="18" charset="0"/>
                <a:cs typeface="Times New Roman" panose="02020603050405020304" pitchFamily="18" charset="0"/>
              </a:rPr>
              <a:t>Rabbebe</a:t>
            </a:r>
            <a:r>
              <a:rPr lang="en-US" sz="2400" dirty="0">
                <a:latin typeface="Calisto MT" panose="02040603050505030304" pitchFamily="18" charset="0"/>
                <a:cs typeface="Times New Roman" panose="02020603050405020304" pitchFamily="18" charset="0"/>
              </a:rPr>
              <a:t> IB, </a:t>
            </a:r>
            <a:r>
              <a:rPr lang="en-US" sz="2400" dirty="0" err="1">
                <a:latin typeface="Calisto MT" panose="02040603050505030304" pitchFamily="18" charset="0"/>
                <a:cs typeface="Times New Roman" panose="02020603050405020304" pitchFamily="18" charset="0"/>
              </a:rPr>
              <a:t>Shehu</a:t>
            </a:r>
            <a:r>
              <a:rPr lang="en-US" sz="2400" dirty="0">
                <a:latin typeface="Calisto MT" panose="02040603050505030304" pitchFamily="18" charset="0"/>
                <a:cs typeface="Times New Roman" panose="02020603050405020304" pitchFamily="18" charset="0"/>
              </a:rPr>
              <a:t> S, </a:t>
            </a:r>
            <a:r>
              <a:rPr lang="en-US" sz="2400" dirty="0" err="1">
                <a:latin typeface="Calisto MT" panose="02040603050505030304" pitchFamily="18" charset="0"/>
                <a:cs typeface="Times New Roman" panose="02020603050405020304" pitchFamily="18" charset="0"/>
              </a:rPr>
              <a:t>Garkuwa</a:t>
            </a:r>
            <a:r>
              <a:rPr lang="en-US" sz="2400" dirty="0">
                <a:latin typeface="Calisto MT" panose="02040603050505030304" pitchFamily="18" charset="0"/>
                <a:cs typeface="Times New Roman" panose="02020603050405020304" pitchFamily="18" charset="0"/>
              </a:rPr>
              <a:t> HA, et al. Medication-related factors of non-adherence among patients with schizophrenia and bipolar disorder: outcome of a cross-sectional survey in Maiduguri, North-eastern Nigeria. J </a:t>
            </a:r>
            <a:r>
              <a:rPr lang="en-US" sz="2400" dirty="0" err="1">
                <a:latin typeface="Calisto MT" panose="02040603050505030304" pitchFamily="18" charset="0"/>
                <a:cs typeface="Times New Roman" panose="02020603050405020304" pitchFamily="18" charset="0"/>
              </a:rPr>
              <a:t>Neurosci</a:t>
            </a:r>
            <a:r>
              <a:rPr lang="en-US" sz="2400" dirty="0">
                <a:latin typeface="Calisto MT" panose="02040603050505030304" pitchFamily="18" charset="0"/>
                <a:cs typeface="Times New Roman" panose="02020603050405020304" pitchFamily="18" charset="0"/>
              </a:rPr>
              <a:t> </a:t>
            </a:r>
            <a:r>
              <a:rPr lang="en-US" sz="2400" dirty="0" err="1">
                <a:latin typeface="Calisto MT" panose="02040603050505030304" pitchFamily="18" charset="0"/>
                <a:cs typeface="Times New Roman" panose="02020603050405020304" pitchFamily="18" charset="0"/>
              </a:rPr>
              <a:t>Behav</a:t>
            </a:r>
            <a:r>
              <a:rPr lang="en-US" sz="2400" dirty="0">
                <a:latin typeface="Calisto MT" panose="02040603050505030304" pitchFamily="18" charset="0"/>
                <a:cs typeface="Times New Roman" panose="02020603050405020304" pitchFamily="18" charset="0"/>
              </a:rPr>
              <a:t> Health. 2015;7(5):31-39. doi:10.5897/JNBH2015.0128</a:t>
            </a:r>
          </a:p>
        </p:txBody>
      </p:sp>
    </p:spTree>
    <p:extLst>
      <p:ext uri="{BB962C8B-B14F-4D97-AF65-F5344CB8AC3E}">
        <p14:creationId xmlns:p14="http://schemas.microsoft.com/office/powerpoint/2010/main" val="862727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Calisto MT" panose="02040603050505030304" pitchFamily="18" charset="0"/>
              </a:rPr>
              <a:t>Research questions / Hypothesis</a:t>
            </a:r>
          </a:p>
        </p:txBody>
      </p:sp>
      <p:sp>
        <p:nvSpPr>
          <p:cNvPr id="4" name="Content Placeholder 3"/>
          <p:cNvSpPr>
            <a:spLocks noGrp="1"/>
          </p:cNvSpPr>
          <p:nvPr>
            <p:ph idx="1"/>
          </p:nvPr>
        </p:nvSpPr>
        <p:spPr/>
        <p:txBody>
          <a:bodyPr/>
          <a:lstStyle/>
          <a:p>
            <a:pPr marL="0" lvl="0" indent="0">
              <a:buNone/>
            </a:pPr>
            <a:r>
              <a:rPr lang="en-US" dirty="0">
                <a:latin typeface="Calisto MT" panose="02040603050505030304" pitchFamily="18" charset="0"/>
                <a:cs typeface="Times New Roman" panose="02020603050405020304" pitchFamily="18" charset="0"/>
              </a:rPr>
              <a:t>What is the prevalence of psychotropic medication non-adherence and its contributing factors among patients with schizophrenia at tertiary care center?</a:t>
            </a:r>
          </a:p>
          <a:p>
            <a:endParaRPr lang="en-US" dirty="0"/>
          </a:p>
        </p:txBody>
      </p:sp>
    </p:spTree>
    <p:extLst>
      <p:ext uri="{BB962C8B-B14F-4D97-AF65-F5344CB8AC3E}">
        <p14:creationId xmlns:p14="http://schemas.microsoft.com/office/powerpoint/2010/main" val="32113922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2" y="218498"/>
            <a:ext cx="12018818" cy="6542520"/>
          </a:xfrm>
        </p:spPr>
        <p:txBody>
          <a:bodyPr>
            <a:normAutofit lnSpcReduction="10000"/>
          </a:bodyPr>
          <a:lstStyle/>
          <a:p>
            <a:pPr marL="0" lvl="0" indent="0">
              <a:buNone/>
            </a:pPr>
            <a:r>
              <a:rPr lang="en-US" sz="2400" dirty="0" smtClean="0">
                <a:latin typeface="Calisto MT" panose="02040603050505030304" pitchFamily="18" charset="0"/>
                <a:cs typeface="Times New Roman" panose="02020603050405020304" pitchFamily="18" charset="0"/>
              </a:rPr>
              <a:t>21. </a:t>
            </a:r>
            <a:r>
              <a:rPr lang="en-US" sz="2400" dirty="0" err="1" smtClean="0">
                <a:latin typeface="Calisto MT" panose="02040603050505030304" pitchFamily="18" charset="0"/>
                <a:cs typeface="Times New Roman" panose="02020603050405020304" pitchFamily="18" charset="0"/>
              </a:rPr>
              <a:t>Delcine</a:t>
            </a:r>
            <a:r>
              <a:rPr lang="en-US" sz="2400" dirty="0" smtClean="0">
                <a:latin typeface="Calisto MT" panose="02040603050505030304" pitchFamily="18" charset="0"/>
                <a:cs typeface="Times New Roman" panose="02020603050405020304" pitchFamily="18" charset="0"/>
              </a:rPr>
              <a:t> </a:t>
            </a:r>
            <a:r>
              <a:rPr lang="en-US" sz="2400" dirty="0">
                <a:latin typeface="Calisto MT" panose="02040603050505030304" pitchFamily="18" charset="0"/>
                <a:cs typeface="Times New Roman" panose="02020603050405020304" pitchFamily="18" charset="0"/>
              </a:rPr>
              <a:t>JM, </a:t>
            </a:r>
            <a:r>
              <a:rPr lang="en-US" sz="2400" dirty="0" err="1">
                <a:latin typeface="Calisto MT" panose="02040603050505030304" pitchFamily="18" charset="0"/>
                <a:cs typeface="Times New Roman" panose="02020603050405020304" pitchFamily="18" charset="0"/>
              </a:rPr>
              <a:t>Shivanand</a:t>
            </a:r>
            <a:r>
              <a:rPr lang="en-US" sz="2400" dirty="0">
                <a:latin typeface="Calisto MT" panose="02040603050505030304" pitchFamily="18" charset="0"/>
                <a:cs typeface="Times New Roman" panose="02020603050405020304" pitchFamily="18" charset="0"/>
              </a:rPr>
              <a:t> HB, Sameer MB, </a:t>
            </a:r>
            <a:r>
              <a:rPr lang="en-US" sz="2400" dirty="0" err="1">
                <a:latin typeface="Calisto MT" panose="02040603050505030304" pitchFamily="18" charset="0"/>
                <a:cs typeface="Times New Roman" panose="02020603050405020304" pitchFamily="18" charset="0"/>
              </a:rPr>
              <a:t>Arunkumar</a:t>
            </a:r>
            <a:r>
              <a:rPr lang="en-US" sz="2400" dirty="0">
                <a:latin typeface="Calisto MT" panose="02040603050505030304" pitchFamily="18" charset="0"/>
                <a:cs typeface="Times New Roman" panose="02020603050405020304" pitchFamily="18" charset="0"/>
              </a:rPr>
              <a:t> C, </a:t>
            </a:r>
            <a:r>
              <a:rPr lang="en-US" sz="2400" dirty="0" err="1">
                <a:latin typeface="Calisto MT" panose="02040603050505030304" pitchFamily="18" charset="0"/>
                <a:cs typeface="Times New Roman" panose="02020603050405020304" pitchFamily="18" charset="0"/>
              </a:rPr>
              <a:t>Anusha</a:t>
            </a:r>
            <a:r>
              <a:rPr lang="en-US" sz="2400" dirty="0">
                <a:latin typeface="Calisto MT" panose="02040603050505030304" pitchFamily="18" charset="0"/>
                <a:cs typeface="Times New Roman" panose="02020603050405020304" pitchFamily="18" charset="0"/>
              </a:rPr>
              <a:t> MS, Desai M. Prevalence and factors associated with medication </a:t>
            </a:r>
            <a:r>
              <a:rPr lang="en-US" sz="2400" dirty="0" err="1">
                <a:latin typeface="Calisto MT" panose="02040603050505030304" pitchFamily="18" charset="0"/>
                <a:cs typeface="Times New Roman" panose="02020603050405020304" pitchFamily="18" charset="0"/>
              </a:rPr>
              <a:t>nonadherence</a:t>
            </a:r>
            <a:r>
              <a:rPr lang="en-US" sz="2400" dirty="0">
                <a:latin typeface="Calisto MT" panose="02040603050505030304" pitchFamily="18" charset="0"/>
                <a:cs typeface="Times New Roman" panose="02020603050405020304" pitchFamily="18" charset="0"/>
              </a:rPr>
              <a:t> in patients with major psychiatric disorders in Southern India. Taiwan J Psychiatry. 2023;37(4):182-187. </a:t>
            </a:r>
            <a:r>
              <a:rPr lang="en-US" sz="2400" dirty="0" smtClean="0">
                <a:latin typeface="Calisto MT" panose="02040603050505030304" pitchFamily="18" charset="0"/>
                <a:cs typeface="Times New Roman" panose="02020603050405020304" pitchFamily="18" charset="0"/>
              </a:rPr>
              <a:t>doi:10.4103/TPSY.TPSY_32_23</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22. Lucca </a:t>
            </a:r>
            <a:r>
              <a:rPr lang="en-US" sz="2400" dirty="0">
                <a:latin typeface="Calisto MT" panose="02040603050505030304" pitchFamily="18" charset="0"/>
                <a:cs typeface="Times New Roman" panose="02020603050405020304" pitchFamily="18" charset="0"/>
              </a:rPr>
              <a:t>JM, Ramesh M, </a:t>
            </a:r>
            <a:r>
              <a:rPr lang="en-US" sz="2400" dirty="0" err="1">
                <a:latin typeface="Calisto MT" panose="02040603050505030304" pitchFamily="18" charset="0"/>
                <a:cs typeface="Times New Roman" panose="02020603050405020304" pitchFamily="18" charset="0"/>
              </a:rPr>
              <a:t>Parthasarathi</a:t>
            </a:r>
            <a:r>
              <a:rPr lang="en-US" sz="2400" dirty="0">
                <a:latin typeface="Calisto MT" panose="02040603050505030304" pitchFamily="18" charset="0"/>
                <a:cs typeface="Times New Roman" panose="02020603050405020304" pitchFamily="18" charset="0"/>
              </a:rPr>
              <a:t> G, Ram D. Incidence and factors associated with medication </a:t>
            </a:r>
            <a:r>
              <a:rPr lang="en-US" sz="2400" dirty="0" err="1">
                <a:latin typeface="Calisto MT" panose="02040603050505030304" pitchFamily="18" charset="0"/>
                <a:cs typeface="Times New Roman" panose="02020603050405020304" pitchFamily="18" charset="0"/>
              </a:rPr>
              <a:t>nonadherence</a:t>
            </a:r>
            <a:r>
              <a:rPr lang="en-US" sz="2400" dirty="0">
                <a:latin typeface="Calisto MT" panose="02040603050505030304" pitchFamily="18" charset="0"/>
                <a:cs typeface="Times New Roman" panose="02020603050405020304" pitchFamily="18" charset="0"/>
              </a:rPr>
              <a:t> in patients with mental illness: a cross-sectional study. J Postgrad Med. 2015 Oct-Dec;61(4):251-6. </a:t>
            </a:r>
            <a:r>
              <a:rPr lang="en-US" sz="2400" dirty="0" err="1">
                <a:latin typeface="Calisto MT" panose="02040603050505030304" pitchFamily="18" charset="0"/>
                <a:cs typeface="Times New Roman" panose="02020603050405020304" pitchFamily="18" charset="0"/>
              </a:rPr>
              <a:t>doi</a:t>
            </a:r>
            <a:r>
              <a:rPr lang="en-US" sz="2400" dirty="0">
                <a:latin typeface="Calisto MT" panose="02040603050505030304" pitchFamily="18" charset="0"/>
                <a:cs typeface="Times New Roman" panose="02020603050405020304" pitchFamily="18" charset="0"/>
              </a:rPr>
              <a:t>: 10.4103/0022-3859.166514. PMID: 26440396; PMCID: PMC4943371</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23. </a:t>
            </a:r>
            <a:r>
              <a:rPr lang="en-US" sz="2400" dirty="0" err="1" smtClean="0">
                <a:latin typeface="Calisto MT" panose="02040603050505030304" pitchFamily="18" charset="0"/>
                <a:cs typeface="Times New Roman" panose="02020603050405020304" pitchFamily="18" charset="0"/>
              </a:rPr>
              <a:t>Paudel</a:t>
            </a:r>
            <a:r>
              <a:rPr lang="en-US" sz="2400" dirty="0" smtClean="0">
                <a:latin typeface="Calisto MT" panose="02040603050505030304" pitchFamily="18" charset="0"/>
                <a:cs typeface="Times New Roman" panose="02020603050405020304" pitchFamily="18" charset="0"/>
              </a:rPr>
              <a:t> </a:t>
            </a:r>
            <a:r>
              <a:rPr lang="en-US" sz="2400" dirty="0">
                <a:latin typeface="Calisto MT" panose="02040603050505030304" pitchFamily="18" charset="0"/>
                <a:cs typeface="Times New Roman" panose="02020603050405020304" pitchFamily="18" charset="0"/>
              </a:rPr>
              <a:t>K, </a:t>
            </a:r>
            <a:r>
              <a:rPr lang="en-US" sz="2400" dirty="0" err="1">
                <a:latin typeface="Calisto MT" panose="02040603050505030304" pitchFamily="18" charset="0"/>
                <a:cs typeface="Times New Roman" panose="02020603050405020304" pitchFamily="18" charset="0"/>
              </a:rPr>
              <a:t>Subedi</a:t>
            </a:r>
            <a:r>
              <a:rPr lang="en-US" sz="2400" dirty="0">
                <a:latin typeface="Calisto MT" panose="02040603050505030304" pitchFamily="18" charset="0"/>
                <a:cs typeface="Times New Roman" panose="02020603050405020304" pitchFamily="18" charset="0"/>
              </a:rPr>
              <a:t> S. Treatment Non-Compliance in Patients suffering from Schizophrenia and Bipolar affective Disorder (BPAD): a comparative study. Journal of Psychiatrists Association of Nepal [Internet]. 2019 Dec 31;8(2):20–5. Available from: https://</a:t>
            </a:r>
            <a:r>
              <a:rPr lang="en-US" sz="2400" dirty="0" smtClean="0">
                <a:latin typeface="Calisto MT" panose="02040603050505030304" pitchFamily="18" charset="0"/>
                <a:cs typeface="Times New Roman" panose="02020603050405020304" pitchFamily="18" charset="0"/>
              </a:rPr>
              <a:t>doi.org/10.3126/jpan.v8i2.28020</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24. Lama </a:t>
            </a:r>
            <a:r>
              <a:rPr lang="en-US" sz="2400" dirty="0">
                <a:latin typeface="Calisto MT" panose="02040603050505030304" pitchFamily="18" charset="0"/>
                <a:cs typeface="Times New Roman" panose="02020603050405020304" pitchFamily="18" charset="0"/>
              </a:rPr>
              <a:t>S, Lakshmi KV, </a:t>
            </a:r>
            <a:r>
              <a:rPr lang="en-US" sz="2400" dirty="0" err="1">
                <a:latin typeface="Calisto MT" panose="02040603050505030304" pitchFamily="18" charset="0"/>
                <a:cs typeface="Times New Roman" panose="02020603050405020304" pitchFamily="18" charset="0"/>
              </a:rPr>
              <a:t>Shyangwa</a:t>
            </a:r>
            <a:r>
              <a:rPr lang="en-US" sz="2400" dirty="0">
                <a:latin typeface="Calisto MT" panose="02040603050505030304" pitchFamily="18" charset="0"/>
                <a:cs typeface="Times New Roman" panose="02020603050405020304" pitchFamily="18" charset="0"/>
              </a:rPr>
              <a:t> PM, </a:t>
            </a:r>
            <a:r>
              <a:rPr lang="en-US" sz="2400" dirty="0" err="1">
                <a:latin typeface="Calisto MT" panose="02040603050505030304" pitchFamily="18" charset="0"/>
                <a:cs typeface="Times New Roman" panose="02020603050405020304" pitchFamily="18" charset="0"/>
              </a:rPr>
              <a:t>Parajuli</a:t>
            </a:r>
            <a:r>
              <a:rPr lang="en-US" sz="2400" dirty="0">
                <a:latin typeface="Calisto MT" panose="02040603050505030304" pitchFamily="18" charset="0"/>
                <a:cs typeface="Times New Roman" panose="02020603050405020304" pitchFamily="18" charset="0"/>
              </a:rPr>
              <a:t> P. Level of compliance and factors associated with non-compliance to treatment among the mentally ill patients. Health Renaissance. 2012 Jul;10(2):113-7. doi:10.3126/hren.v10i2.6577</a:t>
            </a:r>
          </a:p>
        </p:txBody>
      </p:sp>
    </p:spTree>
    <p:extLst>
      <p:ext uri="{BB962C8B-B14F-4D97-AF65-F5344CB8AC3E}">
        <p14:creationId xmlns:p14="http://schemas.microsoft.com/office/powerpoint/2010/main" val="20693573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746" y="800388"/>
            <a:ext cx="11977254" cy="5863649"/>
          </a:xfrm>
        </p:spPr>
        <p:txBody>
          <a:bodyPr>
            <a:normAutofit/>
          </a:bodyPr>
          <a:lstStyle/>
          <a:p>
            <a:pPr marL="0" lvl="0" indent="0">
              <a:buNone/>
            </a:pPr>
            <a:r>
              <a:rPr lang="en-US" sz="2400" dirty="0" smtClean="0">
                <a:latin typeface="Calisto MT" panose="02040603050505030304" pitchFamily="18" charset="0"/>
                <a:cs typeface="Times New Roman" panose="02020603050405020304" pitchFamily="18" charset="0"/>
              </a:rPr>
              <a:t>25. Kaplan </a:t>
            </a:r>
            <a:r>
              <a:rPr lang="en-US" sz="2400" dirty="0">
                <a:latin typeface="Calisto MT" panose="02040603050505030304" pitchFamily="18" charset="0"/>
                <a:cs typeface="Times New Roman" panose="02020603050405020304" pitchFamily="18" charset="0"/>
              </a:rPr>
              <a:t>HI, </a:t>
            </a:r>
            <a:r>
              <a:rPr lang="en-US" sz="2400" dirty="0" err="1">
                <a:latin typeface="Calisto MT" panose="02040603050505030304" pitchFamily="18" charset="0"/>
                <a:cs typeface="Times New Roman" panose="02020603050405020304" pitchFamily="18" charset="0"/>
              </a:rPr>
              <a:t>Sadock</a:t>
            </a:r>
            <a:r>
              <a:rPr lang="en-US" sz="2400" dirty="0">
                <a:latin typeface="Calisto MT" panose="02040603050505030304" pitchFamily="18" charset="0"/>
                <a:cs typeface="Times New Roman" panose="02020603050405020304" pitchFamily="18" charset="0"/>
              </a:rPr>
              <a:t> BJ, </a:t>
            </a:r>
            <a:r>
              <a:rPr lang="en-US" sz="2400" dirty="0" err="1">
                <a:latin typeface="Calisto MT" panose="02040603050505030304" pitchFamily="18" charset="0"/>
                <a:cs typeface="Times New Roman" panose="02020603050405020304" pitchFamily="18" charset="0"/>
              </a:rPr>
              <a:t>Sadock</a:t>
            </a:r>
            <a:r>
              <a:rPr lang="en-US" sz="2400" dirty="0">
                <a:latin typeface="Calisto MT" panose="02040603050505030304" pitchFamily="18" charset="0"/>
                <a:cs typeface="Times New Roman" panose="02020603050405020304" pitchFamily="18" charset="0"/>
              </a:rPr>
              <a:t> VA. </a:t>
            </a:r>
            <a:r>
              <a:rPr lang="en-US" sz="2400" i="1" dirty="0">
                <a:latin typeface="Calisto MT" panose="02040603050505030304" pitchFamily="18" charset="0"/>
                <a:cs typeface="Times New Roman" panose="02020603050405020304" pitchFamily="18" charset="0"/>
              </a:rPr>
              <a:t>Comprehensive Textbook of Psychiatry</a:t>
            </a:r>
            <a:r>
              <a:rPr lang="en-US" sz="2400" dirty="0">
                <a:latin typeface="Calisto MT" panose="02040603050505030304" pitchFamily="18" charset="0"/>
                <a:cs typeface="Times New Roman" panose="02020603050405020304" pitchFamily="18" charset="0"/>
              </a:rPr>
              <a:t>. 11th ed. Philadelphia: Wolters Kluwer; 2023</a:t>
            </a:r>
            <a:r>
              <a:rPr lang="en-US" sz="2400" b="1" dirty="0" smtClean="0">
                <a:latin typeface="Calisto MT" panose="02040603050505030304" pitchFamily="18" charset="0"/>
                <a:cs typeface="Times New Roman" panose="02020603050405020304" pitchFamily="18" charset="0"/>
              </a:rPr>
              <a:t>.</a:t>
            </a:r>
          </a:p>
          <a:p>
            <a:pPr marL="0" lvl="0" indent="0">
              <a:buNone/>
            </a:pPr>
            <a:endParaRPr lang="en-US" sz="2400" dirty="0">
              <a:latin typeface="Calisto MT" panose="02040603050505030304" pitchFamily="18" charset="0"/>
              <a:cs typeface="Times New Roman" panose="02020603050405020304" pitchFamily="18" charset="0"/>
            </a:endParaRPr>
          </a:p>
          <a:p>
            <a:pPr marL="0" lvl="0" indent="0">
              <a:buNone/>
            </a:pPr>
            <a:r>
              <a:rPr lang="en-US" sz="2400" dirty="0" smtClean="0">
                <a:latin typeface="Calisto MT" panose="02040603050505030304" pitchFamily="18" charset="0"/>
                <a:cs typeface="Times New Roman" panose="02020603050405020304" pitchFamily="18" charset="0"/>
              </a:rPr>
              <a:t>26. </a:t>
            </a:r>
            <a:r>
              <a:rPr lang="en-US" sz="2400" dirty="0" err="1" smtClean="0">
                <a:latin typeface="Calisto MT" panose="02040603050505030304" pitchFamily="18" charset="0"/>
                <a:cs typeface="Times New Roman" panose="02020603050405020304" pitchFamily="18" charset="0"/>
              </a:rPr>
              <a:t>Morisky</a:t>
            </a:r>
            <a:r>
              <a:rPr lang="en-US" sz="2400" dirty="0" smtClean="0">
                <a:latin typeface="Calisto MT" panose="02040603050505030304" pitchFamily="18" charset="0"/>
                <a:cs typeface="Times New Roman" panose="02020603050405020304" pitchFamily="18" charset="0"/>
              </a:rPr>
              <a:t> </a:t>
            </a:r>
            <a:r>
              <a:rPr lang="en-US" sz="2400" dirty="0">
                <a:latin typeface="Calisto MT" panose="02040603050505030304" pitchFamily="18" charset="0"/>
                <a:cs typeface="Times New Roman" panose="02020603050405020304" pitchFamily="18" charset="0"/>
              </a:rPr>
              <a:t>DE, </a:t>
            </a:r>
            <a:r>
              <a:rPr lang="en-US" sz="2400" dirty="0" err="1">
                <a:latin typeface="Calisto MT" panose="02040603050505030304" pitchFamily="18" charset="0"/>
                <a:cs typeface="Times New Roman" panose="02020603050405020304" pitchFamily="18" charset="0"/>
              </a:rPr>
              <a:t>Ang</a:t>
            </a:r>
            <a:r>
              <a:rPr lang="en-US" sz="2400" dirty="0">
                <a:latin typeface="Calisto MT" panose="02040603050505030304" pitchFamily="18" charset="0"/>
                <a:cs typeface="Times New Roman" panose="02020603050405020304" pitchFamily="18" charset="0"/>
              </a:rPr>
              <a:t> A, </a:t>
            </a:r>
            <a:r>
              <a:rPr lang="en-US" sz="2400" dirty="0" err="1">
                <a:latin typeface="Calisto MT" panose="02040603050505030304" pitchFamily="18" charset="0"/>
                <a:cs typeface="Times New Roman" panose="02020603050405020304" pitchFamily="18" charset="0"/>
              </a:rPr>
              <a:t>Krousel</a:t>
            </a:r>
            <a:r>
              <a:rPr lang="en-US" sz="2400" dirty="0">
                <a:latin typeface="Calisto MT" panose="02040603050505030304" pitchFamily="18" charset="0"/>
                <a:cs typeface="Times New Roman" panose="02020603050405020304" pitchFamily="18" charset="0"/>
              </a:rPr>
              <a:t>-Wood M, Ward HJ. Predictive validity of a medication adherence measure in an outpatient setting. </a:t>
            </a:r>
            <a:r>
              <a:rPr lang="en-US" sz="2400" i="1" dirty="0">
                <a:latin typeface="Calisto MT" panose="02040603050505030304" pitchFamily="18" charset="0"/>
                <a:cs typeface="Times New Roman" panose="02020603050405020304" pitchFamily="18" charset="0"/>
              </a:rPr>
              <a:t>J </a:t>
            </a:r>
            <a:r>
              <a:rPr lang="en-US" sz="2400" i="1" dirty="0" err="1">
                <a:latin typeface="Calisto MT" panose="02040603050505030304" pitchFamily="18" charset="0"/>
                <a:cs typeface="Times New Roman" panose="02020603050405020304" pitchFamily="18" charset="0"/>
              </a:rPr>
              <a:t>Clin</a:t>
            </a:r>
            <a:r>
              <a:rPr lang="en-US" sz="2400" i="1" dirty="0">
                <a:latin typeface="Calisto MT" panose="02040603050505030304" pitchFamily="18" charset="0"/>
                <a:cs typeface="Times New Roman" panose="02020603050405020304" pitchFamily="18" charset="0"/>
              </a:rPr>
              <a:t> </a:t>
            </a:r>
            <a:r>
              <a:rPr lang="en-US" sz="2400" i="1" dirty="0" err="1">
                <a:latin typeface="Calisto MT" panose="02040603050505030304" pitchFamily="18" charset="0"/>
                <a:cs typeface="Times New Roman" panose="02020603050405020304" pitchFamily="18" charset="0"/>
              </a:rPr>
              <a:t>Hypertens</a:t>
            </a:r>
            <a:r>
              <a:rPr lang="en-US" sz="2400" i="1" dirty="0">
                <a:latin typeface="Calisto MT" panose="02040603050505030304" pitchFamily="18" charset="0"/>
                <a:cs typeface="Times New Roman" panose="02020603050405020304" pitchFamily="18" charset="0"/>
              </a:rPr>
              <a:t> (Greenwich)</a:t>
            </a:r>
            <a:r>
              <a:rPr lang="en-US" sz="2400" dirty="0">
                <a:latin typeface="Calisto MT" panose="02040603050505030304" pitchFamily="18" charset="0"/>
                <a:cs typeface="Times New Roman" panose="02020603050405020304" pitchFamily="18" charset="0"/>
              </a:rPr>
              <a:t>. 2008;10(5):348–54</a:t>
            </a:r>
            <a:r>
              <a:rPr lang="en-US" sz="2400" dirty="0" smtClean="0">
                <a:latin typeface="Calisto MT" panose="02040603050505030304" pitchFamily="18" charset="0"/>
                <a:cs typeface="Times New Roman" panose="02020603050405020304" pitchFamily="18" charset="0"/>
              </a:rPr>
              <a:t>.</a:t>
            </a:r>
          </a:p>
          <a:p>
            <a:pPr marL="0" lvl="0" indent="0">
              <a:buNone/>
            </a:pPr>
            <a:endParaRPr lang="en-US" sz="2400" dirty="0" smtClean="0">
              <a:latin typeface="Calisto MT" panose="02040603050505030304" pitchFamily="18" charset="0"/>
              <a:cs typeface="Times New Roman" panose="02020603050405020304" pitchFamily="18" charset="0"/>
            </a:endParaRPr>
          </a:p>
          <a:p>
            <a:pPr marL="0" indent="0">
              <a:buNone/>
            </a:pPr>
            <a:r>
              <a:rPr lang="en-US" sz="2400" dirty="0" smtClean="0">
                <a:latin typeface="Calisto MT" panose="02040603050505030304" pitchFamily="18" charset="0"/>
                <a:cs typeface="Times New Roman" panose="02020603050405020304" pitchFamily="18" charset="0"/>
              </a:rPr>
              <a:t>27</a:t>
            </a:r>
            <a:r>
              <a:rPr lang="en-US" sz="2400" dirty="0">
                <a:latin typeface="Calisto MT" panose="02040603050505030304" pitchFamily="18" charset="0"/>
              </a:rPr>
              <a:t>Subedi S, </a:t>
            </a:r>
            <a:r>
              <a:rPr lang="en-US" sz="2400" dirty="0" err="1">
                <a:latin typeface="Calisto MT" panose="02040603050505030304" pitchFamily="18" charset="0"/>
              </a:rPr>
              <a:t>Paudel</a:t>
            </a:r>
            <a:r>
              <a:rPr lang="en-US" sz="2400" dirty="0">
                <a:latin typeface="Calisto MT" panose="02040603050505030304" pitchFamily="18" charset="0"/>
              </a:rPr>
              <a:t> K, </a:t>
            </a:r>
            <a:r>
              <a:rPr lang="en-US" sz="2400" dirty="0" err="1">
                <a:latin typeface="Calisto MT" panose="02040603050505030304" pitchFamily="18" charset="0"/>
              </a:rPr>
              <a:t>Thapa</a:t>
            </a:r>
            <a:r>
              <a:rPr lang="en-US" sz="2400" dirty="0">
                <a:latin typeface="Calisto MT" panose="02040603050505030304" pitchFamily="18" charset="0"/>
              </a:rPr>
              <a:t> DK. Treatment non-compliance in patients with schizophrenia. J </a:t>
            </a:r>
            <a:r>
              <a:rPr lang="en-US" sz="2400" dirty="0" err="1">
                <a:latin typeface="Calisto MT" panose="02040603050505030304" pitchFamily="18" charset="0"/>
              </a:rPr>
              <a:t>Univ</a:t>
            </a:r>
            <a:r>
              <a:rPr lang="en-US" sz="2400" dirty="0">
                <a:latin typeface="Calisto MT" panose="02040603050505030304" pitchFamily="18" charset="0"/>
              </a:rPr>
              <a:t> </a:t>
            </a:r>
            <a:r>
              <a:rPr lang="en-US" sz="2400" dirty="0" err="1">
                <a:latin typeface="Calisto MT" panose="02040603050505030304" pitchFamily="18" charset="0"/>
              </a:rPr>
              <a:t>Coll</a:t>
            </a:r>
            <a:r>
              <a:rPr lang="en-US" sz="2400" dirty="0">
                <a:latin typeface="Calisto MT" panose="02040603050505030304" pitchFamily="18" charset="0"/>
              </a:rPr>
              <a:t> Med Sci. 2020;8(1):3–8. </a:t>
            </a:r>
            <a:r>
              <a:rPr lang="en-US" sz="2400" dirty="0" smtClean="0">
                <a:latin typeface="Calisto MT" panose="02040603050505030304" pitchFamily="18" charset="0"/>
              </a:rPr>
              <a:t>doi:10.3126/jucms.v8i1.29773</a:t>
            </a:r>
          </a:p>
          <a:p>
            <a:pPr marL="0" indent="0">
              <a:buNone/>
            </a:pPr>
            <a:r>
              <a:rPr lang="en-US" sz="2400" dirty="0">
                <a:latin typeface="Calisto MT" panose="02040603050505030304" pitchFamily="18" charset="0"/>
              </a:rPr>
              <a:t/>
            </a:r>
            <a:br>
              <a:rPr lang="en-US" sz="2400" dirty="0">
                <a:latin typeface="Calisto MT" panose="02040603050505030304" pitchFamily="18" charset="0"/>
              </a:rPr>
            </a:br>
            <a:r>
              <a:rPr lang="en-US" sz="2400" dirty="0" smtClean="0">
                <a:latin typeface="Calisto MT" panose="02040603050505030304" pitchFamily="18" charset="0"/>
                <a:cs typeface="Times New Roman" panose="02020603050405020304" pitchFamily="18" charset="0"/>
              </a:rPr>
              <a:t>28. </a:t>
            </a:r>
            <a:r>
              <a:rPr lang="en-US" sz="2400" dirty="0" err="1" smtClean="0">
                <a:latin typeface="Calisto MT" panose="02040603050505030304" pitchFamily="18" charset="0"/>
                <a:cs typeface="Times New Roman" panose="02020603050405020304" pitchFamily="18" charset="0"/>
              </a:rPr>
              <a:t>Krousel</a:t>
            </a:r>
            <a:r>
              <a:rPr lang="en-US" sz="2400" dirty="0" smtClean="0">
                <a:latin typeface="Calisto MT" panose="02040603050505030304" pitchFamily="18" charset="0"/>
                <a:cs typeface="Times New Roman" panose="02020603050405020304" pitchFamily="18" charset="0"/>
              </a:rPr>
              <a:t>-Wood </a:t>
            </a:r>
            <a:r>
              <a:rPr lang="en-US" sz="2400" dirty="0">
                <a:latin typeface="Calisto MT" panose="02040603050505030304" pitchFamily="18" charset="0"/>
                <a:cs typeface="Times New Roman" panose="02020603050405020304" pitchFamily="18" charset="0"/>
              </a:rPr>
              <a:t>M, Islam T, Webber LS, Re RN, </a:t>
            </a:r>
            <a:r>
              <a:rPr lang="en-US" sz="2400" dirty="0" err="1">
                <a:latin typeface="Calisto MT" panose="02040603050505030304" pitchFamily="18" charset="0"/>
                <a:cs typeface="Times New Roman" panose="02020603050405020304" pitchFamily="18" charset="0"/>
              </a:rPr>
              <a:t>Morisky</a:t>
            </a:r>
            <a:r>
              <a:rPr lang="en-US" sz="2400" dirty="0">
                <a:latin typeface="Calisto MT" panose="02040603050505030304" pitchFamily="18" charset="0"/>
                <a:cs typeface="Times New Roman" panose="02020603050405020304" pitchFamily="18" charset="0"/>
              </a:rPr>
              <a:t> DE, </a:t>
            </a:r>
            <a:r>
              <a:rPr lang="en-US" sz="2400" dirty="0" err="1">
                <a:latin typeface="Calisto MT" panose="02040603050505030304" pitchFamily="18" charset="0"/>
                <a:cs typeface="Times New Roman" panose="02020603050405020304" pitchFamily="18" charset="0"/>
              </a:rPr>
              <a:t>Muntner</a:t>
            </a:r>
            <a:r>
              <a:rPr lang="en-US" sz="2400" dirty="0">
                <a:latin typeface="Calisto MT" panose="02040603050505030304" pitchFamily="18" charset="0"/>
                <a:cs typeface="Times New Roman" panose="02020603050405020304" pitchFamily="18" charset="0"/>
              </a:rPr>
              <a:t> P. New medication adherence scale versus pharmacy fill rates in seniors with hypertension. </a:t>
            </a:r>
            <a:r>
              <a:rPr lang="en-US" sz="2400" i="1" dirty="0">
                <a:latin typeface="Calisto MT" panose="02040603050505030304" pitchFamily="18" charset="0"/>
                <a:cs typeface="Times New Roman" panose="02020603050405020304" pitchFamily="18" charset="0"/>
              </a:rPr>
              <a:t>Am J </a:t>
            </a:r>
            <a:r>
              <a:rPr lang="en-US" sz="2400" i="1" dirty="0" err="1">
                <a:latin typeface="Calisto MT" panose="02040603050505030304" pitchFamily="18" charset="0"/>
                <a:cs typeface="Times New Roman" panose="02020603050405020304" pitchFamily="18" charset="0"/>
              </a:rPr>
              <a:t>Manag</a:t>
            </a:r>
            <a:r>
              <a:rPr lang="en-US" sz="2400" i="1" dirty="0">
                <a:latin typeface="Calisto MT" panose="02040603050505030304" pitchFamily="18" charset="0"/>
                <a:cs typeface="Times New Roman" panose="02020603050405020304" pitchFamily="18" charset="0"/>
              </a:rPr>
              <a:t> Care</a:t>
            </a:r>
            <a:r>
              <a:rPr lang="en-US" sz="2400" dirty="0">
                <a:latin typeface="Calisto MT" panose="02040603050505030304" pitchFamily="18" charset="0"/>
                <a:cs typeface="Times New Roman" panose="02020603050405020304" pitchFamily="18" charset="0"/>
              </a:rPr>
              <a:t>. 2009;15(1):59–66.</a:t>
            </a:r>
          </a:p>
          <a:p>
            <a:pPr lvl="0"/>
            <a:endParaRPr lang="en-US" dirty="0"/>
          </a:p>
        </p:txBody>
      </p:sp>
    </p:spTree>
    <p:extLst>
      <p:ext uri="{BB962C8B-B14F-4D97-AF65-F5344CB8AC3E}">
        <p14:creationId xmlns:p14="http://schemas.microsoft.com/office/powerpoint/2010/main" val="35814069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0046" y="0"/>
            <a:ext cx="10515600" cy="942109"/>
          </a:xfrm>
        </p:spPr>
        <p:txBody>
          <a:bodyPr/>
          <a:lstStyle/>
          <a:p>
            <a:r>
              <a:rPr lang="en-US" dirty="0">
                <a:latin typeface="Calisto MT" panose="02040603050505030304" pitchFamily="18" charset="0"/>
              </a:rPr>
              <a:t>Consent form</a:t>
            </a:r>
          </a:p>
        </p:txBody>
      </p:sp>
      <p:pic>
        <p:nvPicPr>
          <p:cNvPr id="4" name="Content Placeholder 10"/>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817419"/>
            <a:ext cx="12192000" cy="6206835"/>
          </a:xfrm>
        </p:spPr>
      </p:pic>
    </p:spTree>
    <p:extLst>
      <p:ext uri="{BB962C8B-B14F-4D97-AF65-F5344CB8AC3E}">
        <p14:creationId xmlns:p14="http://schemas.microsoft.com/office/powerpoint/2010/main" val="3173323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418" y="0"/>
            <a:ext cx="10515600" cy="937202"/>
          </a:xfrm>
        </p:spPr>
        <p:txBody>
          <a:bodyPr/>
          <a:lstStyle/>
          <a:p>
            <a:r>
              <a:rPr lang="en-US" dirty="0">
                <a:latin typeface="Calisto MT" panose="02040603050505030304" pitchFamily="18" charset="0"/>
              </a:rPr>
              <a:t>Dummy Table</a:t>
            </a:r>
          </a:p>
        </p:txBody>
      </p:sp>
      <p:graphicFrame>
        <p:nvGraphicFramePr>
          <p:cNvPr id="6" name="Table 5"/>
          <p:cNvGraphicFramePr>
            <a:graphicFrameLocks noGrp="1"/>
          </p:cNvGraphicFramePr>
          <p:nvPr>
            <p:extLst>
              <p:ext uri="{D42A27DB-BD31-4B8C-83A1-F6EECF244321}">
                <p14:modId xmlns:p14="http://schemas.microsoft.com/office/powerpoint/2010/main" val="4277988542"/>
              </p:ext>
            </p:extLst>
          </p:nvPr>
        </p:nvGraphicFramePr>
        <p:xfrm>
          <a:off x="4059382" y="127235"/>
          <a:ext cx="7924800" cy="6836099"/>
        </p:xfrm>
        <a:graphic>
          <a:graphicData uri="http://schemas.openxmlformats.org/drawingml/2006/table">
            <a:tbl>
              <a:tblPr firstRow="1" firstCol="1" bandRow="1">
                <a:tableStyleId>{5C22544A-7EE6-4342-B048-85BDC9FD1C3A}</a:tableStyleId>
              </a:tblPr>
              <a:tblGrid>
                <a:gridCol w="569788">
                  <a:extLst>
                    <a:ext uri="{9D8B030D-6E8A-4147-A177-3AD203B41FA5}">
                      <a16:colId xmlns:a16="http://schemas.microsoft.com/office/drawing/2014/main" xmlns="" val="2858647879"/>
                    </a:ext>
                  </a:extLst>
                </a:gridCol>
                <a:gridCol w="1526535">
                  <a:extLst>
                    <a:ext uri="{9D8B030D-6E8A-4147-A177-3AD203B41FA5}">
                      <a16:colId xmlns:a16="http://schemas.microsoft.com/office/drawing/2014/main" xmlns="" val="3123099711"/>
                    </a:ext>
                  </a:extLst>
                </a:gridCol>
                <a:gridCol w="2466729">
                  <a:extLst>
                    <a:ext uri="{9D8B030D-6E8A-4147-A177-3AD203B41FA5}">
                      <a16:colId xmlns:a16="http://schemas.microsoft.com/office/drawing/2014/main" xmlns="" val="570937526"/>
                    </a:ext>
                  </a:extLst>
                </a:gridCol>
                <a:gridCol w="1324756">
                  <a:extLst>
                    <a:ext uri="{9D8B030D-6E8A-4147-A177-3AD203B41FA5}">
                      <a16:colId xmlns:a16="http://schemas.microsoft.com/office/drawing/2014/main" xmlns="" val="2312275962"/>
                    </a:ext>
                  </a:extLst>
                </a:gridCol>
                <a:gridCol w="2036992">
                  <a:extLst>
                    <a:ext uri="{9D8B030D-6E8A-4147-A177-3AD203B41FA5}">
                      <a16:colId xmlns:a16="http://schemas.microsoft.com/office/drawing/2014/main" xmlns="" val="405221841"/>
                    </a:ext>
                  </a:extLst>
                </a:gridCol>
              </a:tblGrid>
              <a:tr h="463743">
                <a:tc>
                  <a:txBody>
                    <a:bodyPr/>
                    <a:lstStyle/>
                    <a:p>
                      <a:pPr marL="0" marR="0" algn="just">
                        <a:lnSpc>
                          <a:spcPct val="107000"/>
                        </a:lnSpc>
                        <a:spcBef>
                          <a:spcPts val="0"/>
                        </a:spcBef>
                        <a:spcAft>
                          <a:spcPts val="0"/>
                        </a:spcAft>
                      </a:pPr>
                      <a:r>
                        <a:rPr lang="en-US" sz="1400" dirty="0" err="1" smtClean="0">
                          <a:effectLst/>
                          <a:latin typeface="Calisto MT" panose="02040603050505030304" pitchFamily="18" charset="0"/>
                        </a:rPr>
                        <a:t>S.No</a:t>
                      </a:r>
                      <a:r>
                        <a:rPr lang="en-US" sz="1400" dirty="0" smtClean="0">
                          <a:effectLst/>
                          <a:latin typeface="Calisto MT" panose="02040603050505030304" pitchFamily="18" charset="0"/>
                        </a:rPr>
                        <a:t>.</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r>
                        <a:rPr lang="en-US" sz="1400" dirty="0" smtClean="0">
                          <a:latin typeface="Calisto MT" panose="02040603050505030304" pitchFamily="18" charset="0"/>
                        </a:rPr>
                        <a:t>CHARACTERISTICS</a:t>
                      </a:r>
                      <a:endParaRPr lang="en-US" sz="1400" dirty="0">
                        <a:latin typeface="Calisto MT" panose="02040603050505030304" pitchFamily="18" charset="0"/>
                      </a:endParaRPr>
                    </a:p>
                  </a:txBody>
                  <a:tcPr marL="55110" marR="55110" marT="29596" marB="0"/>
                </a:tc>
                <a:tc>
                  <a:txBody>
                    <a:bodyPr/>
                    <a:lstStyle/>
                    <a:p>
                      <a:r>
                        <a:rPr lang="en-US" sz="1400" dirty="0" smtClean="0">
                          <a:latin typeface="Calisto MT" panose="02040603050505030304" pitchFamily="18" charset="0"/>
                        </a:rPr>
                        <a:t>CATEGORIES</a:t>
                      </a:r>
                      <a:endParaRPr lang="en-US" sz="1400" dirty="0">
                        <a:latin typeface="Calisto MT" panose="02040603050505030304" pitchFamily="18" charset="0"/>
                      </a:endParaRPr>
                    </a:p>
                  </a:txBody>
                  <a:tcPr marL="55110" marR="55110" marT="29596" marB="0"/>
                </a:tc>
                <a:tc>
                  <a:txBody>
                    <a:bodyPr/>
                    <a:lstStyle/>
                    <a:p>
                      <a:r>
                        <a:rPr lang="en-US" sz="1400" dirty="0" smtClean="0">
                          <a:latin typeface="Calisto MT" panose="02040603050505030304" pitchFamily="18" charset="0"/>
                        </a:rPr>
                        <a:t>FREQUENCY</a:t>
                      </a:r>
                      <a:endParaRPr lang="en-US" sz="1400" dirty="0">
                        <a:latin typeface="Calisto MT" panose="02040603050505030304" pitchFamily="18" charset="0"/>
                      </a:endParaRPr>
                    </a:p>
                  </a:txBody>
                  <a:tcPr marL="55110" marR="55110" marT="29596"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400" dirty="0" smtClean="0">
                          <a:latin typeface="Calisto MT" panose="02040603050505030304" pitchFamily="18" charset="0"/>
                        </a:rPr>
                        <a:t>PERCENTAGE</a:t>
                      </a:r>
                    </a:p>
                    <a:p>
                      <a:pPr marL="0" marR="0">
                        <a:lnSpc>
                          <a:spcPct val="107000"/>
                        </a:lnSpc>
                        <a:spcBef>
                          <a:spcPts val="0"/>
                        </a:spcBef>
                        <a:spcAft>
                          <a:spcPts val="0"/>
                        </a:spcAft>
                      </a:pPr>
                      <a:r>
                        <a:rPr lang="en-US" sz="1400" dirty="0" smtClean="0">
                          <a:effectLst/>
                          <a:latin typeface="Calisto MT" panose="02040603050505030304" pitchFamily="18" charset="0"/>
                        </a:rPr>
                        <a:t> </a:t>
                      </a:r>
                      <a:r>
                        <a:rPr lang="en-US" sz="1400" dirty="0">
                          <a:effectLst/>
                          <a:latin typeface="Calisto MT" panose="02040603050505030304" pitchFamily="18" charset="0"/>
                        </a:rPr>
                        <a:t>(%)</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3084684089"/>
                  </a:ext>
                </a:extLst>
              </a:tr>
              <a:tr h="526028">
                <a:tc>
                  <a:txBody>
                    <a:bodyPr/>
                    <a:lstStyle/>
                    <a:p>
                      <a:pPr marL="0" marR="0">
                        <a:lnSpc>
                          <a:spcPct val="107000"/>
                        </a:lnSpc>
                        <a:spcBef>
                          <a:spcPts val="0"/>
                        </a:spcBef>
                        <a:spcAft>
                          <a:spcPts val="0"/>
                        </a:spcAft>
                      </a:pPr>
                      <a:r>
                        <a:rPr lang="en-US" sz="1400">
                          <a:effectLst/>
                          <a:latin typeface="Calisto MT" panose="02040603050505030304" pitchFamily="18" charset="0"/>
                        </a:rPr>
                        <a:t>1.</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0"/>
                        </a:spcAft>
                      </a:pPr>
                      <a:r>
                        <a:rPr lang="en-US" sz="1400" dirty="0">
                          <a:effectLst/>
                          <a:latin typeface="Calisto MT" panose="02040603050505030304" pitchFamily="18" charset="0"/>
                        </a:rPr>
                        <a:t>Age in years</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1661795">
                        <a:lnSpc>
                          <a:spcPct val="107000"/>
                        </a:lnSpc>
                        <a:spcBef>
                          <a:spcPts val="0"/>
                        </a:spcBef>
                        <a:spcAft>
                          <a:spcPts val="0"/>
                        </a:spcAft>
                      </a:pPr>
                      <a:r>
                        <a:rPr lang="en-US" sz="1600" dirty="0" smtClean="0">
                          <a:latin typeface="Calisto MT" panose="02040603050505030304" pitchFamily="18" charset="0"/>
                        </a:rPr>
                        <a:t>&lt;</a:t>
                      </a:r>
                      <a:r>
                        <a:rPr lang="en-US" sz="1600" kern="1200" dirty="0" smtClean="0">
                          <a:solidFill>
                            <a:schemeClr val="dk1"/>
                          </a:solidFill>
                          <a:effectLst/>
                          <a:latin typeface="Calisto MT" panose="02040603050505030304" pitchFamily="18" charset="0"/>
                          <a:ea typeface="+mn-ea"/>
                          <a:cs typeface="+mn-cs"/>
                        </a:rPr>
                        <a:t>40 </a:t>
                      </a:r>
                    </a:p>
                    <a:p>
                      <a:pPr marL="0" marR="1661795">
                        <a:lnSpc>
                          <a:spcPct val="107000"/>
                        </a:lnSpc>
                        <a:spcBef>
                          <a:spcPts val="0"/>
                        </a:spcBef>
                        <a:spcAft>
                          <a:spcPts val="0"/>
                        </a:spcAft>
                      </a:pPr>
                      <a:r>
                        <a:rPr lang="en-US" sz="1600" dirty="0" smtClean="0">
                          <a:latin typeface="Calisto MT" panose="02040603050505030304" pitchFamily="18" charset="0"/>
                        </a:rPr>
                        <a:t>≥</a:t>
                      </a:r>
                      <a:r>
                        <a:rPr lang="en-US" sz="1600" kern="1200" dirty="0" smtClean="0">
                          <a:solidFill>
                            <a:schemeClr val="dk1"/>
                          </a:solidFill>
                          <a:effectLst/>
                          <a:latin typeface="Calisto MT" panose="02040603050505030304" pitchFamily="18" charset="0"/>
                          <a:ea typeface="+mn-ea"/>
                          <a:cs typeface="+mn-cs"/>
                        </a:rPr>
                        <a:t>40</a:t>
                      </a:r>
                      <a:endParaRPr lang="en-US" sz="16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1234879559"/>
                  </a:ext>
                </a:extLst>
              </a:tr>
              <a:tr h="476424">
                <a:tc>
                  <a:txBody>
                    <a:bodyPr/>
                    <a:lstStyle/>
                    <a:p>
                      <a:pPr marL="0" marR="0">
                        <a:lnSpc>
                          <a:spcPct val="107000"/>
                        </a:lnSpc>
                        <a:spcBef>
                          <a:spcPts val="0"/>
                        </a:spcBef>
                        <a:spcAft>
                          <a:spcPts val="0"/>
                        </a:spcAft>
                      </a:pPr>
                      <a:r>
                        <a:rPr lang="en-US" sz="1400">
                          <a:effectLst/>
                          <a:latin typeface="Calisto MT" panose="02040603050505030304" pitchFamily="18" charset="0"/>
                        </a:rPr>
                        <a:t>2.</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0"/>
                        </a:spcAft>
                      </a:pPr>
                      <a:r>
                        <a:rPr lang="en-US" sz="1400" dirty="0">
                          <a:effectLst/>
                          <a:latin typeface="Calisto MT" panose="02040603050505030304" pitchFamily="18" charset="0"/>
                        </a:rPr>
                        <a:t>Gender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5"/>
                        </a:spcAft>
                      </a:pPr>
                      <a:r>
                        <a:rPr lang="en-US" sz="1400" dirty="0">
                          <a:effectLst/>
                          <a:latin typeface="Calisto MT" panose="02040603050505030304" pitchFamily="18" charset="0"/>
                        </a:rPr>
                        <a:t>Male </a:t>
                      </a:r>
                    </a:p>
                    <a:p>
                      <a:pPr marL="0" marR="0">
                        <a:lnSpc>
                          <a:spcPct val="107000"/>
                        </a:lnSpc>
                        <a:spcBef>
                          <a:spcPts val="0"/>
                        </a:spcBef>
                        <a:spcAft>
                          <a:spcPts val="0"/>
                        </a:spcAft>
                      </a:pPr>
                      <a:r>
                        <a:rPr lang="en-US" sz="1400" dirty="0">
                          <a:effectLst/>
                          <a:latin typeface="Calisto MT" panose="02040603050505030304" pitchFamily="18" charset="0"/>
                        </a:rPr>
                        <a:t>Female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1020123156"/>
                  </a:ext>
                </a:extLst>
              </a:tr>
              <a:tr h="1187680">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endParaRPr lang="en-US" sz="1400" dirty="0" smtClean="0">
                        <a:solidFill>
                          <a:schemeClr val="bg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400" dirty="0" smtClean="0">
                          <a:solidFill>
                            <a:schemeClr val="bg1"/>
                          </a:solidFill>
                          <a:effectLst/>
                          <a:latin typeface="Calisto MT" panose="02040603050505030304" pitchFamily="18" charset="0"/>
                        </a:rPr>
                        <a:t>3</a:t>
                      </a:r>
                      <a:r>
                        <a:rPr lang="en-US" sz="1400" dirty="0">
                          <a:solidFill>
                            <a:schemeClr val="bg1"/>
                          </a:solidFill>
                          <a:effectLst/>
                          <a:latin typeface="Calisto MT" panose="02040603050505030304" pitchFamily="18" charset="0"/>
                        </a:rPr>
                        <a:t>.</a:t>
                      </a:r>
                      <a:endParaRPr lang="en-US" sz="1400" dirty="0">
                        <a:solidFill>
                          <a:schemeClr val="bg1"/>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0"/>
                        </a:spcAft>
                      </a:pPr>
                      <a:r>
                        <a:rPr lang="en-US" sz="1400" dirty="0">
                          <a:solidFill>
                            <a:schemeClr val="tx1"/>
                          </a:solidFill>
                          <a:effectLst/>
                          <a:latin typeface="Calisto MT" panose="02040603050505030304" pitchFamily="18" charset="0"/>
                        </a:rPr>
                        <a:t>Religion </a:t>
                      </a:r>
                      <a:endParaRPr lang="en-US" sz="1400" dirty="0">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5"/>
                        </a:spcAft>
                      </a:pPr>
                      <a:r>
                        <a:rPr lang="en-US" sz="1400" dirty="0" smtClean="0">
                          <a:solidFill>
                            <a:schemeClr val="tx1"/>
                          </a:solidFill>
                          <a:effectLst/>
                          <a:latin typeface="Calisto MT" panose="02040603050505030304" pitchFamily="18" charset="0"/>
                        </a:rPr>
                        <a:t>Hindu </a:t>
                      </a:r>
                    </a:p>
                    <a:p>
                      <a:pPr marL="0" marR="0">
                        <a:lnSpc>
                          <a:spcPct val="107000"/>
                        </a:lnSpc>
                        <a:spcBef>
                          <a:spcPts val="0"/>
                        </a:spcBef>
                        <a:spcAft>
                          <a:spcPts val="85"/>
                        </a:spcAft>
                      </a:pPr>
                      <a:r>
                        <a:rPr lang="en-US" sz="1400" dirty="0" smtClean="0">
                          <a:solidFill>
                            <a:schemeClr val="tx1"/>
                          </a:solidFill>
                          <a:effectLst/>
                          <a:latin typeface="Calisto MT" panose="02040603050505030304" pitchFamily="18" charset="0"/>
                        </a:rPr>
                        <a:t>Buddhist</a:t>
                      </a:r>
                    </a:p>
                    <a:p>
                      <a:pPr marL="0" marR="0">
                        <a:lnSpc>
                          <a:spcPct val="107000"/>
                        </a:lnSpc>
                        <a:spcBef>
                          <a:spcPts val="0"/>
                        </a:spcBef>
                        <a:spcAft>
                          <a:spcPts val="85"/>
                        </a:spcAft>
                      </a:pPr>
                      <a:r>
                        <a:rPr lang="en-US" sz="1400" baseline="0" dirty="0" smtClean="0">
                          <a:solidFill>
                            <a:schemeClr val="tx1"/>
                          </a:solidFill>
                          <a:effectLst/>
                          <a:latin typeface="Calisto MT" panose="02040603050505030304" pitchFamily="18" charset="0"/>
                        </a:rPr>
                        <a:t>Christian</a:t>
                      </a:r>
                    </a:p>
                    <a:p>
                      <a:pPr marL="0" marR="0">
                        <a:lnSpc>
                          <a:spcPct val="107000"/>
                        </a:lnSpc>
                        <a:spcBef>
                          <a:spcPts val="0"/>
                        </a:spcBef>
                        <a:spcAft>
                          <a:spcPts val="85"/>
                        </a:spcAft>
                      </a:pPr>
                      <a:r>
                        <a:rPr lang="en-US" sz="1400" baseline="0" dirty="0" smtClean="0">
                          <a:solidFill>
                            <a:schemeClr val="tx1"/>
                          </a:solidFill>
                          <a:effectLst/>
                          <a:latin typeface="Calisto MT" panose="02040603050505030304" pitchFamily="18" charset="0"/>
                        </a:rPr>
                        <a:t>Muslim </a:t>
                      </a:r>
                      <a:endParaRPr lang="en-US" sz="1400" dirty="0" smtClean="0">
                        <a:solidFill>
                          <a:schemeClr val="tx1"/>
                        </a:solidFill>
                        <a:effectLst/>
                        <a:latin typeface="Calisto MT" panose="02040603050505030304" pitchFamily="18" charset="0"/>
                      </a:endParaRPr>
                    </a:p>
                    <a:p>
                      <a:pPr marL="0" marR="0">
                        <a:lnSpc>
                          <a:spcPct val="107000"/>
                        </a:lnSpc>
                        <a:spcBef>
                          <a:spcPts val="0"/>
                        </a:spcBef>
                        <a:spcAft>
                          <a:spcPts val="0"/>
                        </a:spcAft>
                      </a:pPr>
                      <a:r>
                        <a:rPr lang="en-US" sz="1400" dirty="0" smtClean="0">
                          <a:solidFill>
                            <a:schemeClr val="tx1"/>
                          </a:solidFill>
                          <a:effectLst/>
                          <a:latin typeface="Calisto MT" panose="02040603050505030304" pitchFamily="18" charset="0"/>
                        </a:rPr>
                        <a:t>Others </a:t>
                      </a:r>
                      <a:endParaRPr lang="en-US" sz="1400" dirty="0">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solidFill>
                            <a:schemeClr val="tx1"/>
                          </a:solidFill>
                          <a:effectLst/>
                          <a:latin typeface="Calisto MT" panose="02040603050505030304" pitchFamily="18" charset="0"/>
                        </a:rPr>
                        <a:t> </a:t>
                      </a:r>
                      <a:endParaRPr lang="en-US" sz="1400" dirty="0">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solidFill>
                            <a:schemeClr val="tx1"/>
                          </a:solidFill>
                          <a:effectLst/>
                          <a:latin typeface="Calisto MT" panose="02040603050505030304" pitchFamily="18" charset="0"/>
                        </a:rPr>
                        <a:t> </a:t>
                      </a:r>
                      <a:endParaRPr lang="en-US" sz="1400" dirty="0">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2278541949"/>
                  </a:ext>
                </a:extLst>
              </a:tr>
              <a:tr h="950594">
                <a:tc>
                  <a:txBody>
                    <a:bodyPr/>
                    <a:lstStyle/>
                    <a:p>
                      <a:pPr marL="0" marR="0">
                        <a:lnSpc>
                          <a:spcPct val="107000"/>
                        </a:lnSpc>
                        <a:spcBef>
                          <a:spcPts val="0"/>
                        </a:spcBef>
                        <a:spcAft>
                          <a:spcPts val="0"/>
                        </a:spcAft>
                      </a:pPr>
                      <a:r>
                        <a:rPr lang="en-US" sz="1400">
                          <a:effectLst/>
                          <a:latin typeface="Calisto MT" panose="02040603050505030304" pitchFamily="18" charset="0"/>
                        </a:rPr>
                        <a:t>4.</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0"/>
                        </a:spcAft>
                      </a:pPr>
                      <a:r>
                        <a:rPr lang="en-US" sz="1400" dirty="0">
                          <a:effectLst/>
                          <a:latin typeface="Calisto MT" panose="02040603050505030304" pitchFamily="18" charset="0"/>
                        </a:rPr>
                        <a:t>Education status</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5"/>
                        </a:spcAft>
                      </a:pPr>
                      <a:r>
                        <a:rPr lang="en-US" sz="1400" dirty="0" smtClean="0">
                          <a:effectLst/>
                          <a:latin typeface="Calisto MT" panose="02040603050505030304" pitchFamily="18" charset="0"/>
                        </a:rPr>
                        <a:t>Illiterate </a:t>
                      </a:r>
                      <a:endParaRPr lang="en-US" sz="1400" dirty="0">
                        <a:effectLst/>
                        <a:latin typeface="Calisto MT" panose="02040603050505030304" pitchFamily="18" charset="0"/>
                      </a:endParaRPr>
                    </a:p>
                    <a:p>
                      <a:pPr marL="0" marR="0">
                        <a:lnSpc>
                          <a:spcPct val="107000"/>
                        </a:lnSpc>
                        <a:spcBef>
                          <a:spcPts val="0"/>
                        </a:spcBef>
                        <a:spcAft>
                          <a:spcPts val="85"/>
                        </a:spcAft>
                      </a:pPr>
                      <a:r>
                        <a:rPr lang="en-US" sz="1400" dirty="0">
                          <a:effectLst/>
                          <a:latin typeface="Calisto MT" panose="02040603050505030304" pitchFamily="18" charset="0"/>
                        </a:rPr>
                        <a:t>Primary level</a:t>
                      </a:r>
                    </a:p>
                    <a:p>
                      <a:pPr marL="0" marR="0">
                        <a:lnSpc>
                          <a:spcPct val="107000"/>
                        </a:lnSpc>
                        <a:spcBef>
                          <a:spcPts val="0"/>
                        </a:spcBef>
                        <a:spcAft>
                          <a:spcPts val="85"/>
                        </a:spcAft>
                      </a:pPr>
                      <a:r>
                        <a:rPr lang="en-US" sz="1400" dirty="0">
                          <a:effectLst/>
                          <a:latin typeface="Calisto MT" panose="02040603050505030304" pitchFamily="18" charset="0"/>
                        </a:rPr>
                        <a:t>Secondary level </a:t>
                      </a:r>
                    </a:p>
                    <a:p>
                      <a:pPr marL="0" marR="0">
                        <a:lnSpc>
                          <a:spcPct val="107000"/>
                        </a:lnSpc>
                        <a:spcBef>
                          <a:spcPts val="0"/>
                        </a:spcBef>
                        <a:spcAft>
                          <a:spcPts val="0"/>
                        </a:spcAft>
                      </a:pPr>
                      <a:r>
                        <a:rPr lang="en-US" sz="1400" dirty="0">
                          <a:effectLst/>
                          <a:latin typeface="Calisto MT" panose="02040603050505030304" pitchFamily="18" charset="0"/>
                        </a:rPr>
                        <a:t>Bachelor’s and above</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1312979596"/>
                  </a:ext>
                </a:extLst>
              </a:tr>
              <a:tr h="713510">
                <a:tc>
                  <a:txBody>
                    <a:bodyPr/>
                    <a:lstStyle/>
                    <a:p>
                      <a:pPr marL="0" marR="0">
                        <a:lnSpc>
                          <a:spcPct val="107000"/>
                        </a:lnSpc>
                        <a:spcBef>
                          <a:spcPts val="0"/>
                        </a:spcBef>
                        <a:spcAft>
                          <a:spcPts val="0"/>
                        </a:spcAft>
                      </a:pPr>
                      <a:r>
                        <a:rPr lang="en-US" sz="1400">
                          <a:effectLst/>
                          <a:latin typeface="Calisto MT" panose="02040603050505030304" pitchFamily="18" charset="0"/>
                        </a:rPr>
                        <a:t>5.</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0"/>
                        </a:spcAft>
                      </a:pPr>
                      <a:r>
                        <a:rPr lang="en-US" sz="1400" dirty="0">
                          <a:effectLst/>
                          <a:latin typeface="Calisto MT" panose="02040603050505030304" pitchFamily="18" charset="0"/>
                        </a:rPr>
                        <a:t>Marital status</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5"/>
                        </a:spcAft>
                      </a:pPr>
                      <a:r>
                        <a:rPr lang="en-US" sz="1400" dirty="0">
                          <a:effectLst/>
                          <a:latin typeface="Calisto MT" panose="02040603050505030304" pitchFamily="18" charset="0"/>
                        </a:rPr>
                        <a:t>Married </a:t>
                      </a:r>
                    </a:p>
                    <a:p>
                      <a:pPr marL="0" marR="0">
                        <a:lnSpc>
                          <a:spcPct val="107000"/>
                        </a:lnSpc>
                        <a:spcBef>
                          <a:spcPts val="0"/>
                        </a:spcBef>
                        <a:spcAft>
                          <a:spcPts val="85"/>
                        </a:spcAft>
                      </a:pPr>
                      <a:r>
                        <a:rPr lang="en-US" sz="1400" dirty="0">
                          <a:effectLst/>
                          <a:latin typeface="Calisto MT" panose="02040603050505030304" pitchFamily="18" charset="0"/>
                        </a:rPr>
                        <a:t>Unmarried </a:t>
                      </a:r>
                    </a:p>
                    <a:p>
                      <a:pPr marL="0" marR="0">
                        <a:lnSpc>
                          <a:spcPct val="107000"/>
                        </a:lnSpc>
                        <a:spcBef>
                          <a:spcPts val="0"/>
                        </a:spcBef>
                        <a:spcAft>
                          <a:spcPts val="0"/>
                        </a:spcAft>
                      </a:pPr>
                      <a:r>
                        <a:rPr lang="en-US" sz="1400" dirty="0">
                          <a:effectLst/>
                          <a:latin typeface="Calisto MT" panose="02040603050505030304" pitchFamily="18" charset="0"/>
                        </a:rPr>
                        <a:t>Separated </a:t>
                      </a:r>
                      <a:r>
                        <a:rPr lang="en-US" sz="1400" dirty="0" smtClean="0">
                          <a:effectLst/>
                          <a:latin typeface="Calisto MT" panose="02040603050505030304" pitchFamily="18" charset="0"/>
                        </a:rPr>
                        <a:t>or divorcee</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153578630"/>
                  </a:ext>
                </a:extLst>
              </a:tr>
              <a:tr h="950594">
                <a:tc>
                  <a:txBody>
                    <a:bodyPr/>
                    <a:lstStyle/>
                    <a:p>
                      <a:pPr marL="0" marR="0">
                        <a:lnSpc>
                          <a:spcPct val="107000"/>
                        </a:lnSpc>
                        <a:spcBef>
                          <a:spcPts val="0"/>
                        </a:spcBef>
                        <a:spcAft>
                          <a:spcPts val="0"/>
                        </a:spcAft>
                      </a:pPr>
                      <a:r>
                        <a:rPr lang="en-US" sz="1400">
                          <a:effectLst/>
                          <a:latin typeface="Calisto MT" panose="02040603050505030304" pitchFamily="18" charset="0"/>
                        </a:rPr>
                        <a:t>6.</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0"/>
                        </a:spcAft>
                      </a:pPr>
                      <a:r>
                        <a:rPr lang="en-US" sz="1400" dirty="0">
                          <a:effectLst/>
                          <a:latin typeface="Calisto MT" panose="02040603050505030304" pitchFamily="18" charset="0"/>
                        </a:rPr>
                        <a:t>Occupation status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5"/>
                        </a:spcAft>
                      </a:pPr>
                      <a:r>
                        <a:rPr lang="en-US" sz="1400" dirty="0">
                          <a:effectLst/>
                          <a:latin typeface="Calisto MT" panose="02040603050505030304" pitchFamily="18" charset="0"/>
                        </a:rPr>
                        <a:t>Employed (</a:t>
                      </a:r>
                      <a:r>
                        <a:rPr lang="en-US" sz="1400" dirty="0" smtClean="0">
                          <a:effectLst/>
                          <a:latin typeface="Calisto MT" panose="02040603050505030304" pitchFamily="18" charset="0"/>
                        </a:rPr>
                        <a:t>Regular </a:t>
                      </a:r>
                      <a:r>
                        <a:rPr lang="en-US" sz="1400" dirty="0">
                          <a:effectLst/>
                          <a:latin typeface="Calisto MT" panose="02040603050505030304" pitchFamily="18" charset="0"/>
                        </a:rPr>
                        <a:t>Job)</a:t>
                      </a:r>
                    </a:p>
                    <a:p>
                      <a:pPr marL="0" marR="0">
                        <a:lnSpc>
                          <a:spcPct val="107000"/>
                        </a:lnSpc>
                        <a:spcBef>
                          <a:spcPts val="0"/>
                        </a:spcBef>
                        <a:spcAft>
                          <a:spcPts val="85"/>
                        </a:spcAft>
                      </a:pPr>
                      <a:r>
                        <a:rPr lang="en-US" sz="1400" dirty="0">
                          <a:effectLst/>
                          <a:latin typeface="Calisto MT" panose="02040603050505030304" pitchFamily="18" charset="0"/>
                        </a:rPr>
                        <a:t>Unemployed</a:t>
                      </a:r>
                    </a:p>
                    <a:p>
                      <a:pPr marL="0" marR="0">
                        <a:lnSpc>
                          <a:spcPct val="107000"/>
                        </a:lnSpc>
                        <a:spcBef>
                          <a:spcPts val="0"/>
                        </a:spcBef>
                        <a:spcAft>
                          <a:spcPts val="85"/>
                        </a:spcAft>
                      </a:pPr>
                      <a:r>
                        <a:rPr lang="en-US" sz="1400" dirty="0">
                          <a:effectLst/>
                          <a:latin typeface="Calisto MT" panose="02040603050505030304" pitchFamily="18" charset="0"/>
                        </a:rPr>
                        <a:t>Student </a:t>
                      </a:r>
                      <a:endParaRPr lang="en-US" sz="1400" dirty="0" smtClean="0">
                        <a:effectLst/>
                        <a:latin typeface="Calisto MT" panose="02040603050505030304" pitchFamily="18" charset="0"/>
                      </a:endParaRPr>
                    </a:p>
                    <a:p>
                      <a:pPr marL="0" marR="0">
                        <a:lnSpc>
                          <a:spcPct val="107000"/>
                        </a:lnSpc>
                        <a:spcBef>
                          <a:spcPts val="0"/>
                        </a:spcBef>
                        <a:spcAft>
                          <a:spcPts val="85"/>
                        </a:spcAft>
                      </a:pPr>
                      <a:r>
                        <a:rPr lang="en-US" sz="1400" dirty="0" smtClean="0">
                          <a:effectLst/>
                          <a:latin typeface="Calisto MT" panose="02040603050505030304" pitchFamily="18" charset="0"/>
                        </a:rPr>
                        <a:t>Housewife/Homemakers</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a:effectLst/>
                          <a:latin typeface="Calisto MT" panose="02040603050505030304" pitchFamily="18" charset="0"/>
                        </a:rPr>
                        <a:t> </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1047574588"/>
                  </a:ext>
                </a:extLst>
              </a:tr>
              <a:tr h="476424">
                <a:tc>
                  <a:txBody>
                    <a:bodyPr/>
                    <a:lstStyle/>
                    <a:p>
                      <a:pPr marL="0" marR="0">
                        <a:lnSpc>
                          <a:spcPct val="107000"/>
                        </a:lnSpc>
                        <a:spcBef>
                          <a:spcPts val="0"/>
                        </a:spcBef>
                        <a:spcAft>
                          <a:spcPts val="0"/>
                        </a:spcAft>
                      </a:pPr>
                      <a:r>
                        <a:rPr lang="en-US" sz="1400">
                          <a:effectLst/>
                          <a:latin typeface="Calisto MT" panose="02040603050505030304" pitchFamily="18" charset="0"/>
                        </a:rPr>
                        <a:t>7.</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0"/>
                        </a:spcAft>
                      </a:pPr>
                      <a:r>
                        <a:rPr lang="en-US" sz="1400">
                          <a:effectLst/>
                          <a:latin typeface="Calisto MT" panose="02040603050505030304" pitchFamily="18" charset="0"/>
                        </a:rPr>
                        <a:t>Address</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5"/>
                        </a:spcAft>
                      </a:pPr>
                      <a:r>
                        <a:rPr lang="en-US" sz="1400" dirty="0" smtClean="0">
                          <a:effectLst/>
                          <a:latin typeface="Calisto MT" panose="02040603050505030304" pitchFamily="18" charset="0"/>
                        </a:rPr>
                        <a:t>Inside</a:t>
                      </a:r>
                      <a:r>
                        <a:rPr lang="en-US" sz="1400" baseline="0" dirty="0" smtClean="0">
                          <a:effectLst/>
                          <a:latin typeface="Calisto MT" panose="02040603050505030304" pitchFamily="18" charset="0"/>
                        </a:rPr>
                        <a:t> valley</a:t>
                      </a:r>
                    </a:p>
                    <a:p>
                      <a:pPr marL="0" marR="0">
                        <a:lnSpc>
                          <a:spcPct val="107000"/>
                        </a:lnSpc>
                        <a:spcBef>
                          <a:spcPts val="0"/>
                        </a:spcBef>
                        <a:spcAft>
                          <a:spcPts val="85"/>
                        </a:spcAft>
                      </a:pPr>
                      <a:r>
                        <a:rPr lang="en-US" sz="1400" dirty="0" smtClean="0">
                          <a:solidFill>
                            <a:schemeClr val="dk1"/>
                          </a:solidFill>
                          <a:effectLst/>
                          <a:latin typeface="Calisto MT" panose="02040603050505030304" pitchFamily="18" charset="0"/>
                          <a:ea typeface="+mn-ea"/>
                          <a:cs typeface="+mn-cs"/>
                        </a:rPr>
                        <a:t>Outside</a:t>
                      </a:r>
                      <a:r>
                        <a:rPr lang="en-US" sz="1400" baseline="0" dirty="0" smtClean="0">
                          <a:solidFill>
                            <a:schemeClr val="dk1"/>
                          </a:solidFill>
                          <a:effectLst/>
                          <a:latin typeface="Calisto MT" panose="02040603050505030304" pitchFamily="18" charset="0"/>
                          <a:ea typeface="+mn-ea"/>
                          <a:cs typeface="+mn-cs"/>
                        </a:rPr>
                        <a:t> valley</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a:effectLst/>
                          <a:latin typeface="Calisto MT" panose="02040603050505030304" pitchFamily="18" charset="0"/>
                        </a:rPr>
                        <a:t> </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787326615"/>
                  </a:ext>
                </a:extLst>
              </a:tr>
              <a:tr h="877472">
                <a:tc>
                  <a:txBody>
                    <a:bodyPr/>
                    <a:lstStyle/>
                    <a:p>
                      <a:pPr marL="0" marR="0">
                        <a:lnSpc>
                          <a:spcPct val="107000"/>
                        </a:lnSpc>
                        <a:spcBef>
                          <a:spcPts val="0"/>
                        </a:spcBef>
                        <a:spcAft>
                          <a:spcPts val="0"/>
                        </a:spcAft>
                      </a:pPr>
                      <a:r>
                        <a:rPr lang="en-US" sz="1400">
                          <a:effectLst/>
                          <a:latin typeface="Calisto MT" panose="02040603050505030304" pitchFamily="18" charset="0"/>
                        </a:rPr>
                        <a:t>8.</a:t>
                      </a:r>
                      <a:endParaRPr lang="en-US" sz="14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0"/>
                        </a:spcAft>
                      </a:pPr>
                      <a:r>
                        <a:rPr lang="en-US" sz="1400" dirty="0">
                          <a:effectLst/>
                          <a:latin typeface="Calisto MT" panose="02040603050505030304" pitchFamily="18" charset="0"/>
                        </a:rPr>
                        <a:t>Economic status</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14000"/>
                        </a:lnSpc>
                        <a:spcBef>
                          <a:spcPts val="0"/>
                        </a:spcBef>
                        <a:spcAft>
                          <a:spcPts val="0"/>
                        </a:spcAft>
                      </a:pPr>
                      <a:r>
                        <a:rPr lang="en-US" sz="1400" dirty="0">
                          <a:effectLst/>
                          <a:latin typeface="Calisto MT" panose="02040603050505030304" pitchFamily="18" charset="0"/>
                        </a:rPr>
                        <a:t>Low </a:t>
                      </a:r>
                    </a:p>
                    <a:p>
                      <a:pPr marL="0" marR="0">
                        <a:lnSpc>
                          <a:spcPct val="114000"/>
                        </a:lnSpc>
                        <a:spcBef>
                          <a:spcPts val="0"/>
                        </a:spcBef>
                        <a:spcAft>
                          <a:spcPts val="0"/>
                        </a:spcAft>
                      </a:pPr>
                      <a:r>
                        <a:rPr lang="en-US" sz="1400" dirty="0">
                          <a:effectLst/>
                          <a:latin typeface="Calisto MT" panose="02040603050505030304" pitchFamily="18" charset="0"/>
                        </a:rPr>
                        <a:t>Middle </a:t>
                      </a:r>
                    </a:p>
                    <a:p>
                      <a:pPr marL="0" marR="0">
                        <a:lnSpc>
                          <a:spcPct val="107000"/>
                        </a:lnSpc>
                        <a:spcBef>
                          <a:spcPts val="0"/>
                        </a:spcBef>
                        <a:spcAft>
                          <a:spcPts val="0"/>
                        </a:spcAft>
                      </a:pPr>
                      <a:r>
                        <a:rPr lang="en-US" sz="1400" dirty="0" smtClean="0">
                          <a:effectLst/>
                          <a:latin typeface="Calisto MT" panose="02040603050505030304" pitchFamily="18" charset="0"/>
                        </a:rPr>
                        <a:t>High</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tc>
                  <a:txBody>
                    <a:bodyPr/>
                    <a:lstStyle/>
                    <a:p>
                      <a:pPr marL="0" marR="0">
                        <a:lnSpc>
                          <a:spcPct val="107000"/>
                        </a:lnSpc>
                        <a:spcBef>
                          <a:spcPts val="0"/>
                        </a:spcBef>
                        <a:spcAft>
                          <a:spcPts val="800"/>
                        </a:spcAft>
                      </a:pPr>
                      <a:r>
                        <a:rPr lang="en-US" sz="1400" dirty="0">
                          <a:effectLst/>
                          <a:latin typeface="Calisto MT" panose="02040603050505030304" pitchFamily="18" charset="0"/>
                        </a:rPr>
                        <a:t> </a:t>
                      </a:r>
                      <a:endParaRPr lang="en-US" sz="1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5110" marR="55110" marT="29596" marB="0"/>
                </a:tc>
                <a:extLst>
                  <a:ext uri="{0D108BD9-81ED-4DB2-BD59-A6C34878D82A}">
                    <a16:rowId xmlns:a16="http://schemas.microsoft.com/office/drawing/2014/main" xmlns="" val="3371580557"/>
                  </a:ext>
                </a:extLst>
              </a:tr>
            </a:tbl>
          </a:graphicData>
        </a:graphic>
      </p:graphicFrame>
      <p:sp>
        <p:nvSpPr>
          <p:cNvPr id="7" name="TextBox 6"/>
          <p:cNvSpPr txBox="1"/>
          <p:nvPr/>
        </p:nvSpPr>
        <p:spPr>
          <a:xfrm>
            <a:off x="221673" y="1246909"/>
            <a:ext cx="3505200" cy="369332"/>
          </a:xfrm>
          <a:prstGeom prst="rect">
            <a:avLst/>
          </a:prstGeom>
          <a:noFill/>
        </p:spPr>
        <p:txBody>
          <a:bodyPr wrap="square" rtlCol="0">
            <a:spAutoFit/>
          </a:bodyPr>
          <a:lstStyle/>
          <a:p>
            <a:r>
              <a:rPr lang="en-US" dirty="0" smtClean="0">
                <a:latin typeface="Calisto MT" panose="02040603050505030304" pitchFamily="18" charset="0"/>
                <a:cs typeface="Times New Roman" panose="02020603050405020304" pitchFamily="18" charset="0"/>
              </a:rPr>
              <a:t>SOCIO-DEMOGRAPHIC</a:t>
            </a:r>
            <a:endParaRPr lang="en-US" dirty="0">
              <a:latin typeface="Calisto MT" panose="02040603050505030304" pitchFamily="18" charset="0"/>
              <a:cs typeface="Times New Roman" panose="02020603050405020304" pitchFamily="18" charset="0"/>
            </a:endParaRPr>
          </a:p>
        </p:txBody>
      </p:sp>
    </p:spTree>
    <p:extLst>
      <p:ext uri="{BB962C8B-B14F-4D97-AF65-F5344CB8AC3E}">
        <p14:creationId xmlns:p14="http://schemas.microsoft.com/office/powerpoint/2010/main" val="15340448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9"/>
          <p:cNvGraphicFramePr>
            <a:graphicFrameLocks noGrp="1"/>
          </p:cNvGraphicFramePr>
          <p:nvPr>
            <p:ph idx="1"/>
            <p:extLst>
              <p:ext uri="{D42A27DB-BD31-4B8C-83A1-F6EECF244321}">
                <p14:modId xmlns:p14="http://schemas.microsoft.com/office/powerpoint/2010/main" val="2455450376"/>
              </p:ext>
            </p:extLst>
          </p:nvPr>
        </p:nvGraphicFramePr>
        <p:xfrm>
          <a:off x="2438401" y="1213428"/>
          <a:ext cx="9393381" cy="5303520"/>
        </p:xfrm>
        <a:graphic>
          <a:graphicData uri="http://schemas.openxmlformats.org/drawingml/2006/table">
            <a:tbl>
              <a:tblPr firstRow="1" bandRow="1">
                <a:tableStyleId>{5C22544A-7EE6-4342-B048-85BDC9FD1C3A}</a:tableStyleId>
              </a:tblPr>
              <a:tblGrid>
                <a:gridCol w="1098774">
                  <a:extLst>
                    <a:ext uri="{9D8B030D-6E8A-4147-A177-3AD203B41FA5}">
                      <a16:colId xmlns:a16="http://schemas.microsoft.com/office/drawing/2014/main" xmlns="" val="3244787038"/>
                    </a:ext>
                  </a:extLst>
                </a:gridCol>
                <a:gridCol w="2533712">
                  <a:extLst>
                    <a:ext uri="{9D8B030D-6E8A-4147-A177-3AD203B41FA5}">
                      <a16:colId xmlns:a16="http://schemas.microsoft.com/office/drawing/2014/main" xmlns="" val="2609166170"/>
                    </a:ext>
                  </a:extLst>
                </a:gridCol>
                <a:gridCol w="2262890">
                  <a:extLst>
                    <a:ext uri="{9D8B030D-6E8A-4147-A177-3AD203B41FA5}">
                      <a16:colId xmlns:a16="http://schemas.microsoft.com/office/drawing/2014/main" xmlns="" val="1695970375"/>
                    </a:ext>
                  </a:extLst>
                </a:gridCol>
                <a:gridCol w="1928599">
                  <a:extLst>
                    <a:ext uri="{9D8B030D-6E8A-4147-A177-3AD203B41FA5}">
                      <a16:colId xmlns:a16="http://schemas.microsoft.com/office/drawing/2014/main" xmlns="" val="845256902"/>
                    </a:ext>
                  </a:extLst>
                </a:gridCol>
                <a:gridCol w="1569406">
                  <a:extLst>
                    <a:ext uri="{9D8B030D-6E8A-4147-A177-3AD203B41FA5}">
                      <a16:colId xmlns:a16="http://schemas.microsoft.com/office/drawing/2014/main" xmlns="" val="752279676"/>
                    </a:ext>
                  </a:extLst>
                </a:gridCol>
              </a:tblGrid>
              <a:tr h="346327">
                <a:tc>
                  <a:txBody>
                    <a:bodyPr/>
                    <a:lstStyle/>
                    <a:p>
                      <a:r>
                        <a:rPr lang="en-US" dirty="0" smtClean="0">
                          <a:latin typeface="Calisto MT" panose="02040603050505030304" pitchFamily="18" charset="0"/>
                        </a:rPr>
                        <a:t>S.NO.</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CHARACTERISTICS</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CATEGORIES</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FREQUENCY</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PERCENTAGE</a:t>
                      </a:r>
                      <a:endParaRPr lang="en-US" dirty="0">
                        <a:latin typeface="Calisto MT" panose="02040603050505030304" pitchFamily="18" charset="0"/>
                      </a:endParaRPr>
                    </a:p>
                  </a:txBody>
                  <a:tcPr/>
                </a:tc>
                <a:extLst>
                  <a:ext uri="{0D108BD9-81ED-4DB2-BD59-A6C34878D82A}">
                    <a16:rowId xmlns:a16="http://schemas.microsoft.com/office/drawing/2014/main" xmlns="" val="3246117482"/>
                  </a:ext>
                </a:extLst>
              </a:tr>
              <a:tr h="606072">
                <a:tc>
                  <a:txBody>
                    <a:bodyPr/>
                    <a:lstStyle/>
                    <a:p>
                      <a:r>
                        <a:rPr lang="en-US" dirty="0" smtClean="0">
                          <a:latin typeface="Calisto MT" panose="02040603050505030304" pitchFamily="18" charset="0"/>
                        </a:rPr>
                        <a:t>1.</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Family</a:t>
                      </a:r>
                      <a:r>
                        <a:rPr lang="en-US" baseline="0" dirty="0" smtClean="0">
                          <a:latin typeface="Calisto MT" panose="02040603050505030304" pitchFamily="18" charset="0"/>
                        </a:rPr>
                        <a:t> history of Psychiatric illness</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Yes</a:t>
                      </a:r>
                    </a:p>
                    <a:p>
                      <a:r>
                        <a:rPr lang="en-US" dirty="0" smtClean="0">
                          <a:latin typeface="Calisto MT" panose="02040603050505030304" pitchFamily="18" charset="0"/>
                        </a:rPr>
                        <a:t>No</a:t>
                      </a:r>
                    </a:p>
                  </a:txBody>
                  <a:tcPr/>
                </a:tc>
                <a:tc>
                  <a:txBody>
                    <a:bodyPr/>
                    <a:lstStyle/>
                    <a:p>
                      <a:endParaRPr lang="en-US">
                        <a:latin typeface="Calisto MT" panose="02040603050505030304" pitchFamily="18" charset="0"/>
                      </a:endParaRPr>
                    </a:p>
                  </a:txBody>
                  <a:tcPr/>
                </a:tc>
                <a:tc>
                  <a:txBody>
                    <a:bodyPr/>
                    <a:lstStyle/>
                    <a:p>
                      <a:endParaRPr lang="en-US">
                        <a:latin typeface="Calisto MT" panose="02040603050505030304" pitchFamily="18" charset="0"/>
                      </a:endParaRPr>
                    </a:p>
                  </a:txBody>
                  <a:tcPr/>
                </a:tc>
                <a:extLst>
                  <a:ext uri="{0D108BD9-81ED-4DB2-BD59-A6C34878D82A}">
                    <a16:rowId xmlns:a16="http://schemas.microsoft.com/office/drawing/2014/main" xmlns="" val="3457008257"/>
                  </a:ext>
                </a:extLst>
              </a:tr>
              <a:tr h="1125562">
                <a:tc>
                  <a:txBody>
                    <a:bodyPr/>
                    <a:lstStyle/>
                    <a:p>
                      <a:r>
                        <a:rPr lang="en-US" dirty="0" smtClean="0">
                          <a:latin typeface="Calisto MT" panose="02040603050505030304" pitchFamily="18" charset="0"/>
                        </a:rPr>
                        <a:t>2.</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Duration</a:t>
                      </a:r>
                      <a:r>
                        <a:rPr lang="en-US" baseline="0" dirty="0" smtClean="0">
                          <a:latin typeface="Calisto MT" panose="02040603050505030304" pitchFamily="18" charset="0"/>
                        </a:rPr>
                        <a:t> of illness</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Less than 1 year</a:t>
                      </a:r>
                    </a:p>
                    <a:p>
                      <a:r>
                        <a:rPr lang="en-US" dirty="0" smtClean="0">
                          <a:latin typeface="Calisto MT" panose="02040603050505030304" pitchFamily="18" charset="0"/>
                        </a:rPr>
                        <a:t>1-2 years</a:t>
                      </a:r>
                    </a:p>
                    <a:p>
                      <a:r>
                        <a:rPr lang="en-US" dirty="0" smtClean="0">
                          <a:latin typeface="Calisto MT" panose="02040603050505030304" pitchFamily="18" charset="0"/>
                        </a:rPr>
                        <a:t>3-5 years</a:t>
                      </a:r>
                    </a:p>
                    <a:p>
                      <a:r>
                        <a:rPr lang="en-US" dirty="0" smtClean="0">
                          <a:latin typeface="Calisto MT" panose="02040603050505030304" pitchFamily="18" charset="0"/>
                        </a:rPr>
                        <a:t>More than 5 years</a:t>
                      </a:r>
                      <a:endParaRPr lang="en-US" dirty="0">
                        <a:latin typeface="Calisto MT" panose="02040603050505030304" pitchFamily="18" charset="0"/>
                      </a:endParaRPr>
                    </a:p>
                  </a:txBody>
                  <a:tcPr/>
                </a:tc>
                <a:tc>
                  <a:txBody>
                    <a:bodyPr/>
                    <a:lstStyle/>
                    <a:p>
                      <a:endParaRPr lang="en-US">
                        <a:latin typeface="Calisto MT" panose="02040603050505030304" pitchFamily="18" charset="0"/>
                      </a:endParaRPr>
                    </a:p>
                  </a:txBody>
                  <a:tcPr/>
                </a:tc>
                <a:tc>
                  <a:txBody>
                    <a:bodyPr/>
                    <a:lstStyle/>
                    <a:p>
                      <a:endParaRPr lang="en-US">
                        <a:latin typeface="Calisto MT" panose="02040603050505030304" pitchFamily="18" charset="0"/>
                      </a:endParaRPr>
                    </a:p>
                  </a:txBody>
                  <a:tcPr/>
                </a:tc>
                <a:extLst>
                  <a:ext uri="{0D108BD9-81ED-4DB2-BD59-A6C34878D82A}">
                    <a16:rowId xmlns:a16="http://schemas.microsoft.com/office/drawing/2014/main" xmlns="" val="3561172394"/>
                  </a:ext>
                </a:extLst>
              </a:tr>
              <a:tr h="2684032">
                <a:tc>
                  <a:txBody>
                    <a:bodyPr/>
                    <a:lstStyle/>
                    <a:p>
                      <a:r>
                        <a:rPr lang="en-US" dirty="0" smtClean="0">
                          <a:latin typeface="Calisto MT" panose="02040603050505030304" pitchFamily="18" charset="0"/>
                        </a:rPr>
                        <a:t>3.</a:t>
                      </a:r>
                    </a:p>
                    <a:p>
                      <a:endParaRPr lang="en-US" dirty="0" smtClean="0">
                        <a:latin typeface="Calisto MT" panose="02040603050505030304" pitchFamily="18" charset="0"/>
                      </a:endParaRPr>
                    </a:p>
                    <a:p>
                      <a:endParaRPr lang="en-US" dirty="0" smtClean="0">
                        <a:latin typeface="Calisto MT" panose="02040603050505030304" pitchFamily="18" charset="0"/>
                      </a:endParaRPr>
                    </a:p>
                    <a:p>
                      <a:endParaRPr lang="en-US" dirty="0" smtClean="0">
                        <a:latin typeface="Calisto MT" panose="02040603050505030304" pitchFamily="18" charset="0"/>
                      </a:endParaRPr>
                    </a:p>
                    <a:p>
                      <a:r>
                        <a:rPr lang="en-US" dirty="0" smtClean="0">
                          <a:latin typeface="Calisto MT" panose="02040603050505030304" pitchFamily="18" charset="0"/>
                        </a:rPr>
                        <a:t>4.</a:t>
                      </a:r>
                    </a:p>
                    <a:p>
                      <a:endParaRPr lang="en-US" dirty="0" smtClean="0">
                        <a:latin typeface="Calisto MT" panose="02040603050505030304" pitchFamily="18" charset="0"/>
                      </a:endParaRPr>
                    </a:p>
                    <a:p>
                      <a:endParaRPr lang="en-US" dirty="0" smtClean="0">
                        <a:latin typeface="Calisto MT" panose="02040603050505030304" pitchFamily="18" charset="0"/>
                      </a:endParaRPr>
                    </a:p>
                    <a:p>
                      <a:r>
                        <a:rPr lang="en-US" dirty="0" smtClean="0">
                          <a:latin typeface="Calisto MT" panose="02040603050505030304" pitchFamily="18" charset="0"/>
                        </a:rPr>
                        <a:t>5.</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No.</a:t>
                      </a:r>
                      <a:r>
                        <a:rPr lang="en-US" baseline="0" dirty="0" smtClean="0">
                          <a:latin typeface="Calisto MT" panose="02040603050505030304" pitchFamily="18" charset="0"/>
                        </a:rPr>
                        <a:t> of psychotropic medication</a:t>
                      </a:r>
                    </a:p>
                    <a:p>
                      <a:endParaRPr lang="en-US" baseline="0" dirty="0" smtClean="0">
                        <a:latin typeface="Calisto MT" panose="02040603050505030304" pitchFamily="18" charset="0"/>
                      </a:endParaRPr>
                    </a:p>
                    <a:p>
                      <a:endParaRPr lang="en-US" baseline="0" dirty="0" smtClean="0">
                        <a:latin typeface="Calisto MT" panose="02040603050505030304" pitchFamily="18" charset="0"/>
                      </a:endParaRPr>
                    </a:p>
                    <a:p>
                      <a:r>
                        <a:rPr lang="en-US" baseline="0" dirty="0" smtClean="0">
                          <a:latin typeface="Calisto MT" panose="02040603050505030304" pitchFamily="18" charset="0"/>
                        </a:rPr>
                        <a:t>Side-effects</a:t>
                      </a:r>
                    </a:p>
                    <a:p>
                      <a:endParaRPr lang="en-US" baseline="0" dirty="0" smtClean="0">
                        <a:latin typeface="Calisto MT" panose="02040603050505030304" pitchFamily="18" charset="0"/>
                      </a:endParaRPr>
                    </a:p>
                    <a:p>
                      <a:endParaRPr lang="en-US" baseline="0" dirty="0" smtClean="0">
                        <a:latin typeface="Calisto MT" panose="02040603050505030304" pitchFamily="18" charset="0"/>
                      </a:endParaRPr>
                    </a:p>
                    <a:p>
                      <a:r>
                        <a:rPr lang="en-US" baseline="0" dirty="0" smtClean="0">
                          <a:latin typeface="Calisto MT" panose="02040603050505030304" pitchFamily="18" charset="0"/>
                        </a:rPr>
                        <a:t>No. of Hospitalization</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Single</a:t>
                      </a:r>
                    </a:p>
                    <a:p>
                      <a:r>
                        <a:rPr lang="en-US" dirty="0" smtClean="0">
                          <a:latin typeface="Calisto MT" panose="02040603050505030304" pitchFamily="18" charset="0"/>
                        </a:rPr>
                        <a:t>Double</a:t>
                      </a:r>
                    </a:p>
                    <a:p>
                      <a:r>
                        <a:rPr lang="en-US" dirty="0" smtClean="0">
                          <a:latin typeface="Calisto MT" panose="02040603050505030304" pitchFamily="18" charset="0"/>
                        </a:rPr>
                        <a:t>More than 2</a:t>
                      </a:r>
                    </a:p>
                    <a:p>
                      <a:endParaRPr lang="en-US" dirty="0" smtClean="0">
                        <a:latin typeface="Calisto MT" panose="02040603050505030304" pitchFamily="18" charset="0"/>
                      </a:endParaRPr>
                    </a:p>
                    <a:p>
                      <a:r>
                        <a:rPr lang="en-US" dirty="0" smtClean="0">
                          <a:latin typeface="Calisto MT" panose="02040603050505030304" pitchFamily="18" charset="0"/>
                        </a:rPr>
                        <a:t>Yes</a:t>
                      </a:r>
                    </a:p>
                    <a:p>
                      <a:r>
                        <a:rPr lang="en-US" dirty="0" smtClean="0">
                          <a:latin typeface="Calisto MT" panose="02040603050505030304" pitchFamily="18" charset="0"/>
                        </a:rPr>
                        <a:t>No</a:t>
                      </a:r>
                    </a:p>
                    <a:p>
                      <a:endParaRPr lang="en-US" dirty="0" smtClean="0">
                        <a:latin typeface="Calisto MT" panose="02040603050505030304" pitchFamily="18" charset="0"/>
                      </a:endParaRPr>
                    </a:p>
                    <a:p>
                      <a:r>
                        <a:rPr lang="en-US" dirty="0" smtClean="0">
                          <a:latin typeface="Calisto MT" panose="02040603050505030304" pitchFamily="18" charset="0"/>
                        </a:rPr>
                        <a:t>Never</a:t>
                      </a:r>
                    </a:p>
                    <a:p>
                      <a:r>
                        <a:rPr lang="en-US" dirty="0" smtClean="0">
                          <a:latin typeface="Calisto MT" panose="02040603050505030304" pitchFamily="18" charset="0"/>
                        </a:rPr>
                        <a:t>Once</a:t>
                      </a:r>
                    </a:p>
                    <a:p>
                      <a:r>
                        <a:rPr lang="en-US" dirty="0" smtClean="0">
                          <a:latin typeface="Calisto MT" panose="02040603050505030304" pitchFamily="18" charset="0"/>
                        </a:rPr>
                        <a:t>2 or more</a:t>
                      </a:r>
                      <a:endParaRPr lang="en-US" dirty="0">
                        <a:latin typeface="Calisto MT" panose="02040603050505030304" pitchFamily="18" charset="0"/>
                      </a:endParaRPr>
                    </a:p>
                  </a:txBody>
                  <a:tcPr/>
                </a:tc>
                <a:tc>
                  <a:txBody>
                    <a:bodyPr/>
                    <a:lstStyle/>
                    <a:p>
                      <a:endParaRPr lang="en-US">
                        <a:latin typeface="Calisto MT" panose="02040603050505030304" pitchFamily="18" charset="0"/>
                      </a:endParaRPr>
                    </a:p>
                  </a:txBody>
                  <a:tcPr/>
                </a:tc>
                <a:tc>
                  <a:txBody>
                    <a:bodyPr/>
                    <a:lstStyle/>
                    <a:p>
                      <a:endParaRPr lang="en-US" dirty="0">
                        <a:latin typeface="Calisto MT" panose="02040603050505030304" pitchFamily="18" charset="0"/>
                      </a:endParaRPr>
                    </a:p>
                  </a:txBody>
                  <a:tcPr/>
                </a:tc>
                <a:extLst>
                  <a:ext uri="{0D108BD9-81ED-4DB2-BD59-A6C34878D82A}">
                    <a16:rowId xmlns:a16="http://schemas.microsoft.com/office/drawing/2014/main" xmlns="" val="3060482576"/>
                  </a:ext>
                </a:extLst>
              </a:tr>
            </a:tbl>
          </a:graphicData>
        </a:graphic>
      </p:graphicFrame>
      <p:sp>
        <p:nvSpPr>
          <p:cNvPr id="5" name="TextBox 4"/>
          <p:cNvSpPr txBox="1"/>
          <p:nvPr/>
        </p:nvSpPr>
        <p:spPr>
          <a:xfrm>
            <a:off x="304801" y="1925781"/>
            <a:ext cx="2133600" cy="369332"/>
          </a:xfrm>
          <a:prstGeom prst="rect">
            <a:avLst/>
          </a:prstGeom>
          <a:noFill/>
        </p:spPr>
        <p:txBody>
          <a:bodyPr wrap="square" rtlCol="0">
            <a:spAutoFit/>
          </a:bodyPr>
          <a:lstStyle/>
          <a:p>
            <a:r>
              <a:rPr lang="en-US" dirty="0" smtClean="0">
                <a:latin typeface="Calisto MT" panose="02040603050505030304" pitchFamily="18" charset="0"/>
                <a:cs typeface="Times New Roman" panose="02020603050405020304" pitchFamily="18" charset="0"/>
              </a:rPr>
              <a:t>CLINICAL</a:t>
            </a:r>
            <a:endParaRPr lang="en-US" dirty="0">
              <a:latin typeface="Calisto MT" panose="02040603050505030304" pitchFamily="18" charset="0"/>
              <a:cs typeface="Times New Roman" panose="02020603050405020304" pitchFamily="18" charset="0"/>
            </a:endParaRPr>
          </a:p>
        </p:txBody>
      </p:sp>
    </p:spTree>
    <p:extLst>
      <p:ext uri="{BB962C8B-B14F-4D97-AF65-F5344CB8AC3E}">
        <p14:creationId xmlns:p14="http://schemas.microsoft.com/office/powerpoint/2010/main" val="28106561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250956854"/>
              </p:ext>
            </p:extLst>
          </p:nvPr>
        </p:nvGraphicFramePr>
        <p:xfrm>
          <a:off x="838200" y="1690688"/>
          <a:ext cx="10480964" cy="4412516"/>
        </p:xfrm>
        <a:graphic>
          <a:graphicData uri="http://schemas.openxmlformats.org/drawingml/2006/table">
            <a:tbl>
              <a:tblPr firstRow="1" bandRow="1">
                <a:tableStyleId>{5C22544A-7EE6-4342-B048-85BDC9FD1C3A}</a:tableStyleId>
              </a:tblPr>
              <a:tblGrid>
                <a:gridCol w="922760">
                  <a:extLst>
                    <a:ext uri="{9D8B030D-6E8A-4147-A177-3AD203B41FA5}">
                      <a16:colId xmlns:a16="http://schemas.microsoft.com/office/drawing/2014/main" xmlns="" val="2058156407"/>
                    </a:ext>
                  </a:extLst>
                </a:gridCol>
                <a:gridCol w="2350239">
                  <a:extLst>
                    <a:ext uri="{9D8B030D-6E8A-4147-A177-3AD203B41FA5}">
                      <a16:colId xmlns:a16="http://schemas.microsoft.com/office/drawing/2014/main" xmlns="" val="3770307486"/>
                    </a:ext>
                  </a:extLst>
                </a:gridCol>
                <a:gridCol w="3509207">
                  <a:extLst>
                    <a:ext uri="{9D8B030D-6E8A-4147-A177-3AD203B41FA5}">
                      <a16:colId xmlns:a16="http://schemas.microsoft.com/office/drawing/2014/main" xmlns="" val="134245452"/>
                    </a:ext>
                  </a:extLst>
                </a:gridCol>
                <a:gridCol w="1866663">
                  <a:extLst>
                    <a:ext uri="{9D8B030D-6E8A-4147-A177-3AD203B41FA5}">
                      <a16:colId xmlns:a16="http://schemas.microsoft.com/office/drawing/2014/main" xmlns="" val="1913941563"/>
                    </a:ext>
                  </a:extLst>
                </a:gridCol>
                <a:gridCol w="1832095">
                  <a:extLst>
                    <a:ext uri="{9D8B030D-6E8A-4147-A177-3AD203B41FA5}">
                      <a16:colId xmlns:a16="http://schemas.microsoft.com/office/drawing/2014/main" xmlns="" val="3746850876"/>
                    </a:ext>
                  </a:extLst>
                </a:gridCol>
              </a:tblGrid>
              <a:tr h="2857349">
                <a:tc>
                  <a:txBody>
                    <a:bodyPr/>
                    <a:lstStyle/>
                    <a:p>
                      <a:r>
                        <a:rPr lang="en-US" dirty="0" smtClean="0">
                          <a:latin typeface="Calisto MT" panose="02040603050505030304" pitchFamily="18" charset="0"/>
                        </a:rPr>
                        <a:t>6.</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Insight</a:t>
                      </a:r>
                      <a:endParaRPr lang="en-US" dirty="0">
                        <a:latin typeface="Calisto MT" panose="02040603050505030304" pitchFamily="18" charset="0"/>
                      </a:endParaRPr>
                    </a:p>
                  </a:txBody>
                  <a:tcPr/>
                </a:tc>
                <a:tc>
                  <a:txBody>
                    <a:bodyPr/>
                    <a:lstStyle/>
                    <a:p>
                      <a:pPr marL="342900" indent="-342900">
                        <a:buAutoNum type="arabicParenBoth"/>
                      </a:pPr>
                      <a:r>
                        <a:rPr lang="en-US" sz="1400" b="1" kern="1200" dirty="0" smtClean="0">
                          <a:solidFill>
                            <a:schemeClr val="lt1"/>
                          </a:solidFill>
                          <a:effectLst/>
                          <a:latin typeface="Calisto MT" panose="02040603050505030304" pitchFamily="18" charset="0"/>
                          <a:ea typeface="+mn-ea"/>
                          <a:cs typeface="+mn-cs"/>
                        </a:rPr>
                        <a:t>Complete denial of illness</a:t>
                      </a:r>
                    </a:p>
                    <a:p>
                      <a:pPr marL="0" indent="0">
                        <a:buNone/>
                      </a:pPr>
                      <a:endParaRPr lang="en-US" sz="1400" b="1" kern="1200" dirty="0" smtClean="0">
                        <a:solidFill>
                          <a:schemeClr val="lt1"/>
                        </a:solidFill>
                        <a:effectLst/>
                        <a:latin typeface="Calisto MT" panose="02040603050505030304" pitchFamily="18" charset="0"/>
                        <a:ea typeface="+mn-ea"/>
                        <a:cs typeface="+mn-cs"/>
                      </a:endParaRPr>
                    </a:p>
                    <a:p>
                      <a:r>
                        <a:rPr lang="en-US" sz="1400" b="1" kern="1200" dirty="0" smtClean="0">
                          <a:solidFill>
                            <a:schemeClr val="lt1"/>
                          </a:solidFill>
                          <a:effectLst/>
                          <a:latin typeface="Calisto MT" panose="02040603050505030304" pitchFamily="18" charset="0"/>
                          <a:ea typeface="+mn-ea"/>
                          <a:cs typeface="+mn-cs"/>
                        </a:rPr>
                        <a:t>(2)Slight awareness of being sick and needing help but denying it at the same time</a:t>
                      </a:r>
                    </a:p>
                    <a:p>
                      <a:r>
                        <a:rPr lang="en-US" sz="1400" b="1" kern="1200" dirty="0" smtClean="0">
                          <a:solidFill>
                            <a:schemeClr val="lt1"/>
                          </a:solidFill>
                          <a:effectLst/>
                          <a:latin typeface="Calisto MT" panose="02040603050505030304" pitchFamily="18" charset="0"/>
                          <a:ea typeface="+mn-ea"/>
                          <a:cs typeface="+mn-cs"/>
                        </a:rPr>
                        <a:t> </a:t>
                      </a:r>
                      <a:endParaRPr lang="en-US" dirty="0" smtClean="0">
                        <a:latin typeface="Calisto MT" panose="0204060305050503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lt1"/>
                          </a:solidFill>
                          <a:effectLst/>
                          <a:latin typeface="Calisto MT" panose="02040603050505030304" pitchFamily="18" charset="0"/>
                          <a:ea typeface="+mn-ea"/>
                          <a:cs typeface="+mn-cs"/>
                        </a:rPr>
                        <a:t>(3) awareness of being sick but it is attributed to external or physical factors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kern="1200" dirty="0" smtClean="0">
                        <a:solidFill>
                          <a:schemeClr val="lt1"/>
                        </a:solidFill>
                        <a:effectLst/>
                        <a:latin typeface="Calisto MT" panose="02040603050505030304" pitchFamily="18" charset="0"/>
                        <a:ea typeface="+mn-ea"/>
                        <a:cs typeface="+mn-cs"/>
                      </a:endParaRPr>
                    </a:p>
                    <a:p>
                      <a:r>
                        <a:rPr lang="en-US" sz="1400" b="1" kern="1200" dirty="0" smtClean="0">
                          <a:solidFill>
                            <a:schemeClr val="lt1"/>
                          </a:solidFill>
                          <a:effectLst/>
                          <a:latin typeface="Calisto MT" panose="02040603050505030304" pitchFamily="18" charset="0"/>
                          <a:ea typeface="+mn-ea"/>
                          <a:cs typeface="+mn-cs"/>
                        </a:rPr>
                        <a:t>(4) Intellectual insight</a:t>
                      </a:r>
                    </a:p>
                    <a:p>
                      <a:endParaRPr lang="en-US" sz="1400" b="1" kern="1200" dirty="0" smtClean="0">
                        <a:solidFill>
                          <a:schemeClr val="lt1"/>
                        </a:solidFill>
                        <a:effectLst/>
                        <a:latin typeface="Calisto MT" panose="02040603050505030304" pitchFamily="18" charset="0"/>
                        <a:ea typeface="+mn-ea"/>
                        <a:cs typeface="+mn-cs"/>
                      </a:endParaRPr>
                    </a:p>
                    <a:p>
                      <a:r>
                        <a:rPr lang="en-US" sz="1400" b="1" kern="1200" dirty="0" smtClean="0">
                          <a:solidFill>
                            <a:schemeClr val="lt1"/>
                          </a:solidFill>
                          <a:effectLst/>
                          <a:latin typeface="Calisto MT" panose="02040603050505030304" pitchFamily="18" charset="0"/>
                          <a:ea typeface="+mn-ea"/>
                          <a:cs typeface="+mn-cs"/>
                        </a:rPr>
                        <a:t>(5) Emotional insight</a:t>
                      </a:r>
                    </a:p>
                  </a:txBody>
                  <a:tcPr/>
                </a:tc>
                <a:tc>
                  <a:txBody>
                    <a:bodyPr/>
                    <a:lstStyle/>
                    <a:p>
                      <a:endParaRPr lang="en-US" dirty="0">
                        <a:latin typeface="Calisto MT" panose="02040603050505030304" pitchFamily="18" charset="0"/>
                      </a:endParaRPr>
                    </a:p>
                  </a:txBody>
                  <a:tcPr/>
                </a:tc>
                <a:tc>
                  <a:txBody>
                    <a:bodyPr/>
                    <a:lstStyle/>
                    <a:p>
                      <a:endParaRPr lang="en-US" dirty="0">
                        <a:latin typeface="Calisto MT" panose="02040603050505030304" pitchFamily="18" charset="0"/>
                      </a:endParaRPr>
                    </a:p>
                  </a:txBody>
                  <a:tcPr/>
                </a:tc>
                <a:extLst>
                  <a:ext uri="{0D108BD9-81ED-4DB2-BD59-A6C34878D82A}">
                    <a16:rowId xmlns:a16="http://schemas.microsoft.com/office/drawing/2014/main" xmlns="" val="3748335470"/>
                  </a:ext>
                </a:extLst>
              </a:tr>
              <a:tr h="914804">
                <a:tc>
                  <a:txBody>
                    <a:bodyPr/>
                    <a:lstStyle/>
                    <a:p>
                      <a:r>
                        <a:rPr lang="en-US" dirty="0" smtClean="0">
                          <a:latin typeface="Calisto MT" panose="02040603050505030304" pitchFamily="18" charset="0"/>
                        </a:rPr>
                        <a:t>7.</a:t>
                      </a:r>
                    </a:p>
                    <a:p>
                      <a:endParaRPr lang="en-US" dirty="0" smtClean="0">
                        <a:latin typeface="Calisto MT" panose="02040603050505030304" pitchFamily="18" charset="0"/>
                      </a:endParaRPr>
                    </a:p>
                    <a:p>
                      <a:endParaRPr lang="en-US" dirty="0" smtClean="0">
                        <a:latin typeface="Calisto MT" panose="02040603050505030304" pitchFamily="18" charset="0"/>
                      </a:endParaRPr>
                    </a:p>
                  </a:txBody>
                  <a:tcPr/>
                </a:tc>
                <a:tc>
                  <a:txBody>
                    <a:bodyPr/>
                    <a:lstStyle/>
                    <a:p>
                      <a:r>
                        <a:rPr lang="en-US" dirty="0" smtClean="0">
                          <a:latin typeface="Calisto MT" panose="02040603050505030304" pitchFamily="18" charset="0"/>
                        </a:rPr>
                        <a:t>Stigma</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Yes</a:t>
                      </a:r>
                    </a:p>
                    <a:p>
                      <a:r>
                        <a:rPr lang="en-US" dirty="0" smtClean="0">
                          <a:latin typeface="Calisto MT" panose="02040603050505030304" pitchFamily="18" charset="0"/>
                        </a:rPr>
                        <a:t>No</a:t>
                      </a:r>
                    </a:p>
                    <a:p>
                      <a:endParaRPr lang="en-US" dirty="0">
                        <a:latin typeface="Calisto MT" panose="02040603050505030304" pitchFamily="18" charset="0"/>
                      </a:endParaRPr>
                    </a:p>
                  </a:txBody>
                  <a:tcPr/>
                </a:tc>
                <a:tc>
                  <a:txBody>
                    <a:bodyPr/>
                    <a:lstStyle/>
                    <a:p>
                      <a:endParaRPr lang="en-US" dirty="0">
                        <a:latin typeface="Calisto MT" panose="02040603050505030304" pitchFamily="18" charset="0"/>
                      </a:endParaRPr>
                    </a:p>
                  </a:txBody>
                  <a:tcPr/>
                </a:tc>
                <a:tc>
                  <a:txBody>
                    <a:bodyPr/>
                    <a:lstStyle/>
                    <a:p>
                      <a:endParaRPr lang="en-US" dirty="0">
                        <a:latin typeface="Calisto MT" panose="02040603050505030304" pitchFamily="18" charset="0"/>
                      </a:endParaRPr>
                    </a:p>
                  </a:txBody>
                  <a:tcPr/>
                </a:tc>
                <a:extLst>
                  <a:ext uri="{0D108BD9-81ED-4DB2-BD59-A6C34878D82A}">
                    <a16:rowId xmlns:a16="http://schemas.microsoft.com/office/drawing/2014/main" xmlns="" val="311260685"/>
                  </a:ext>
                </a:extLst>
              </a:tr>
              <a:tr h="640363">
                <a:tc>
                  <a:txBody>
                    <a:bodyPr/>
                    <a:lstStyle/>
                    <a:p>
                      <a:r>
                        <a:rPr lang="en-US" dirty="0" smtClean="0">
                          <a:latin typeface="Calisto MT" panose="02040603050505030304" pitchFamily="18" charset="0"/>
                        </a:rPr>
                        <a:t>8. </a:t>
                      </a:r>
                      <a:endParaRPr lang="en-US" dirty="0">
                        <a:latin typeface="Calisto MT" panose="02040603050505030304" pitchFamily="18" charset="0"/>
                      </a:endParaRPr>
                    </a:p>
                  </a:txBody>
                  <a:tcPr/>
                </a:tc>
                <a:tc>
                  <a:txBody>
                    <a:bodyPr/>
                    <a:lstStyle/>
                    <a:p>
                      <a:r>
                        <a:rPr lang="en-US" sz="1800" dirty="0" smtClean="0">
                          <a:latin typeface="Calisto MT" panose="02040603050505030304" pitchFamily="18" charset="0"/>
                          <a:ea typeface="Cambria" panose="02040503050406030204" pitchFamily="18" charset="0"/>
                        </a:rPr>
                        <a:t>Recent substance use(last 1 month)</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Yes</a:t>
                      </a:r>
                    </a:p>
                    <a:p>
                      <a:r>
                        <a:rPr lang="en-US" dirty="0" smtClean="0">
                          <a:latin typeface="Calisto MT" panose="02040603050505030304" pitchFamily="18" charset="0"/>
                        </a:rPr>
                        <a:t>No</a:t>
                      </a:r>
                    </a:p>
                  </a:txBody>
                  <a:tcPr/>
                </a:tc>
                <a:tc>
                  <a:txBody>
                    <a:bodyPr/>
                    <a:lstStyle/>
                    <a:p>
                      <a:endParaRPr lang="en-US" dirty="0">
                        <a:latin typeface="Calisto MT" panose="02040603050505030304" pitchFamily="18" charset="0"/>
                      </a:endParaRPr>
                    </a:p>
                  </a:txBody>
                  <a:tcPr/>
                </a:tc>
                <a:tc>
                  <a:txBody>
                    <a:bodyPr/>
                    <a:lstStyle/>
                    <a:p>
                      <a:endParaRPr lang="en-US" dirty="0">
                        <a:latin typeface="Calisto MT" panose="02040603050505030304" pitchFamily="18" charset="0"/>
                      </a:endParaRPr>
                    </a:p>
                  </a:txBody>
                  <a:tcPr/>
                </a:tc>
                <a:extLst>
                  <a:ext uri="{0D108BD9-81ED-4DB2-BD59-A6C34878D82A}">
                    <a16:rowId xmlns:a16="http://schemas.microsoft.com/office/drawing/2014/main" xmlns="" val="1606452646"/>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667532553"/>
              </p:ext>
            </p:extLst>
          </p:nvPr>
        </p:nvGraphicFramePr>
        <p:xfrm>
          <a:off x="838200" y="1037187"/>
          <a:ext cx="10501748" cy="640080"/>
        </p:xfrm>
        <a:graphic>
          <a:graphicData uri="http://schemas.openxmlformats.org/drawingml/2006/table">
            <a:tbl>
              <a:tblPr firstRow="1" bandRow="1">
                <a:tableStyleId>{5C22544A-7EE6-4342-B048-85BDC9FD1C3A}</a:tableStyleId>
              </a:tblPr>
              <a:tblGrid>
                <a:gridCol w="912480">
                  <a:extLst>
                    <a:ext uri="{9D8B030D-6E8A-4147-A177-3AD203B41FA5}">
                      <a16:colId xmlns:a16="http://schemas.microsoft.com/office/drawing/2014/main" xmlns="" val="2999616024"/>
                    </a:ext>
                  </a:extLst>
                </a:gridCol>
                <a:gridCol w="2374065">
                  <a:extLst>
                    <a:ext uri="{9D8B030D-6E8A-4147-A177-3AD203B41FA5}">
                      <a16:colId xmlns:a16="http://schemas.microsoft.com/office/drawing/2014/main" xmlns="" val="1475362583"/>
                    </a:ext>
                  </a:extLst>
                </a:gridCol>
                <a:gridCol w="3509110">
                  <a:extLst>
                    <a:ext uri="{9D8B030D-6E8A-4147-A177-3AD203B41FA5}">
                      <a16:colId xmlns:a16="http://schemas.microsoft.com/office/drawing/2014/main" xmlns="" val="2963504269"/>
                    </a:ext>
                  </a:extLst>
                </a:gridCol>
                <a:gridCol w="1828800">
                  <a:extLst>
                    <a:ext uri="{9D8B030D-6E8A-4147-A177-3AD203B41FA5}">
                      <a16:colId xmlns:a16="http://schemas.microsoft.com/office/drawing/2014/main" xmlns="" val="1255370336"/>
                    </a:ext>
                  </a:extLst>
                </a:gridCol>
                <a:gridCol w="1877293">
                  <a:extLst>
                    <a:ext uri="{9D8B030D-6E8A-4147-A177-3AD203B41FA5}">
                      <a16:colId xmlns:a16="http://schemas.microsoft.com/office/drawing/2014/main" xmlns="" val="115175532"/>
                    </a:ext>
                  </a:extLst>
                </a:gridCol>
              </a:tblGrid>
              <a:tr h="486813">
                <a:tc>
                  <a:txBody>
                    <a:bodyPr/>
                    <a:lstStyle/>
                    <a:p>
                      <a:r>
                        <a:rPr lang="en-US" dirty="0" smtClean="0">
                          <a:latin typeface="Calisto MT" panose="02040603050505030304" pitchFamily="18" charset="0"/>
                        </a:rPr>
                        <a:t>S.NO.</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CHARACTERISTICS</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CATEGORIES</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FREQUENCY</a:t>
                      </a:r>
                      <a:endParaRPr lang="en-US" dirty="0">
                        <a:latin typeface="Calisto MT" panose="02040603050505030304" pitchFamily="18" charset="0"/>
                      </a:endParaRPr>
                    </a:p>
                  </a:txBody>
                  <a:tcPr/>
                </a:tc>
                <a:tc>
                  <a:txBody>
                    <a:bodyPr/>
                    <a:lstStyle/>
                    <a:p>
                      <a:r>
                        <a:rPr lang="en-US" dirty="0" smtClean="0">
                          <a:latin typeface="Calisto MT" panose="02040603050505030304" pitchFamily="18" charset="0"/>
                        </a:rPr>
                        <a:t>PERCENTAGE</a:t>
                      </a:r>
                      <a:endParaRPr lang="en-US" dirty="0">
                        <a:latin typeface="Calisto MT" panose="02040603050505030304" pitchFamily="18" charset="0"/>
                      </a:endParaRPr>
                    </a:p>
                  </a:txBody>
                  <a:tcPr/>
                </a:tc>
                <a:extLst>
                  <a:ext uri="{0D108BD9-81ED-4DB2-BD59-A6C34878D82A}">
                    <a16:rowId xmlns:a16="http://schemas.microsoft.com/office/drawing/2014/main" xmlns="" val="1095425354"/>
                  </a:ext>
                </a:extLst>
              </a:tr>
            </a:tbl>
          </a:graphicData>
        </a:graphic>
      </p:graphicFrame>
    </p:spTree>
    <p:extLst>
      <p:ext uri="{BB962C8B-B14F-4D97-AF65-F5344CB8AC3E}">
        <p14:creationId xmlns:p14="http://schemas.microsoft.com/office/powerpoint/2010/main" val="41684432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789607"/>
            <a:ext cx="4697120" cy="430887"/>
          </a:xfrm>
          <a:prstGeom prst="rect">
            <a:avLst/>
          </a:prstGeom>
        </p:spPr>
        <p:txBody>
          <a:bodyPr wrap="none">
            <a:spAutoFit/>
          </a:bodyPr>
          <a:lstStyle/>
          <a:p>
            <a:r>
              <a:rPr lang="en-US" sz="2200" dirty="0">
                <a:latin typeface="Times New Roman" panose="02020603050405020304" pitchFamily="18" charset="0"/>
                <a:cs typeface="Times New Roman" panose="02020603050405020304" pitchFamily="18" charset="0"/>
              </a:rPr>
              <a:t>Medication non-adherence (</a:t>
            </a:r>
            <a:r>
              <a:rPr lang="en-US" sz="2200" dirty="0" smtClean="0">
                <a:latin typeface="Times New Roman" panose="02020603050405020304" pitchFamily="18" charset="0"/>
                <a:cs typeface="Times New Roman" panose="02020603050405020304" pitchFamily="18" charset="0"/>
              </a:rPr>
              <a:t>MMAS-8)</a:t>
            </a:r>
            <a:endParaRPr lang="en-US" sz="2200"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880431427"/>
              </p:ext>
            </p:extLst>
          </p:nvPr>
        </p:nvGraphicFramePr>
        <p:xfrm>
          <a:off x="838200" y="2714721"/>
          <a:ext cx="8128000" cy="26619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601964903"/>
                    </a:ext>
                  </a:extLst>
                </a:gridCol>
                <a:gridCol w="2032000">
                  <a:extLst>
                    <a:ext uri="{9D8B030D-6E8A-4147-A177-3AD203B41FA5}">
                      <a16:colId xmlns:a16="http://schemas.microsoft.com/office/drawing/2014/main" xmlns="" val="3086003837"/>
                    </a:ext>
                  </a:extLst>
                </a:gridCol>
                <a:gridCol w="2032000">
                  <a:extLst>
                    <a:ext uri="{9D8B030D-6E8A-4147-A177-3AD203B41FA5}">
                      <a16:colId xmlns:a16="http://schemas.microsoft.com/office/drawing/2014/main" xmlns="" val="2174007308"/>
                    </a:ext>
                  </a:extLst>
                </a:gridCol>
                <a:gridCol w="2032000">
                  <a:extLst>
                    <a:ext uri="{9D8B030D-6E8A-4147-A177-3AD203B41FA5}">
                      <a16:colId xmlns:a16="http://schemas.microsoft.com/office/drawing/2014/main" xmlns="" val="3896967633"/>
                    </a:ext>
                  </a:extLst>
                </a:gridCol>
              </a:tblGrid>
              <a:tr h="370840">
                <a:tc>
                  <a:txBody>
                    <a:bodyPr/>
                    <a:lstStyle/>
                    <a:p>
                      <a:r>
                        <a:rPr lang="en-US" dirty="0" smtClean="0"/>
                        <a:t>Non-adherence</a:t>
                      </a:r>
                      <a:r>
                        <a:rPr lang="en-US" baseline="0" dirty="0" smtClean="0"/>
                        <a:t> </a:t>
                      </a:r>
                      <a:endParaRPr lang="en-US" dirty="0"/>
                    </a:p>
                  </a:txBody>
                  <a:tcPr/>
                </a:tc>
                <a:tc>
                  <a:txBody>
                    <a:bodyPr/>
                    <a:lstStyle/>
                    <a:p>
                      <a:r>
                        <a:rPr lang="en-US" dirty="0" smtClean="0"/>
                        <a:t>Score range </a:t>
                      </a:r>
                      <a:endParaRPr lang="en-US" dirty="0"/>
                    </a:p>
                  </a:txBody>
                  <a:tcPr/>
                </a:tc>
                <a:tc>
                  <a:txBody>
                    <a:bodyPr/>
                    <a:lstStyle/>
                    <a:p>
                      <a:r>
                        <a:rPr lang="en-US" dirty="0" smtClean="0"/>
                        <a:t>Frequency </a:t>
                      </a:r>
                      <a:endParaRPr lang="en-US" dirty="0"/>
                    </a:p>
                  </a:txBody>
                  <a:tcPr/>
                </a:tc>
                <a:tc>
                  <a:txBody>
                    <a:bodyPr/>
                    <a:lstStyle/>
                    <a:p>
                      <a:r>
                        <a:rPr lang="en-US" dirty="0" smtClean="0"/>
                        <a:t>Percentage(%)</a:t>
                      </a:r>
                      <a:endParaRPr lang="en-US" dirty="0"/>
                    </a:p>
                  </a:txBody>
                  <a:tcPr/>
                </a:tc>
                <a:extLst>
                  <a:ext uri="{0D108BD9-81ED-4DB2-BD59-A6C34878D82A}">
                    <a16:rowId xmlns:a16="http://schemas.microsoft.com/office/drawing/2014/main" xmlns="" val="1406508161"/>
                  </a:ext>
                </a:extLst>
              </a:tr>
              <a:tr h="370840">
                <a:tc>
                  <a:txBody>
                    <a:bodyPr/>
                    <a:lstStyle/>
                    <a:p>
                      <a:r>
                        <a:rPr lang="en-US" dirty="0" smtClean="0"/>
                        <a:t>High non-adherence</a:t>
                      </a:r>
                      <a:endParaRPr lang="en-US" dirty="0"/>
                    </a:p>
                  </a:txBody>
                  <a:tcPr/>
                </a:tc>
                <a:tc>
                  <a:txBody>
                    <a:bodyPr/>
                    <a:lstStyle/>
                    <a:p>
                      <a:r>
                        <a:rPr lang="en-US" dirty="0" smtClean="0"/>
                        <a:t>&gt;=2</a:t>
                      </a:r>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xmlns="" val="769055504"/>
                  </a:ext>
                </a:extLst>
              </a:tr>
              <a:tr h="370840">
                <a:tc>
                  <a:txBody>
                    <a:bodyPr/>
                    <a:lstStyle/>
                    <a:p>
                      <a:r>
                        <a:rPr lang="en-US" dirty="0" smtClean="0"/>
                        <a:t>Medium non-adherence</a:t>
                      </a:r>
                      <a:endParaRPr lang="en-US" dirty="0"/>
                    </a:p>
                  </a:txBody>
                  <a:tcPr/>
                </a:tc>
                <a:tc>
                  <a:txBody>
                    <a:bodyPr/>
                    <a:lstStyle/>
                    <a:p>
                      <a:r>
                        <a:rPr lang="en-US" dirty="0" smtClean="0"/>
                        <a:t>1-2</a:t>
                      </a:r>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xmlns="" val="3921393292"/>
                  </a:ext>
                </a:extLst>
              </a:tr>
              <a:tr h="370840">
                <a:tc>
                  <a:txBody>
                    <a:bodyPr/>
                    <a:lstStyle/>
                    <a:p>
                      <a:r>
                        <a:rPr lang="en-US" dirty="0" smtClean="0"/>
                        <a:t>Low</a:t>
                      </a:r>
                      <a:r>
                        <a:rPr lang="en-US" baseline="0" dirty="0" smtClean="0"/>
                        <a:t> non-adherence</a:t>
                      </a:r>
                      <a:endParaRPr lang="en-US" dirty="0"/>
                    </a:p>
                  </a:txBody>
                  <a:tcPr/>
                </a:tc>
                <a:tc>
                  <a:txBody>
                    <a:bodyPr/>
                    <a:lstStyle/>
                    <a:p>
                      <a:r>
                        <a:rPr lang="en-US" dirty="0" smtClean="0"/>
                        <a:t>0</a:t>
                      </a:r>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xmlns="" val="1422116279"/>
                  </a:ext>
                </a:extLst>
              </a:tr>
              <a:tr h="370840">
                <a:tc>
                  <a:txBody>
                    <a:bodyPr/>
                    <a:lstStyle/>
                    <a:p>
                      <a:r>
                        <a:rPr lang="en-US" dirty="0" smtClean="0"/>
                        <a:t>TOTAL</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xmlns="" val="4241964276"/>
                  </a:ext>
                </a:extLst>
              </a:tr>
            </a:tbl>
          </a:graphicData>
        </a:graphic>
      </p:graphicFrame>
    </p:spTree>
    <p:extLst>
      <p:ext uri="{BB962C8B-B14F-4D97-AF65-F5344CB8AC3E}">
        <p14:creationId xmlns:p14="http://schemas.microsoft.com/office/powerpoint/2010/main" val="14455270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067800" cy="1143000"/>
          </a:xfrm>
        </p:spPr>
        <p:txBody>
          <a:bodyPr>
            <a:noAutofit/>
          </a:bodyPr>
          <a:lstStyle/>
          <a:p>
            <a:r>
              <a:rPr lang="en-US" sz="4000" dirty="0">
                <a:latin typeface="Calisto MT" panose="02040603050505030304" pitchFamily="18" charset="0"/>
              </a:rPr>
              <a:t>Questionnaire Or </a:t>
            </a:r>
            <a:r>
              <a:rPr lang="en-US" sz="4000" dirty="0" err="1">
                <a:latin typeface="Calisto MT" panose="02040603050505030304" pitchFamily="18" charset="0"/>
              </a:rPr>
              <a:t>Proforma</a:t>
            </a:r>
            <a:endParaRPr lang="en-US" sz="4000" dirty="0">
              <a:latin typeface="Calisto MT" panose="02040603050505030304" pitchFamily="18" charset="0"/>
            </a:endParaRPr>
          </a:p>
        </p:txBody>
      </p:sp>
      <p:sp>
        <p:nvSpPr>
          <p:cNvPr id="3" name="Content Placeholder 2"/>
          <p:cNvSpPr>
            <a:spLocks noGrp="1"/>
          </p:cNvSpPr>
          <p:nvPr>
            <p:ph idx="1"/>
          </p:nvPr>
        </p:nvSpPr>
        <p:spPr>
          <a:xfrm>
            <a:off x="838200" y="1579418"/>
            <a:ext cx="10515600" cy="5029200"/>
          </a:xfrm>
        </p:spPr>
        <p:txBody>
          <a:bodyPr>
            <a:normAutofit lnSpcReduction="10000"/>
          </a:bodyPr>
          <a:lstStyle/>
          <a:p>
            <a:pPr>
              <a:lnSpc>
                <a:spcPct val="150000"/>
              </a:lnSpc>
            </a:pPr>
            <a:r>
              <a:rPr lang="x-none" b="1" dirty="0" smtClean="0">
                <a:latin typeface="Calisto MT" panose="02040603050505030304" pitchFamily="18" charset="0"/>
                <a:ea typeface="Times New Roman" panose="02020603050405020304" pitchFamily="18" charset="0"/>
              </a:rPr>
              <a:t>Semi-structured </a:t>
            </a:r>
            <a:r>
              <a:rPr lang="x-none" b="1" dirty="0">
                <a:latin typeface="Calisto MT" panose="02040603050505030304" pitchFamily="18" charset="0"/>
                <a:ea typeface="Times New Roman" panose="02020603050405020304" pitchFamily="18" charset="0"/>
              </a:rPr>
              <a:t>Questionnaire</a:t>
            </a:r>
            <a:endParaRPr lang="x-none" dirty="0">
              <a:latin typeface="Calisto MT" panose="02040603050505030304" pitchFamily="18" charset="0"/>
              <a:ea typeface="Times New Roman" panose="02020603050405020304" pitchFamily="18" charset="0"/>
            </a:endParaRPr>
          </a:p>
          <a:p>
            <a:pPr marL="342900" lvl="0" indent="-342900">
              <a:lnSpc>
                <a:spcPct val="150000"/>
              </a:lnSpc>
              <a:tabLst>
                <a:tab pos="457200" algn="l"/>
              </a:tabLst>
            </a:pPr>
            <a:r>
              <a:rPr lang="x-none" dirty="0">
                <a:latin typeface="Calisto MT" panose="02040603050505030304" pitchFamily="18" charset="0"/>
                <a:ea typeface="Times New Roman" panose="02020603050405020304" pitchFamily="18" charset="0"/>
                <a:cs typeface="Times New Roman" panose="02020603050405020304" pitchFamily="18" charset="0"/>
              </a:rPr>
              <a:t>Name:</a:t>
            </a:r>
            <a:endParaRPr lang="en-US" dirty="0">
              <a:latin typeface="Calisto MT" panose="02040603050505030304" pitchFamily="18" charset="0"/>
              <a:ea typeface="Times New Roman" panose="02020603050405020304" pitchFamily="18" charset="0"/>
              <a:cs typeface="Times New Roman" panose="02020603050405020304" pitchFamily="18" charset="0"/>
            </a:endParaRPr>
          </a:p>
          <a:p>
            <a:pPr marL="342900" lvl="0" indent="-342900">
              <a:lnSpc>
                <a:spcPct val="150000"/>
              </a:lnSpc>
              <a:tabLst>
                <a:tab pos="457200" algn="l"/>
              </a:tabLst>
            </a:pPr>
            <a:r>
              <a:rPr lang="en-US" dirty="0">
                <a:latin typeface="Calisto MT" panose="02040603050505030304" pitchFamily="18" charset="0"/>
                <a:ea typeface="Times New Roman" panose="02020603050405020304" pitchFamily="18" charset="0"/>
                <a:cs typeface="Times New Roman" panose="02020603050405020304" pitchFamily="18" charset="0"/>
              </a:rPr>
              <a:t>Gender</a:t>
            </a:r>
            <a:r>
              <a:rPr lang="x-none" dirty="0">
                <a:latin typeface="Calisto MT" panose="02040603050505030304" pitchFamily="18" charset="0"/>
                <a:ea typeface="Times New Roman" panose="02020603050405020304" pitchFamily="18" charset="0"/>
                <a:cs typeface="Times New Roman" panose="02020603050405020304" pitchFamily="18" charset="0"/>
              </a:rPr>
              <a:t>: </a:t>
            </a:r>
          </a:p>
          <a:p>
            <a:pPr marL="342900" lvl="0" indent="-342900">
              <a:lnSpc>
                <a:spcPct val="150000"/>
              </a:lnSpc>
              <a:tabLst>
                <a:tab pos="457200" algn="l"/>
              </a:tabLst>
            </a:pPr>
            <a:r>
              <a:rPr lang="x-none" dirty="0">
                <a:latin typeface="Calisto MT" panose="02040603050505030304" pitchFamily="18" charset="0"/>
                <a:ea typeface="Times New Roman" panose="02020603050405020304" pitchFamily="18" charset="0"/>
                <a:cs typeface="Times New Roman" panose="02020603050405020304" pitchFamily="18" charset="0"/>
              </a:rPr>
              <a:t>Age:	</a:t>
            </a:r>
          </a:p>
          <a:p>
            <a:pPr marL="342900" lvl="0" indent="-342900">
              <a:lnSpc>
                <a:spcPct val="150000"/>
              </a:lnSpc>
              <a:tabLst>
                <a:tab pos="457200" algn="l"/>
              </a:tabLst>
            </a:pPr>
            <a:r>
              <a:rPr lang="x-none" dirty="0">
                <a:latin typeface="Calisto MT" panose="02040603050505030304" pitchFamily="18" charset="0"/>
                <a:ea typeface="Times New Roman" panose="02020603050405020304" pitchFamily="18" charset="0"/>
                <a:cs typeface="Times New Roman" panose="02020603050405020304" pitchFamily="18" charset="0"/>
              </a:rPr>
              <a:t>Marital status: 1. Married   2. Unmarried   3. Separate or divorcee</a:t>
            </a:r>
            <a:endParaRPr lang="en-US" dirty="0">
              <a:latin typeface="Calisto MT" panose="0204060305050503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85"/>
              </a:spcAft>
            </a:pPr>
            <a:endParaRPr lang="en-US" dirty="0">
              <a:latin typeface="Calisto MT" panose="0204060305050503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85"/>
              </a:spcAft>
            </a:pPr>
            <a:r>
              <a:rPr lang="x-none" dirty="0">
                <a:latin typeface="Calisto MT" panose="02040603050505030304" pitchFamily="18" charset="0"/>
                <a:ea typeface="Times New Roman" panose="02020603050405020304" pitchFamily="18" charset="0"/>
                <a:cs typeface="Times New Roman" panose="02020603050405020304" pitchFamily="18" charset="0"/>
              </a:rPr>
              <a:t>Education</a:t>
            </a:r>
            <a:r>
              <a:rPr lang="en-US" dirty="0">
                <a:latin typeface="Calisto MT" panose="02040603050505030304" pitchFamily="18" charset="0"/>
                <a:ea typeface="Times New Roman" panose="02020603050405020304" pitchFamily="18" charset="0"/>
                <a:cs typeface="Times New Roman" panose="02020603050405020304" pitchFamily="18" charset="0"/>
              </a:rPr>
              <a:t>: 1.</a:t>
            </a:r>
            <a:r>
              <a:rPr lang="en-US" dirty="0">
                <a:latin typeface="Calisto MT" panose="02040603050505030304" pitchFamily="18" charset="0"/>
                <a:cs typeface="Times New Roman" panose="02020603050405020304" pitchFamily="18" charset="0"/>
              </a:rPr>
              <a:t>Illliterate   2.Primary level    3.Secondary level     4.Bachelor’s and above</a:t>
            </a:r>
            <a:endParaRPr lang="en-US"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endParaRPr>
          </a:p>
          <a:p>
            <a:pPr marL="0" indent="0">
              <a:buNone/>
            </a:pPr>
            <a:endParaRPr lang="en-US" dirty="0">
              <a:latin typeface="Calisto MT" panose="02040603050505030304" pitchFamily="18" charset="0"/>
            </a:endParaRPr>
          </a:p>
          <a:p>
            <a:endParaRPr lang="en-US" dirty="0">
              <a:latin typeface="Calisto MT" panose="02040603050505030304" pitchFamily="18" charset="0"/>
            </a:endParaRPr>
          </a:p>
        </p:txBody>
      </p:sp>
    </p:spTree>
    <p:extLst>
      <p:ext uri="{BB962C8B-B14F-4D97-AF65-F5344CB8AC3E}">
        <p14:creationId xmlns:p14="http://schemas.microsoft.com/office/powerpoint/2010/main" val="8788494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sto MT" panose="02040603050505030304" pitchFamily="18" charset="0"/>
              </a:rPr>
              <a:t>Questionnaire Or </a:t>
            </a:r>
            <a:r>
              <a:rPr lang="en-US" dirty="0" err="1" smtClean="0">
                <a:latin typeface="Calisto MT" panose="02040603050505030304" pitchFamily="18" charset="0"/>
              </a:rPr>
              <a:t>Proforma</a:t>
            </a:r>
            <a:r>
              <a:rPr lang="en-US" dirty="0" smtClean="0">
                <a:latin typeface="Calisto MT" panose="02040603050505030304" pitchFamily="18" charset="0"/>
              </a:rPr>
              <a:t> cont..</a:t>
            </a:r>
            <a:endParaRPr lang="en-US" dirty="0"/>
          </a:p>
        </p:txBody>
      </p:sp>
      <p:sp>
        <p:nvSpPr>
          <p:cNvPr id="4" name="Content Placeholder 2"/>
          <p:cNvSpPr>
            <a:spLocks noGrp="1"/>
          </p:cNvSpPr>
          <p:nvPr>
            <p:ph idx="1"/>
          </p:nvPr>
        </p:nvSpPr>
        <p:spPr>
          <a:xfrm>
            <a:off x="838200" y="1825624"/>
            <a:ext cx="10515600" cy="4824557"/>
          </a:xfrm>
        </p:spPr>
        <p:txBody>
          <a:bodyPr>
            <a:normAutofit lnSpcReduction="10000"/>
          </a:bodyPr>
          <a:lstStyle/>
          <a:p>
            <a:pPr marL="342900" lvl="0" indent="-342900">
              <a:lnSpc>
                <a:spcPct val="150000"/>
              </a:lnSpc>
              <a:tabLst>
                <a:tab pos="457200" algn="l"/>
              </a:tabLst>
            </a:pPr>
            <a:r>
              <a:rPr lang="x-none" sz="2600" dirty="0">
                <a:latin typeface="Calisto MT" panose="02040603050505030304" pitchFamily="18" charset="0"/>
                <a:ea typeface="Times New Roman" panose="02020603050405020304" pitchFamily="18" charset="0"/>
                <a:cs typeface="Times New Roman" panose="02020603050405020304" pitchFamily="18" charset="0"/>
              </a:rPr>
              <a:t>Religion:   </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1</a:t>
            </a:r>
            <a:r>
              <a:rPr lang="en-US" sz="2600" dirty="0" smtClean="0">
                <a:latin typeface="Calisto MT" panose="02040603050505030304" pitchFamily="18" charset="0"/>
                <a:ea typeface="Times New Roman" panose="02020603050405020304" pitchFamily="18" charset="0"/>
                <a:cs typeface="Times New Roman" panose="02020603050405020304" pitchFamily="18" charset="0"/>
              </a:rPr>
              <a:t>.</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 </a:t>
            </a:r>
            <a:r>
              <a:rPr lang="x-none" sz="2600" dirty="0">
                <a:latin typeface="Calisto MT" panose="02040603050505030304" pitchFamily="18" charset="0"/>
                <a:ea typeface="Times New Roman" panose="02020603050405020304" pitchFamily="18" charset="0"/>
                <a:cs typeface="Times New Roman" panose="02020603050405020304" pitchFamily="18" charset="0"/>
              </a:rPr>
              <a:t>Hindu          </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2</a:t>
            </a:r>
            <a:r>
              <a:rPr lang="en-US" sz="2600" dirty="0" smtClean="0">
                <a:latin typeface="Calisto MT" panose="02040603050505030304" pitchFamily="18" charset="0"/>
                <a:ea typeface="Times New Roman" panose="02020603050405020304" pitchFamily="18" charset="0"/>
                <a:cs typeface="Times New Roman" panose="02020603050405020304" pitchFamily="18" charset="0"/>
              </a:rPr>
              <a:t>.</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 </a:t>
            </a:r>
            <a:r>
              <a:rPr lang="x-none" sz="2600" dirty="0">
                <a:latin typeface="Calisto MT" panose="02040603050505030304" pitchFamily="18" charset="0"/>
                <a:ea typeface="Times New Roman" panose="02020603050405020304" pitchFamily="18" charset="0"/>
                <a:cs typeface="Times New Roman" panose="02020603050405020304" pitchFamily="18" charset="0"/>
              </a:rPr>
              <a:t>Buddhist         </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3</a:t>
            </a:r>
            <a:r>
              <a:rPr lang="en-US" sz="2600" dirty="0" smtClean="0">
                <a:latin typeface="Calisto MT" panose="02040603050505030304" pitchFamily="18" charset="0"/>
                <a:ea typeface="Times New Roman" panose="02020603050405020304" pitchFamily="18" charset="0"/>
                <a:cs typeface="Times New Roman" panose="02020603050405020304" pitchFamily="18" charset="0"/>
              </a:rPr>
              <a:t>.</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 </a:t>
            </a:r>
            <a:r>
              <a:rPr lang="x-none" sz="2600" dirty="0">
                <a:latin typeface="Calisto MT" panose="02040603050505030304" pitchFamily="18" charset="0"/>
                <a:ea typeface="Times New Roman" panose="02020603050405020304" pitchFamily="18" charset="0"/>
                <a:cs typeface="Times New Roman" panose="02020603050405020304" pitchFamily="18" charset="0"/>
              </a:rPr>
              <a:t>Christian           </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4</a:t>
            </a:r>
            <a:r>
              <a:rPr lang="en-US" sz="2600" dirty="0" smtClean="0">
                <a:latin typeface="Calisto MT" panose="02040603050505030304" pitchFamily="18" charset="0"/>
                <a:ea typeface="Times New Roman" panose="02020603050405020304" pitchFamily="18" charset="0"/>
                <a:cs typeface="Times New Roman" panose="02020603050405020304" pitchFamily="18" charset="0"/>
              </a:rPr>
              <a:t>.</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Muslim    5</a:t>
            </a:r>
            <a:r>
              <a:rPr lang="en-US" sz="2600" dirty="0" smtClean="0">
                <a:latin typeface="Calisto MT" panose="02040603050505030304" pitchFamily="18" charset="0"/>
                <a:ea typeface="Times New Roman" panose="02020603050405020304" pitchFamily="18" charset="0"/>
                <a:cs typeface="Times New Roman" panose="02020603050405020304" pitchFamily="18" charset="0"/>
              </a:rPr>
              <a:t>.</a:t>
            </a:r>
            <a:r>
              <a:rPr lang="x-none" sz="2600" dirty="0" smtClean="0">
                <a:latin typeface="Calisto MT" panose="02040603050505030304" pitchFamily="18" charset="0"/>
                <a:ea typeface="Times New Roman" panose="02020603050405020304" pitchFamily="18" charset="0"/>
                <a:cs typeface="Times New Roman" panose="02020603050405020304" pitchFamily="18" charset="0"/>
              </a:rPr>
              <a:t> Other</a:t>
            </a:r>
            <a:endParaRPr lang="en-US" sz="2600" dirty="0">
              <a:latin typeface="Calisto MT" panose="02040603050505030304" pitchFamily="18" charset="0"/>
              <a:ea typeface="Times New Roman" panose="02020603050405020304" pitchFamily="18" charset="0"/>
              <a:cs typeface="Times New Roman" panose="02020603050405020304" pitchFamily="18" charset="0"/>
            </a:endParaRPr>
          </a:p>
          <a:p>
            <a:pPr marL="0" lvl="0" indent="0">
              <a:lnSpc>
                <a:spcPct val="150000"/>
              </a:lnSpc>
              <a:buNone/>
              <a:tabLst>
                <a:tab pos="457200" algn="l"/>
              </a:tabLst>
            </a:pPr>
            <a:endParaRPr lang="en-US" sz="2600" dirty="0" smtClean="0">
              <a:latin typeface="Calisto MT" panose="0204060305050503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85"/>
              </a:spcAft>
            </a:pPr>
            <a:r>
              <a:rPr lang="en-US" sz="2600" dirty="0" smtClean="0">
                <a:latin typeface="Calisto MT" panose="02040603050505030304" pitchFamily="18" charset="0"/>
                <a:ea typeface="Times New Roman" panose="02020603050405020304" pitchFamily="18" charset="0"/>
                <a:cs typeface="Times New Roman" panose="02020603050405020304" pitchFamily="18" charset="0"/>
              </a:rPr>
              <a:t>Occupation:1. </a:t>
            </a:r>
            <a:r>
              <a:rPr lang="en-US" sz="2600" dirty="0" smtClean="0">
                <a:latin typeface="Calisto MT" panose="02040603050505030304" pitchFamily="18" charset="0"/>
                <a:cs typeface="Times New Roman" panose="02020603050405020304" pitchFamily="18" charset="0"/>
              </a:rPr>
              <a:t>Employed </a:t>
            </a:r>
            <a:r>
              <a:rPr lang="en-US" sz="2600" dirty="0">
                <a:latin typeface="Calisto MT" panose="02040603050505030304" pitchFamily="18" charset="0"/>
                <a:cs typeface="Times New Roman" panose="02020603050405020304" pitchFamily="18" charset="0"/>
              </a:rPr>
              <a:t>(Regular </a:t>
            </a:r>
            <a:r>
              <a:rPr lang="en-US" sz="2600" dirty="0" smtClean="0">
                <a:latin typeface="Calisto MT" panose="02040603050505030304" pitchFamily="18" charset="0"/>
                <a:cs typeface="Times New Roman" panose="02020603050405020304" pitchFamily="18" charset="0"/>
              </a:rPr>
              <a:t>Job)  2.  Unemployed  3. Student </a:t>
            </a:r>
            <a:endParaRPr lang="en-US" sz="2600" dirty="0">
              <a:latin typeface="Calisto MT" panose="02040603050505030304" pitchFamily="18" charset="0"/>
              <a:cs typeface="Times New Roman" panose="02020603050405020304" pitchFamily="18" charset="0"/>
            </a:endParaRPr>
          </a:p>
          <a:p>
            <a:pPr marL="0" marR="0" indent="0">
              <a:lnSpc>
                <a:spcPct val="107000"/>
              </a:lnSpc>
              <a:spcBef>
                <a:spcPts val="0"/>
              </a:spcBef>
              <a:spcAft>
                <a:spcPts val="85"/>
              </a:spcAft>
              <a:buNone/>
            </a:pPr>
            <a:r>
              <a:rPr lang="en-US" sz="2600" dirty="0" smtClean="0">
                <a:latin typeface="Calisto MT" panose="02040603050505030304" pitchFamily="18" charset="0"/>
                <a:cs typeface="Times New Roman" panose="02020603050405020304" pitchFamily="18" charset="0"/>
              </a:rPr>
              <a:t>  4. Housewife/Homemakers</a:t>
            </a:r>
          </a:p>
          <a:p>
            <a:pPr marL="0" marR="0" indent="0">
              <a:lnSpc>
                <a:spcPct val="107000"/>
              </a:lnSpc>
              <a:spcBef>
                <a:spcPts val="0"/>
              </a:spcBef>
              <a:spcAft>
                <a:spcPts val="85"/>
              </a:spcAft>
              <a:buNone/>
            </a:pPr>
            <a:endParaRPr lang="en-US" sz="2600" dirty="0">
              <a:latin typeface="Calisto MT" panose="02040603050505030304" pitchFamily="18" charset="0"/>
              <a:cs typeface="Times New Roman" panose="02020603050405020304" pitchFamily="18" charset="0"/>
            </a:endParaRPr>
          </a:p>
          <a:p>
            <a:pPr marR="0">
              <a:lnSpc>
                <a:spcPct val="107000"/>
              </a:lnSpc>
              <a:spcBef>
                <a:spcPts val="0"/>
              </a:spcBef>
              <a:spcAft>
                <a:spcPts val="85"/>
              </a:spcAft>
            </a:pPr>
            <a:r>
              <a:rPr lang="en-US" sz="2600" dirty="0" smtClean="0">
                <a:latin typeface="Calisto MT" panose="02040603050505030304" pitchFamily="18" charset="0"/>
                <a:cs typeface="Times New Roman" panose="02020603050405020304" pitchFamily="18" charset="0"/>
              </a:rPr>
              <a:t>Address: 1. Inside valley   2. Outside valley</a:t>
            </a:r>
          </a:p>
          <a:p>
            <a:pPr marL="0" marR="0" indent="0">
              <a:lnSpc>
                <a:spcPct val="107000"/>
              </a:lnSpc>
              <a:spcBef>
                <a:spcPts val="0"/>
              </a:spcBef>
              <a:spcAft>
                <a:spcPts val="85"/>
              </a:spcAft>
              <a:buNone/>
            </a:pPr>
            <a:endParaRPr lang="en-US" sz="26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endParaRPr>
          </a:p>
          <a:p>
            <a:pPr marL="0" marR="0">
              <a:lnSpc>
                <a:spcPct val="114000"/>
              </a:lnSpc>
              <a:spcBef>
                <a:spcPts val="0"/>
              </a:spcBef>
              <a:spcAft>
                <a:spcPts val="0"/>
              </a:spcAft>
            </a:pPr>
            <a:r>
              <a:rPr lang="en-US" sz="2600" dirty="0">
                <a:latin typeface="Calisto MT" panose="02040603050505030304" pitchFamily="18" charset="0"/>
                <a:ea typeface="Times New Roman" panose="02020603050405020304" pitchFamily="18" charset="0"/>
                <a:cs typeface="Times New Roman" panose="02020603050405020304" pitchFamily="18" charset="0"/>
              </a:rPr>
              <a:t>E</a:t>
            </a:r>
            <a:r>
              <a:rPr lang="en-US" sz="2600" dirty="0" smtClean="0">
                <a:latin typeface="Calisto MT" panose="02040603050505030304" pitchFamily="18" charset="0"/>
                <a:ea typeface="Times New Roman" panose="02020603050405020304" pitchFamily="18" charset="0"/>
                <a:cs typeface="Times New Roman" panose="02020603050405020304" pitchFamily="18" charset="0"/>
              </a:rPr>
              <a:t>conomic status:  1.  </a:t>
            </a:r>
            <a:r>
              <a:rPr lang="en-US" sz="2600" dirty="0">
                <a:latin typeface="Calisto MT" panose="02040603050505030304" pitchFamily="18" charset="0"/>
                <a:cs typeface="Times New Roman" panose="02020603050405020304" pitchFamily="18" charset="0"/>
              </a:rPr>
              <a:t>Low income (Struggle for daily </a:t>
            </a:r>
            <a:r>
              <a:rPr lang="en-US" sz="2600" dirty="0" smtClean="0">
                <a:latin typeface="Calisto MT" panose="02040603050505030304" pitchFamily="18" charset="0"/>
                <a:cs typeface="Times New Roman" panose="02020603050405020304" pitchFamily="18" charset="0"/>
              </a:rPr>
              <a:t>needs) 2. Middle </a:t>
            </a:r>
            <a:r>
              <a:rPr lang="en-US" sz="2600" dirty="0">
                <a:latin typeface="Calisto MT" panose="02040603050505030304" pitchFamily="18" charset="0"/>
                <a:cs typeface="Times New Roman" panose="02020603050405020304" pitchFamily="18" charset="0"/>
              </a:rPr>
              <a:t>income (Stable but </a:t>
            </a:r>
            <a:r>
              <a:rPr lang="en-US" sz="2600" dirty="0" smtClean="0">
                <a:latin typeface="Calisto MT" panose="02040603050505030304" pitchFamily="18" charset="0"/>
                <a:cs typeface="Times New Roman" panose="02020603050405020304" pitchFamily="18" charset="0"/>
              </a:rPr>
              <a:t>vulnerable)   3. High </a:t>
            </a:r>
            <a:r>
              <a:rPr lang="en-US" sz="2600" dirty="0">
                <a:latin typeface="Calisto MT" panose="02040603050505030304" pitchFamily="18" charset="0"/>
                <a:cs typeface="Times New Roman" panose="02020603050405020304" pitchFamily="18" charset="0"/>
              </a:rPr>
              <a:t>income (Financially secure)</a:t>
            </a:r>
            <a:endParaRPr lang="en-US" sz="26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endParaRPr>
          </a:p>
          <a:p>
            <a:pPr marL="342900" lvl="0" indent="-342900">
              <a:lnSpc>
                <a:spcPct val="150000"/>
              </a:lnSpc>
              <a:tabLst>
                <a:tab pos="457200" algn="l"/>
              </a:tabLst>
            </a:pPr>
            <a:endParaRPr lang="x-none"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02990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sto MT" panose="02040603050505030304" pitchFamily="18" charset="0"/>
              </a:rPr>
              <a:t>Questionnaire Or </a:t>
            </a:r>
            <a:r>
              <a:rPr lang="en-US" dirty="0" err="1">
                <a:latin typeface="Calisto MT" panose="02040603050505030304" pitchFamily="18" charset="0"/>
              </a:rPr>
              <a:t>Proforma</a:t>
            </a:r>
            <a:r>
              <a:rPr lang="en-US" dirty="0">
                <a:latin typeface="Calisto MT" panose="02040603050505030304" pitchFamily="18" charset="0"/>
              </a:rPr>
              <a:t> cont..</a:t>
            </a:r>
            <a:endParaRPr lang="en-US" dirty="0"/>
          </a:p>
        </p:txBody>
      </p:sp>
      <p:sp>
        <p:nvSpPr>
          <p:cNvPr id="4" name="Content Placeholder 2"/>
          <p:cNvSpPr>
            <a:spLocks noGrp="1"/>
          </p:cNvSpPr>
          <p:nvPr>
            <p:ph idx="1"/>
          </p:nvPr>
        </p:nvSpPr>
        <p:spPr/>
        <p:txBody>
          <a:bodyPr>
            <a:normAutofit fontScale="92500"/>
          </a:bodyPr>
          <a:lstStyle/>
          <a:p>
            <a:pPr marL="342900" lvl="0" indent="-342900">
              <a:lnSpc>
                <a:spcPct val="150000"/>
              </a:lnSpc>
              <a:tabLst>
                <a:tab pos="457200" algn="l"/>
              </a:tabLst>
            </a:pPr>
            <a:r>
              <a:rPr lang="x-none" dirty="0">
                <a:latin typeface="Calisto MT" panose="02040603050505030304" pitchFamily="18" charset="0"/>
                <a:ea typeface="Times New Roman" panose="02020603050405020304" pitchFamily="18" charset="0"/>
                <a:cs typeface="Times New Roman" panose="02020603050405020304" pitchFamily="18" charset="0"/>
              </a:rPr>
              <a:t>Family history of Psychiatric illness :  1. Yes      </a:t>
            </a:r>
            <a:r>
              <a:rPr lang="x-none" dirty="0" smtClean="0">
                <a:latin typeface="Calisto MT" panose="02040603050505030304" pitchFamily="18" charset="0"/>
                <a:ea typeface="Times New Roman" panose="02020603050405020304" pitchFamily="18" charset="0"/>
                <a:cs typeface="Times New Roman" panose="02020603050405020304" pitchFamily="18" charset="0"/>
              </a:rPr>
              <a:t> </a:t>
            </a:r>
            <a:r>
              <a:rPr lang="x-none" dirty="0">
                <a:latin typeface="Calisto MT" panose="02040603050505030304" pitchFamily="18" charset="0"/>
                <a:ea typeface="Times New Roman" panose="02020603050405020304" pitchFamily="18" charset="0"/>
                <a:cs typeface="Times New Roman" panose="02020603050405020304" pitchFamily="18" charset="0"/>
              </a:rPr>
              <a:t>2. </a:t>
            </a:r>
            <a:r>
              <a:rPr lang="x-none" dirty="0" smtClean="0">
                <a:latin typeface="Calisto MT" panose="02040603050505030304" pitchFamily="18" charset="0"/>
                <a:ea typeface="Times New Roman" panose="02020603050405020304" pitchFamily="18" charset="0"/>
                <a:cs typeface="Times New Roman" panose="02020603050405020304" pitchFamily="18" charset="0"/>
              </a:rPr>
              <a:t>No</a:t>
            </a:r>
            <a:r>
              <a:rPr lang="en-US" dirty="0" smtClean="0">
                <a:latin typeface="Calisto MT" panose="02040603050505030304" pitchFamily="18" charset="0"/>
                <a:ea typeface="Times New Roman" panose="02020603050405020304" pitchFamily="18" charset="0"/>
                <a:cs typeface="Times New Roman" panose="02020603050405020304" pitchFamily="18" charset="0"/>
              </a:rPr>
              <a:t>(if yes specify)</a:t>
            </a:r>
          </a:p>
          <a:p>
            <a:pPr marL="0" lvl="0" indent="0">
              <a:lnSpc>
                <a:spcPct val="150000"/>
              </a:lnSpc>
              <a:buNone/>
              <a:tabLst>
                <a:tab pos="457200" algn="l"/>
              </a:tabLst>
            </a:pPr>
            <a:endParaRPr lang="en-US" dirty="0" smtClean="0">
              <a:latin typeface="Calisto MT" panose="02040603050505030304" pitchFamily="18" charset="0"/>
              <a:ea typeface="Times New Roman" panose="02020603050405020304" pitchFamily="18" charset="0"/>
              <a:cs typeface="Times New Roman" panose="02020603050405020304" pitchFamily="18" charset="0"/>
            </a:endParaRPr>
          </a:p>
          <a:p>
            <a:r>
              <a:rPr lang="en-US" dirty="0" smtClean="0">
                <a:latin typeface="Calisto MT" panose="02040603050505030304" pitchFamily="18" charset="0"/>
                <a:ea typeface="Times New Roman" panose="02020603050405020304" pitchFamily="18" charset="0"/>
                <a:cs typeface="Times New Roman" panose="02020603050405020304" pitchFamily="18" charset="0"/>
              </a:rPr>
              <a:t>Total duration of illness:1.  </a:t>
            </a:r>
            <a:r>
              <a:rPr lang="en-US" dirty="0">
                <a:latin typeface="Calisto MT" panose="02040603050505030304" pitchFamily="18" charset="0"/>
                <a:cs typeface="Times New Roman" panose="02020603050405020304" pitchFamily="18" charset="0"/>
              </a:rPr>
              <a:t>Less than 1 </a:t>
            </a:r>
            <a:r>
              <a:rPr lang="en-US" dirty="0" smtClean="0">
                <a:latin typeface="Calisto MT" panose="02040603050505030304" pitchFamily="18" charset="0"/>
                <a:cs typeface="Times New Roman" panose="02020603050405020304" pitchFamily="18" charset="0"/>
              </a:rPr>
              <a:t>year   2. 1-2 years   3. 3-5 years 4.More </a:t>
            </a:r>
            <a:r>
              <a:rPr lang="en-US" dirty="0">
                <a:latin typeface="Calisto MT" panose="02040603050505030304" pitchFamily="18" charset="0"/>
                <a:cs typeface="Times New Roman" panose="02020603050405020304" pitchFamily="18" charset="0"/>
              </a:rPr>
              <a:t>than 5 </a:t>
            </a:r>
            <a:r>
              <a:rPr lang="en-US" dirty="0" smtClean="0">
                <a:latin typeface="Calisto MT" panose="02040603050505030304" pitchFamily="18" charset="0"/>
                <a:cs typeface="Times New Roman" panose="02020603050405020304" pitchFamily="18" charset="0"/>
              </a:rPr>
              <a:t>years</a:t>
            </a:r>
          </a:p>
          <a:p>
            <a:endParaRPr lang="en-US" dirty="0">
              <a:latin typeface="Calisto MT" panose="02040603050505030304" pitchFamily="18" charset="0"/>
              <a:cs typeface="Times New Roman" panose="02020603050405020304" pitchFamily="18" charset="0"/>
            </a:endParaRPr>
          </a:p>
          <a:p>
            <a:r>
              <a:rPr lang="en-US" dirty="0" smtClean="0">
                <a:latin typeface="Calisto MT" panose="02040603050505030304" pitchFamily="18" charset="0"/>
                <a:cs typeface="Times New Roman" panose="02020603050405020304" pitchFamily="18" charset="0"/>
              </a:rPr>
              <a:t>No. of psychotropic medication:  1. Single 2. Double 3. More </a:t>
            </a:r>
            <a:r>
              <a:rPr lang="en-US" dirty="0">
                <a:latin typeface="Calisto MT" panose="02040603050505030304" pitchFamily="18" charset="0"/>
                <a:cs typeface="Times New Roman" panose="02020603050405020304" pitchFamily="18" charset="0"/>
              </a:rPr>
              <a:t>than </a:t>
            </a:r>
            <a:r>
              <a:rPr lang="en-US" dirty="0" smtClean="0">
                <a:latin typeface="Calisto MT" panose="02040603050505030304" pitchFamily="18" charset="0"/>
                <a:cs typeface="Times New Roman" panose="02020603050405020304" pitchFamily="18" charset="0"/>
              </a:rPr>
              <a:t>2</a:t>
            </a:r>
          </a:p>
          <a:p>
            <a:endParaRPr lang="en-US" dirty="0">
              <a:latin typeface="Calisto MT" panose="02040603050505030304" pitchFamily="18" charset="0"/>
              <a:cs typeface="Times New Roman" panose="02020603050405020304" pitchFamily="18" charset="0"/>
            </a:endParaRPr>
          </a:p>
          <a:p>
            <a:r>
              <a:rPr lang="en-US" dirty="0" smtClean="0">
                <a:latin typeface="Calisto MT" panose="02040603050505030304" pitchFamily="18" charset="0"/>
                <a:cs typeface="Times New Roman" panose="02020603050405020304" pitchFamily="18" charset="0"/>
              </a:rPr>
              <a:t>Side-effects: 1. yes       2. No</a:t>
            </a:r>
            <a:endParaRPr lang="en-US" dirty="0">
              <a:latin typeface="Calisto MT" panose="02040603050505030304" pitchFamily="18" charset="0"/>
              <a:cs typeface="Times New Roman" panose="02020603050405020304" pitchFamily="18" charset="0"/>
            </a:endParaRPr>
          </a:p>
          <a:p>
            <a:endParaRPr lang="en-US" dirty="0" smtClean="0"/>
          </a:p>
          <a:p>
            <a:endParaRPr lang="en-US" dirty="0"/>
          </a:p>
          <a:p>
            <a:pPr marL="342900" lvl="0" indent="-342900">
              <a:lnSpc>
                <a:spcPct val="150000"/>
              </a:lnSpc>
              <a:tabLst>
                <a:tab pos="457200" algn="l"/>
              </a:tabLs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50000"/>
              </a:lnSpc>
              <a:tabLst>
                <a:tab pos="457200" algn="l"/>
              </a:tabLst>
            </a:pPr>
            <a:endParaRPr lang="x-none"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515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7927"/>
            <a:ext cx="10515600" cy="737697"/>
          </a:xfrm>
        </p:spPr>
        <p:txBody>
          <a:bodyPr>
            <a:normAutofit fontScale="90000"/>
          </a:bodyPr>
          <a:lstStyle/>
          <a:p>
            <a:pPr algn="ctr"/>
            <a:r>
              <a:rPr lang="en-US" sz="4900" dirty="0">
                <a:latin typeface="Calisto MT" panose="02040603050505030304" pitchFamily="18" charset="0"/>
              </a:rPr>
              <a:t>Conceptual framework </a:t>
            </a:r>
            <a:r>
              <a:rPr lang="en-US" sz="3200" dirty="0">
                <a:latin typeface="Calisto MT" panose="02040603050505030304" pitchFamily="18" charset="0"/>
              </a:rPr>
              <a:t/>
            </a:r>
            <a:br>
              <a:rPr lang="en-US" sz="3200" dirty="0">
                <a:latin typeface="Calisto MT" panose="02040603050505030304" pitchFamily="18" charset="0"/>
              </a:rPr>
            </a:br>
            <a:endParaRPr lang="en-US" sz="3200" dirty="0">
              <a:latin typeface="Calisto MT" panose="02040603050505030304" pitchFamily="18" charset="0"/>
            </a:endParaRPr>
          </a:p>
        </p:txBody>
      </p:sp>
      <p:sp>
        <p:nvSpPr>
          <p:cNvPr id="4" name="Content Placeholder 13"/>
          <p:cNvSpPr txBox="1">
            <a:spLocks noGrp="1"/>
          </p:cNvSpPr>
          <p:nvPr/>
        </p:nvSpPr>
        <p:spPr bwMode="auto">
          <a:xfrm>
            <a:off x="3952155" y="3195196"/>
            <a:ext cx="3073544" cy="369332"/>
          </a:xfrm>
          <a:prstGeom prst="rect">
            <a:avLst/>
          </a:prstGeom>
          <a:solidFill>
            <a:srgbClr val="FF0000"/>
          </a:solidFill>
          <a:ln w="19050">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000000"/>
                </a:solidFill>
                <a:effectLst/>
                <a:latin typeface="Calisto MT" panose="02040603050505030304" pitchFamily="18" charset="0"/>
                <a:ea typeface="Times New Roman" panose="02020603050405020304" pitchFamily="18" charset="0"/>
              </a:rPr>
              <a:t>Medication</a:t>
            </a:r>
            <a:r>
              <a:rPr kumimoji="0" lang="en-US" altLang="en-US" b="1"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rPr>
              <a:t> </a:t>
            </a:r>
            <a:r>
              <a:rPr kumimoji="0" lang="en-US" altLang="en-US" b="1" i="0" u="none" strike="noStrike" cap="none" normalizeH="0" baseline="0" dirty="0" smtClean="0">
                <a:ln>
                  <a:noFill/>
                </a:ln>
                <a:solidFill>
                  <a:srgbClr val="000000"/>
                </a:solidFill>
                <a:effectLst/>
                <a:latin typeface="Calisto MT" panose="02040603050505030304" pitchFamily="18" charset="0"/>
                <a:ea typeface="Times New Roman" panose="02020603050405020304" pitchFamily="18" charset="0"/>
              </a:rPr>
              <a:t>Non-Adherence</a:t>
            </a:r>
            <a:endParaRPr kumimoji="0" lang="en-US" altLang="en-US" b="0" i="0" u="none" strike="noStrike" cap="none" normalizeH="0" baseline="0" dirty="0" smtClean="0">
              <a:ln>
                <a:noFill/>
              </a:ln>
              <a:solidFill>
                <a:schemeClr val="tx1"/>
              </a:solidFill>
              <a:effectLst/>
              <a:latin typeface="Calisto MT" panose="02040603050505030304" pitchFamily="18" charset="0"/>
            </a:endParaRPr>
          </a:p>
        </p:txBody>
      </p:sp>
      <p:sp>
        <p:nvSpPr>
          <p:cNvPr id="5" name="TextBox 14"/>
          <p:cNvSpPr txBox="1">
            <a:spLocks noChangeArrowheads="1"/>
          </p:cNvSpPr>
          <p:nvPr/>
        </p:nvSpPr>
        <p:spPr bwMode="auto">
          <a:xfrm>
            <a:off x="464415" y="775868"/>
            <a:ext cx="2759076" cy="1868488"/>
          </a:xfrm>
          <a:prstGeom prst="rect">
            <a:avLst/>
          </a:prstGeom>
          <a:solidFill>
            <a:srgbClr val="ED7D31"/>
          </a:solidFill>
          <a:ln w="12700">
            <a:solidFill>
              <a:srgbClr val="AE5A21"/>
            </a:solidFill>
            <a:miter lim="800000"/>
            <a:headEnd/>
            <a:tailEnd/>
          </a:ln>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200" b="0" i="0" u="sng" strike="noStrike" cap="none" normalizeH="0" baseline="0" dirty="0" smtClean="0">
              <a:ln>
                <a:noFill/>
              </a:ln>
              <a:solidFill>
                <a:srgbClr val="FFFFFF"/>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600" b="0" i="0" u="sng"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(MMAS-8)</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Forgetfulness</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Change in routine/travel </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Intentional discontinuation</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Inconvenience  </a:t>
            </a:r>
            <a:endParaRPr kumimoji="0" lang="en-US" altLang="en-US" sz="1600" b="0" i="0" u="none" strike="noStrike" cap="none" normalizeH="0" baseline="0" dirty="0" smtClean="0">
              <a:ln>
                <a:noFill/>
              </a:ln>
              <a:solidFill>
                <a:schemeClr val="tx1"/>
              </a:solidFill>
              <a:effectLst/>
              <a:latin typeface="Calisto MT" panose="02040603050505030304" pitchFamily="18" charset="0"/>
              <a:cs typeface="Times New Roman" panose="02020603050405020304" pitchFamily="18" charset="0"/>
            </a:endParaRPr>
          </a:p>
        </p:txBody>
      </p:sp>
      <p:sp>
        <p:nvSpPr>
          <p:cNvPr id="6" name="AutoShape 1"/>
          <p:cNvSpPr>
            <a:spLocks noChangeShapeType="1"/>
          </p:cNvSpPr>
          <p:nvPr/>
        </p:nvSpPr>
        <p:spPr bwMode="auto">
          <a:xfrm>
            <a:off x="3223491" y="2216006"/>
            <a:ext cx="1266825" cy="93662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23"/>
          <p:cNvSpPr txBox="1">
            <a:spLocks noChangeArrowheads="1"/>
          </p:cNvSpPr>
          <p:nvPr/>
        </p:nvSpPr>
        <p:spPr bwMode="auto">
          <a:xfrm>
            <a:off x="1219201" y="4165456"/>
            <a:ext cx="2732954" cy="2692544"/>
          </a:xfrm>
          <a:prstGeom prst="rect">
            <a:avLst/>
          </a:prstGeom>
          <a:solidFill>
            <a:srgbClr val="ED7D31"/>
          </a:solidFill>
          <a:ln w="12700">
            <a:solidFill>
              <a:srgbClr val="AE5A21"/>
            </a:solidFill>
            <a:miter lim="800000"/>
            <a:headEnd/>
            <a:tailEnd/>
          </a:ln>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600" b="0" i="0" u="sng" strike="noStrike" cap="none" normalizeH="0" baseline="0" dirty="0" smtClean="0">
              <a:ln>
                <a:noFill/>
              </a:ln>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600" b="0" i="0" u="sng"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Socio-Demographic</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Age</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Gender</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Marital status</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Educational level</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Occupation status</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Address</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Religion</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Economic status</a:t>
            </a:r>
            <a:endParaRPr kumimoji="0" lang="en-US" altLang="en-US" sz="1600" b="0" i="0" u="none" strike="noStrike" cap="none" normalizeH="0" baseline="0" dirty="0" smtClean="0">
              <a:ln>
                <a:noFill/>
              </a:ln>
              <a:solidFill>
                <a:schemeClr val="tx1"/>
              </a:solidFill>
              <a:effectLst/>
              <a:latin typeface="Calisto MT" panose="02040603050505030304" pitchFamily="18" charset="0"/>
              <a:cs typeface="Times New Roman" panose="02020603050405020304" pitchFamily="18" charset="0"/>
            </a:endParaRPr>
          </a:p>
        </p:txBody>
      </p:sp>
      <p:sp>
        <p:nvSpPr>
          <p:cNvPr id="8" name="AutoShape 4"/>
          <p:cNvSpPr>
            <a:spLocks noChangeShapeType="1"/>
          </p:cNvSpPr>
          <p:nvPr/>
        </p:nvSpPr>
        <p:spPr bwMode="auto">
          <a:xfrm flipV="1">
            <a:off x="3979935" y="3819380"/>
            <a:ext cx="1020762" cy="6286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TextBox 20"/>
          <p:cNvSpPr txBox="1">
            <a:spLocks noChangeArrowheads="1"/>
          </p:cNvSpPr>
          <p:nvPr/>
        </p:nvSpPr>
        <p:spPr bwMode="auto">
          <a:xfrm>
            <a:off x="7100166" y="1306367"/>
            <a:ext cx="2916670" cy="1077218"/>
          </a:xfrm>
          <a:prstGeom prst="rect">
            <a:avLst/>
          </a:prstGeom>
          <a:solidFill>
            <a:srgbClr val="ED7D31"/>
          </a:solidFill>
          <a:ln w="12700">
            <a:solidFill>
              <a:srgbClr val="AE5A21"/>
            </a:solidFill>
            <a:miter lim="800000"/>
            <a:headEnd/>
            <a:tailEnd/>
          </a:ln>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600" b="0" i="0" u="sng"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Patient related</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Insight</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Stigma</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Recent substance use</a:t>
            </a:r>
            <a:endParaRPr kumimoji="0" lang="en-US" altLang="en-US" sz="1600" b="0" i="0" u="none" strike="noStrike" cap="none" normalizeH="0" baseline="0" dirty="0" smtClean="0">
              <a:ln>
                <a:noFill/>
              </a:ln>
              <a:solidFill>
                <a:schemeClr val="tx1"/>
              </a:solidFill>
              <a:effectLst/>
              <a:latin typeface="Calisto MT" panose="02040603050505030304" pitchFamily="18" charset="0"/>
              <a:cs typeface="Times New Roman" panose="02020603050405020304" pitchFamily="18" charset="0"/>
            </a:endParaRPr>
          </a:p>
        </p:txBody>
      </p:sp>
      <p:sp>
        <p:nvSpPr>
          <p:cNvPr id="10" name="AutoShape 5"/>
          <p:cNvSpPr>
            <a:spLocks noChangeShapeType="1"/>
          </p:cNvSpPr>
          <p:nvPr/>
        </p:nvSpPr>
        <p:spPr bwMode="auto">
          <a:xfrm flipH="1">
            <a:off x="5834929" y="1852468"/>
            <a:ext cx="1135062" cy="12001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TextBox 26"/>
          <p:cNvSpPr txBox="1">
            <a:spLocks noChangeArrowheads="1"/>
          </p:cNvSpPr>
          <p:nvPr/>
        </p:nvSpPr>
        <p:spPr bwMode="auto">
          <a:xfrm>
            <a:off x="6525491" y="4448030"/>
            <a:ext cx="4045527" cy="2104015"/>
          </a:xfrm>
          <a:prstGeom prst="rect">
            <a:avLst/>
          </a:prstGeom>
          <a:solidFill>
            <a:srgbClr val="ED7D31"/>
          </a:solidFill>
          <a:ln w="12700">
            <a:solidFill>
              <a:srgbClr val="AE5A21"/>
            </a:solidFill>
            <a:miter lim="800000"/>
            <a:headEnd/>
            <a:tailEnd/>
          </a:ln>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600" b="0" i="0" u="sng"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Clinical Factors</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Family history psychiatric illness in 1</a:t>
            </a:r>
            <a:r>
              <a:rPr kumimoji="0" lang="en-US" altLang="en-US" sz="1600" b="0" i="0" u="none" strike="noStrike" cap="none" normalizeH="0" baseline="3000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st</a:t>
            </a: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 Degree relative</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Total duration of illness</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No. of psychotropic medication</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Side-effects</a:t>
            </a:r>
            <a:endParaRPr kumimoji="0" lang="en-US" altLang="en-US" sz="1600" b="0" i="0" u="none" strike="noStrike" cap="none" normalizeH="0" baseline="0" dirty="0" smtClean="0">
              <a:ln>
                <a:noFill/>
              </a:ln>
              <a:solidFill>
                <a:schemeClr val="tx1"/>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sz="1600" b="0" i="0" u="none" strike="noStrike" cap="none" normalizeH="0" baseline="0" dirty="0" smtClean="0">
                <a:ln>
                  <a:noFill/>
                </a:ln>
                <a:solidFill>
                  <a:srgbClr val="FFFFFF"/>
                </a:solidFill>
                <a:effectLst/>
                <a:latin typeface="Calisto MT" panose="02040603050505030304" pitchFamily="18" charset="0"/>
                <a:ea typeface="Times New Roman" panose="02020603050405020304" pitchFamily="18" charset="0"/>
                <a:cs typeface="Times New Roman" panose="02020603050405020304" pitchFamily="18" charset="0"/>
              </a:rPr>
              <a:t>No. of hospitalization</a:t>
            </a:r>
            <a:endParaRPr kumimoji="0" lang="en-US" altLang="en-US" sz="1600" b="0" i="0" u="none" strike="noStrike" cap="none" normalizeH="0" baseline="0" dirty="0" smtClean="0">
              <a:ln>
                <a:noFill/>
              </a:ln>
              <a:solidFill>
                <a:schemeClr val="tx1"/>
              </a:solidFill>
              <a:effectLst/>
              <a:latin typeface="Calisto MT" panose="02040603050505030304" pitchFamily="18" charset="0"/>
              <a:cs typeface="Times New Roman" panose="02020603050405020304" pitchFamily="18" charset="0"/>
            </a:endParaRPr>
          </a:p>
        </p:txBody>
      </p:sp>
      <p:sp>
        <p:nvSpPr>
          <p:cNvPr id="12" name="AutoShape 7"/>
          <p:cNvSpPr>
            <a:spLocks noChangeShapeType="1"/>
          </p:cNvSpPr>
          <p:nvPr/>
        </p:nvSpPr>
        <p:spPr bwMode="auto">
          <a:xfrm flipH="1" flipV="1">
            <a:off x="6870337" y="3685708"/>
            <a:ext cx="825500" cy="51752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10"/>
          <p:cNvSpPr>
            <a:spLocks noChangeArrowheads="1"/>
          </p:cNvSpPr>
          <p:nvPr/>
        </p:nvSpPr>
        <p:spPr bwMode="auto">
          <a:xfrm>
            <a:off x="2563091" y="96981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5" name="Rectangle 12"/>
          <p:cNvSpPr>
            <a:spLocks noChangeArrowheads="1"/>
          </p:cNvSpPr>
          <p:nvPr/>
        </p:nvSpPr>
        <p:spPr bwMode="auto">
          <a:xfrm>
            <a:off x="2563091" y="188421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3"/>
          <p:cNvSpPr>
            <a:spLocks noChangeArrowheads="1"/>
          </p:cNvSpPr>
          <p:nvPr/>
        </p:nvSpPr>
        <p:spPr bwMode="auto">
          <a:xfrm>
            <a:off x="2563091" y="188421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8" name="Rectangle 15"/>
          <p:cNvSpPr>
            <a:spLocks noChangeArrowheads="1"/>
          </p:cNvSpPr>
          <p:nvPr/>
        </p:nvSpPr>
        <p:spPr bwMode="auto">
          <a:xfrm>
            <a:off x="2563091" y="279861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277873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sto MT" panose="02040603050505030304" pitchFamily="18" charset="0"/>
              </a:rPr>
              <a:t>Questionnaire Or </a:t>
            </a:r>
            <a:r>
              <a:rPr lang="en-US" dirty="0" err="1">
                <a:latin typeface="Calisto MT" panose="02040603050505030304" pitchFamily="18" charset="0"/>
              </a:rPr>
              <a:t>Proforma</a:t>
            </a:r>
            <a:r>
              <a:rPr lang="en-US" dirty="0">
                <a:latin typeface="Calisto MT" panose="02040603050505030304" pitchFamily="18" charset="0"/>
              </a:rPr>
              <a:t> cont..</a:t>
            </a:r>
            <a:endParaRPr lang="en-US" dirty="0"/>
          </a:p>
        </p:txBody>
      </p:sp>
      <p:sp>
        <p:nvSpPr>
          <p:cNvPr id="4" name="Content Placeholder 2"/>
          <p:cNvSpPr>
            <a:spLocks noGrp="1"/>
          </p:cNvSpPr>
          <p:nvPr>
            <p:ph idx="1"/>
          </p:nvPr>
        </p:nvSpPr>
        <p:spPr/>
        <p:txBody>
          <a:bodyPr/>
          <a:lstStyle/>
          <a:p>
            <a:r>
              <a:rPr lang="en-US" dirty="0">
                <a:latin typeface="Calisto MT" panose="02040603050505030304" pitchFamily="18" charset="0"/>
                <a:cs typeface="Times New Roman" panose="02020603050405020304" pitchFamily="18" charset="0"/>
              </a:rPr>
              <a:t>No. of hospitalization: </a:t>
            </a:r>
            <a:r>
              <a:rPr lang="en-US" dirty="0" smtClean="0">
                <a:latin typeface="Calisto MT" panose="02040603050505030304" pitchFamily="18" charset="0"/>
                <a:cs typeface="Times New Roman" panose="02020603050405020304" pitchFamily="18" charset="0"/>
              </a:rPr>
              <a:t>1. Never   2. Once   3.  2 </a:t>
            </a:r>
            <a:r>
              <a:rPr lang="en-US" dirty="0">
                <a:latin typeface="Calisto MT" panose="02040603050505030304" pitchFamily="18" charset="0"/>
                <a:cs typeface="Times New Roman" panose="02020603050405020304" pitchFamily="18" charset="0"/>
              </a:rPr>
              <a:t>or </a:t>
            </a:r>
            <a:r>
              <a:rPr lang="en-US" dirty="0" smtClean="0">
                <a:latin typeface="Calisto MT" panose="02040603050505030304" pitchFamily="18" charset="0"/>
                <a:cs typeface="Times New Roman" panose="02020603050405020304" pitchFamily="18" charset="0"/>
              </a:rPr>
              <a:t>more</a:t>
            </a:r>
          </a:p>
          <a:p>
            <a:pPr marL="0" indent="0">
              <a:buNone/>
            </a:pPr>
            <a:endParaRPr lang="en-US" dirty="0" smtClean="0">
              <a:latin typeface="Calisto MT" panose="02040603050505030304" pitchFamily="18" charset="0"/>
              <a:cs typeface="Times New Roman" panose="02020603050405020304" pitchFamily="18" charset="0"/>
            </a:endParaRPr>
          </a:p>
          <a:p>
            <a:endParaRPr lang="en-US" dirty="0">
              <a:latin typeface="Calisto MT" panose="02040603050505030304" pitchFamily="18" charset="0"/>
              <a:cs typeface="Times New Roman" panose="02020603050405020304" pitchFamily="18" charset="0"/>
            </a:endParaRPr>
          </a:p>
          <a:p>
            <a:r>
              <a:rPr lang="en-US" dirty="0" smtClean="0">
                <a:latin typeface="Calisto MT" panose="02040603050505030304" pitchFamily="18" charset="0"/>
                <a:cs typeface="Times New Roman" panose="02020603050405020304" pitchFamily="18" charset="0"/>
              </a:rPr>
              <a:t>Insight(clinical): Grade 1/2/3/4/5</a:t>
            </a:r>
          </a:p>
          <a:p>
            <a:pPr marL="0" indent="0">
              <a:buNone/>
            </a:pPr>
            <a:endParaRPr lang="en-US" dirty="0">
              <a:latin typeface="Calisto MT" panose="02040603050505030304" pitchFamily="18" charset="0"/>
              <a:cs typeface="Times New Roman" panose="02020603050405020304" pitchFamily="18" charset="0"/>
            </a:endParaRPr>
          </a:p>
          <a:p>
            <a:r>
              <a:rPr lang="en-US" dirty="0" smtClean="0">
                <a:latin typeface="Calisto MT" panose="02040603050505030304" pitchFamily="18" charset="0"/>
                <a:cs typeface="Times New Roman" panose="02020603050405020304" pitchFamily="18" charset="0"/>
              </a:rPr>
              <a:t>Stigma: 1. yes      2. No</a:t>
            </a:r>
          </a:p>
          <a:p>
            <a:endParaRPr lang="en-US" dirty="0">
              <a:latin typeface="Calisto MT" panose="02040603050505030304" pitchFamily="18" charset="0"/>
              <a:cs typeface="Times New Roman" panose="02020603050405020304" pitchFamily="18" charset="0"/>
            </a:endParaRPr>
          </a:p>
          <a:p>
            <a:r>
              <a:rPr lang="en-US" dirty="0" smtClean="0">
                <a:latin typeface="Calisto MT" panose="02040603050505030304" pitchFamily="18" charset="0"/>
                <a:cs typeface="Times New Roman" panose="02020603050405020304" pitchFamily="18" charset="0"/>
              </a:rPr>
              <a:t>Recent substance use (Last 1 month): 1.yes     2. No</a:t>
            </a:r>
            <a:endParaRPr lang="en-US" dirty="0">
              <a:latin typeface="Calisto MT" panose="02040603050505030304" pitchFamily="18" charset="0"/>
              <a:cs typeface="Times New Roman" panose="02020603050405020304" pitchFamily="18" charset="0"/>
            </a:endParaRPr>
          </a:p>
          <a:p>
            <a:endParaRPr lang="en-US" dirty="0" smtClean="0"/>
          </a:p>
          <a:p>
            <a:endParaRPr lang="en-US" dirty="0"/>
          </a:p>
        </p:txBody>
      </p:sp>
    </p:spTree>
    <p:extLst>
      <p:ext uri="{BB962C8B-B14F-4D97-AF65-F5344CB8AC3E}">
        <p14:creationId xmlns:p14="http://schemas.microsoft.com/office/powerpoint/2010/main" val="21960909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762"/>
            <a:ext cx="10515600" cy="881784"/>
          </a:xfrm>
        </p:spPr>
        <p:txBody>
          <a:bodyPr/>
          <a:lstStyle/>
          <a:p>
            <a:r>
              <a:rPr lang="en-US" dirty="0">
                <a:latin typeface="Calisto MT" panose="02040603050505030304" pitchFamily="18" charset="0"/>
              </a:rPr>
              <a:t>Questionnaire Or </a:t>
            </a:r>
            <a:r>
              <a:rPr lang="en-US" dirty="0" err="1">
                <a:latin typeface="Calisto MT" panose="02040603050505030304" pitchFamily="18" charset="0"/>
              </a:rPr>
              <a:t>Proforma</a:t>
            </a:r>
            <a:r>
              <a:rPr lang="en-US" dirty="0">
                <a:latin typeface="Calisto MT" panose="02040603050505030304" pitchFamily="18" charset="0"/>
              </a:rPr>
              <a:t> cont..</a:t>
            </a:r>
            <a:endParaRPr lang="en-US" dirty="0"/>
          </a:p>
        </p:txBody>
      </p:sp>
      <p:sp>
        <p:nvSpPr>
          <p:cNvPr id="3" name="Content Placeholder 2"/>
          <p:cNvSpPr>
            <a:spLocks noGrp="1"/>
          </p:cNvSpPr>
          <p:nvPr>
            <p:ph idx="1"/>
          </p:nvPr>
        </p:nvSpPr>
        <p:spPr>
          <a:xfrm>
            <a:off x="838200" y="1340716"/>
            <a:ext cx="10855036" cy="5323320"/>
          </a:xfrm>
        </p:spPr>
        <p:txBody>
          <a:bodyPr/>
          <a:lstStyle/>
          <a:p>
            <a:pPr marL="0" indent="0">
              <a:buNone/>
            </a:pPr>
            <a:r>
              <a:rPr lang="en-US" b="1" dirty="0" smtClean="0">
                <a:latin typeface="Times New Roman" panose="02020603050405020304" pitchFamily="18" charset="0"/>
                <a:cs typeface="Times New Roman" panose="02020603050405020304" pitchFamily="18" charset="0"/>
              </a:rPr>
              <a:t>	</a:t>
            </a:r>
            <a:r>
              <a:rPr lang="en-US" b="1" dirty="0" err="1" smtClean="0">
                <a:latin typeface="Calisto MT" panose="02040603050505030304" pitchFamily="18" charset="0"/>
                <a:cs typeface="Times New Roman" panose="02020603050405020304" pitchFamily="18" charset="0"/>
              </a:rPr>
              <a:t>Morisky</a:t>
            </a:r>
            <a:r>
              <a:rPr lang="en-US" b="1" dirty="0" smtClean="0">
                <a:latin typeface="Calisto MT" panose="02040603050505030304" pitchFamily="18" charset="0"/>
                <a:cs typeface="Times New Roman" panose="02020603050405020304" pitchFamily="18" charset="0"/>
              </a:rPr>
              <a:t> </a:t>
            </a:r>
            <a:r>
              <a:rPr lang="en-US" b="1" dirty="0">
                <a:latin typeface="Calisto MT" panose="02040603050505030304" pitchFamily="18" charset="0"/>
                <a:cs typeface="Times New Roman" panose="02020603050405020304" pitchFamily="18" charset="0"/>
              </a:rPr>
              <a:t>8-Item Medication Adherence Questionnaire </a:t>
            </a:r>
            <a:endParaRPr lang="en-US" dirty="0">
              <a:latin typeface="Calisto MT" panose="02040603050505030304" pitchFamily="18" charset="0"/>
              <a:cs typeface="Times New Roman" panose="02020603050405020304" pitchFamily="18" charset="0"/>
            </a:endParaRPr>
          </a:p>
          <a:p>
            <a:r>
              <a:rPr lang="en-US" b="1" dirty="0">
                <a:latin typeface="Calisto MT" panose="02040603050505030304" pitchFamily="18" charset="0"/>
                <a:cs typeface="Times New Roman" panose="02020603050405020304" pitchFamily="18" charset="0"/>
              </a:rPr>
              <a:t>Patient Answer (Yes/No)						 Score Yes=1; No=0</a:t>
            </a:r>
            <a:endParaRPr lang="en-US" dirty="0">
              <a:latin typeface="Calisto MT" panose="02040603050505030304" pitchFamily="18" charset="0"/>
              <a:cs typeface="Times New Roman" panose="02020603050405020304" pitchFamily="18" charset="0"/>
            </a:endParaRPr>
          </a:p>
          <a:p>
            <a:r>
              <a:rPr lang="en-US" dirty="0">
                <a:latin typeface="Calisto MT" panose="02040603050505030304" pitchFamily="18" charset="0"/>
                <a:cs typeface="Times New Roman" panose="02020603050405020304" pitchFamily="18" charset="0"/>
              </a:rPr>
              <a:t>You indicated that you are taking medication for your problem. Individuals have identified several issues regarding their medication-taking behavior and we are interested in your experiences. There is no right or wrong answer. Please answer each question based on your personal experiences with your health/medication. Interviewers may self-identify regarding difficulties they may experience concerning medication taking behavior.</a:t>
            </a:r>
          </a:p>
        </p:txBody>
      </p:sp>
    </p:spTree>
    <p:extLst>
      <p:ext uri="{BB962C8B-B14F-4D97-AF65-F5344CB8AC3E}">
        <p14:creationId xmlns:p14="http://schemas.microsoft.com/office/powerpoint/2010/main" val="7014713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672" y="0"/>
            <a:ext cx="10515600" cy="1325563"/>
          </a:xfrm>
        </p:spPr>
        <p:txBody>
          <a:bodyPr/>
          <a:lstStyle/>
          <a:p>
            <a:r>
              <a:rPr lang="en-US" dirty="0">
                <a:latin typeface="Calisto MT" panose="02040603050505030304" pitchFamily="18" charset="0"/>
              </a:rPr>
              <a:t>Questionnaire Or </a:t>
            </a:r>
            <a:r>
              <a:rPr lang="en-US" dirty="0" err="1">
                <a:latin typeface="Calisto MT" panose="02040603050505030304" pitchFamily="18" charset="0"/>
              </a:rPr>
              <a:t>Proforma</a:t>
            </a:r>
            <a:r>
              <a:rPr lang="en-US" dirty="0">
                <a:latin typeface="Calisto MT" panose="02040603050505030304" pitchFamily="18" charset="0"/>
              </a:rPr>
              <a:t> cont..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189108576"/>
              </p:ext>
            </p:extLst>
          </p:nvPr>
        </p:nvGraphicFramePr>
        <p:xfrm>
          <a:off x="838199" y="1325563"/>
          <a:ext cx="10515603" cy="5419410"/>
        </p:xfrm>
        <a:graphic>
          <a:graphicData uri="http://schemas.openxmlformats.org/drawingml/2006/table">
            <a:tbl>
              <a:tblPr firstRow="1" firstCol="1" bandRow="1">
                <a:tableStyleId>{5C22544A-7EE6-4342-B048-85BDC9FD1C3A}</a:tableStyleId>
              </a:tblPr>
              <a:tblGrid>
                <a:gridCol w="1502229">
                  <a:extLst>
                    <a:ext uri="{9D8B030D-6E8A-4147-A177-3AD203B41FA5}">
                      <a16:colId xmlns:a16="http://schemas.microsoft.com/office/drawing/2014/main" xmlns="" val="969875492"/>
                    </a:ext>
                  </a:extLst>
                </a:gridCol>
                <a:gridCol w="1502229">
                  <a:extLst>
                    <a:ext uri="{9D8B030D-6E8A-4147-A177-3AD203B41FA5}">
                      <a16:colId xmlns:a16="http://schemas.microsoft.com/office/drawing/2014/main" xmlns="" val="3735898912"/>
                    </a:ext>
                  </a:extLst>
                </a:gridCol>
                <a:gridCol w="1502229">
                  <a:extLst>
                    <a:ext uri="{9D8B030D-6E8A-4147-A177-3AD203B41FA5}">
                      <a16:colId xmlns:a16="http://schemas.microsoft.com/office/drawing/2014/main" xmlns="" val="1140096423"/>
                    </a:ext>
                  </a:extLst>
                </a:gridCol>
                <a:gridCol w="1502229">
                  <a:extLst>
                    <a:ext uri="{9D8B030D-6E8A-4147-A177-3AD203B41FA5}">
                      <a16:colId xmlns:a16="http://schemas.microsoft.com/office/drawing/2014/main" xmlns="" val="242210526"/>
                    </a:ext>
                  </a:extLst>
                </a:gridCol>
                <a:gridCol w="1811976">
                  <a:extLst>
                    <a:ext uri="{9D8B030D-6E8A-4147-A177-3AD203B41FA5}">
                      <a16:colId xmlns:a16="http://schemas.microsoft.com/office/drawing/2014/main" xmlns="" val="3209705564"/>
                    </a:ext>
                  </a:extLst>
                </a:gridCol>
                <a:gridCol w="1192482">
                  <a:extLst>
                    <a:ext uri="{9D8B030D-6E8A-4147-A177-3AD203B41FA5}">
                      <a16:colId xmlns:a16="http://schemas.microsoft.com/office/drawing/2014/main" xmlns="" val="2546970795"/>
                    </a:ext>
                  </a:extLst>
                </a:gridCol>
                <a:gridCol w="1502229">
                  <a:extLst>
                    <a:ext uri="{9D8B030D-6E8A-4147-A177-3AD203B41FA5}">
                      <a16:colId xmlns:a16="http://schemas.microsoft.com/office/drawing/2014/main" xmlns="" val="2975941695"/>
                    </a:ext>
                  </a:extLst>
                </a:gridCol>
              </a:tblGrid>
              <a:tr h="307245">
                <a:tc>
                  <a:txBody>
                    <a:bodyPr/>
                    <a:lstStyle/>
                    <a:p>
                      <a:pPr marL="0" marR="0">
                        <a:spcBef>
                          <a:spcPts val="0"/>
                        </a:spcBef>
                        <a:spcAft>
                          <a:spcPts val="0"/>
                        </a:spcAft>
                      </a:pPr>
                      <a:r>
                        <a:rPr lang="en-US" sz="1400">
                          <a:effectLst/>
                          <a:latin typeface="Calisto MT" panose="02040603050505030304" pitchFamily="18" charset="0"/>
                        </a:rPr>
                        <a:t>S.No.</a:t>
                      </a:r>
                      <a:endParaRPr lang="en-US" sz="1400">
                        <a:effectLst/>
                        <a:latin typeface="Calisto MT" panose="02040603050505030304" pitchFamily="18" charset="0"/>
                        <a:ea typeface="Times New Roman" panose="02020603050405020304" pitchFamily="18" charset="0"/>
                      </a:endParaRPr>
                    </a:p>
                  </a:txBody>
                  <a:tcPr marL="68580" marR="68580" marT="0" marB="0"/>
                </a:tc>
                <a:tc gridSpan="4">
                  <a:txBody>
                    <a:bodyPr/>
                    <a:lstStyle/>
                    <a:p>
                      <a:pPr marL="0" marR="0" algn="ctr">
                        <a:spcBef>
                          <a:spcPts val="0"/>
                        </a:spcBef>
                        <a:spcAft>
                          <a:spcPts val="0"/>
                        </a:spcAft>
                      </a:pPr>
                      <a:r>
                        <a:rPr lang="en-US" sz="1400">
                          <a:effectLst/>
                          <a:latin typeface="Calisto MT" panose="02040603050505030304" pitchFamily="18" charset="0"/>
                        </a:rPr>
                        <a:t>Components</a:t>
                      </a:r>
                      <a:endParaRPr lang="en-US" sz="140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400">
                          <a:effectLst/>
                          <a:latin typeface="Calisto MT" panose="02040603050505030304" pitchFamily="18" charset="0"/>
                        </a:rPr>
                        <a:t>Yes</a:t>
                      </a:r>
                      <a:endParaRPr lang="en-US" sz="1400">
                        <a:effectLst/>
                        <a:latin typeface="Calisto MT" panose="0204060305050503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latin typeface="Calisto MT" panose="02040603050505030304" pitchFamily="18" charset="0"/>
                        </a:rPr>
                        <a:t>No</a:t>
                      </a:r>
                      <a:endParaRPr lang="en-US" sz="1400">
                        <a:effectLst/>
                        <a:latin typeface="Calisto MT" panose="0204060305050503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837571078"/>
                  </a:ext>
                </a:extLst>
              </a:tr>
              <a:tr h="307245">
                <a:tc>
                  <a:txBody>
                    <a:bodyPr/>
                    <a:lstStyle/>
                    <a:p>
                      <a:pPr marL="0" marR="0">
                        <a:spcBef>
                          <a:spcPts val="0"/>
                        </a:spcBef>
                        <a:spcAft>
                          <a:spcPts val="0"/>
                        </a:spcAft>
                      </a:pPr>
                      <a:r>
                        <a:rPr lang="en-US" sz="1400">
                          <a:effectLst/>
                          <a:latin typeface="Calisto MT" panose="02040603050505030304" pitchFamily="18" charset="0"/>
                        </a:rPr>
                        <a:t>1</a:t>
                      </a:r>
                      <a:endParaRPr lang="en-US" sz="1400">
                        <a:effectLst/>
                        <a:latin typeface="Calisto MT" panose="02040603050505030304" pitchFamily="18" charset="0"/>
                        <a:ea typeface="Times New Roman" panose="02020603050405020304" pitchFamily="18" charset="0"/>
                      </a:endParaRPr>
                    </a:p>
                  </a:txBody>
                  <a:tcPr marL="68580" marR="68580" marT="0" marB="0"/>
                </a:tc>
                <a:tc gridSpan="4">
                  <a:txBody>
                    <a:bodyPr/>
                    <a:lstStyle/>
                    <a:p>
                      <a:pPr marL="0" marR="0">
                        <a:spcBef>
                          <a:spcPts val="0"/>
                        </a:spcBef>
                        <a:spcAft>
                          <a:spcPts val="0"/>
                        </a:spcAft>
                      </a:pPr>
                      <a:r>
                        <a:rPr lang="en-US" sz="1400">
                          <a:effectLst/>
                          <a:latin typeface="Calisto MT" panose="02040603050505030304" pitchFamily="18" charset="0"/>
                        </a:rPr>
                        <a:t>Do you sometimes forget to take your medicine?</a:t>
                      </a:r>
                      <a:endParaRPr lang="en-US" sz="140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400">
                        <a:effectLst/>
                        <a:latin typeface="Calisto MT" panose="02040603050505030304" pitchFamily="18" charset="0"/>
                      </a:endParaRPr>
                    </a:p>
                  </a:txBody>
                  <a:tcPr marL="68580" marR="68580" marT="0" marB="0"/>
                </a:tc>
                <a:tc>
                  <a:txBody>
                    <a:bodyPr/>
                    <a:lstStyle/>
                    <a:p>
                      <a:endParaRPr lang="en-US" sz="1400">
                        <a:effectLst/>
                        <a:latin typeface="Calisto MT" panose="02040603050505030304" pitchFamily="18" charset="0"/>
                      </a:endParaRPr>
                    </a:p>
                  </a:txBody>
                  <a:tcPr marL="68580" marR="68580" marT="0" marB="0"/>
                </a:tc>
                <a:extLst>
                  <a:ext uri="{0D108BD9-81ED-4DB2-BD59-A6C34878D82A}">
                    <a16:rowId xmlns:a16="http://schemas.microsoft.com/office/drawing/2014/main" xmlns="" val="1455382337"/>
                  </a:ext>
                </a:extLst>
              </a:tr>
              <a:tr h="614490">
                <a:tc>
                  <a:txBody>
                    <a:bodyPr/>
                    <a:lstStyle/>
                    <a:p>
                      <a:pPr marL="0" marR="0">
                        <a:spcBef>
                          <a:spcPts val="0"/>
                        </a:spcBef>
                        <a:spcAft>
                          <a:spcPts val="0"/>
                        </a:spcAft>
                      </a:pPr>
                      <a:r>
                        <a:rPr lang="en-US" sz="1400">
                          <a:effectLst/>
                          <a:latin typeface="Calisto MT" panose="02040603050505030304" pitchFamily="18" charset="0"/>
                        </a:rPr>
                        <a:t>2</a:t>
                      </a:r>
                      <a:endParaRPr lang="en-US" sz="1400">
                        <a:effectLst/>
                        <a:latin typeface="Calisto MT" panose="02040603050505030304" pitchFamily="18" charset="0"/>
                        <a:ea typeface="Times New Roman" panose="02020603050405020304" pitchFamily="18" charset="0"/>
                      </a:endParaRPr>
                    </a:p>
                  </a:txBody>
                  <a:tcPr marL="68580" marR="68580" marT="0" marB="0"/>
                </a:tc>
                <a:tc gridSpan="4">
                  <a:txBody>
                    <a:bodyPr/>
                    <a:lstStyle/>
                    <a:p>
                      <a:pPr marL="0" marR="0">
                        <a:spcBef>
                          <a:spcPts val="0"/>
                        </a:spcBef>
                        <a:spcAft>
                          <a:spcPts val="0"/>
                        </a:spcAft>
                      </a:pPr>
                      <a:r>
                        <a:rPr lang="en-US" sz="1400">
                          <a:effectLst/>
                          <a:latin typeface="Calisto MT" panose="02040603050505030304" pitchFamily="18" charset="0"/>
                        </a:rPr>
                        <a:t>People sometimes miss taking their medicines for reasons other than forgetting. Thinking over the past 2 weeks, were there any days when you did not take your medicine?</a:t>
                      </a:r>
                      <a:endParaRPr lang="en-US" sz="140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400">
                        <a:effectLst/>
                        <a:latin typeface="Calisto MT" panose="02040603050505030304" pitchFamily="18" charset="0"/>
                      </a:endParaRPr>
                    </a:p>
                  </a:txBody>
                  <a:tcPr marL="68580" marR="68580" marT="0" marB="0"/>
                </a:tc>
                <a:tc>
                  <a:txBody>
                    <a:bodyPr/>
                    <a:lstStyle/>
                    <a:p>
                      <a:endParaRPr lang="en-US" sz="1400">
                        <a:effectLst/>
                        <a:latin typeface="Calisto MT" panose="02040603050505030304" pitchFamily="18" charset="0"/>
                      </a:endParaRPr>
                    </a:p>
                  </a:txBody>
                  <a:tcPr marL="68580" marR="68580" marT="0" marB="0"/>
                </a:tc>
                <a:extLst>
                  <a:ext uri="{0D108BD9-81ED-4DB2-BD59-A6C34878D82A}">
                    <a16:rowId xmlns:a16="http://schemas.microsoft.com/office/drawing/2014/main" xmlns="" val="2054302881"/>
                  </a:ext>
                </a:extLst>
              </a:tr>
              <a:tr h="614490">
                <a:tc>
                  <a:txBody>
                    <a:bodyPr/>
                    <a:lstStyle/>
                    <a:p>
                      <a:pPr marL="0" marR="0">
                        <a:spcBef>
                          <a:spcPts val="0"/>
                        </a:spcBef>
                        <a:spcAft>
                          <a:spcPts val="0"/>
                        </a:spcAft>
                      </a:pPr>
                      <a:r>
                        <a:rPr lang="en-US" sz="1400">
                          <a:effectLst/>
                          <a:latin typeface="Calisto MT" panose="02040603050505030304" pitchFamily="18" charset="0"/>
                        </a:rPr>
                        <a:t>3</a:t>
                      </a:r>
                      <a:endParaRPr lang="en-US" sz="1400">
                        <a:effectLst/>
                        <a:latin typeface="Calisto MT" panose="02040603050505030304" pitchFamily="18" charset="0"/>
                        <a:ea typeface="Times New Roman" panose="02020603050405020304" pitchFamily="18" charset="0"/>
                      </a:endParaRPr>
                    </a:p>
                  </a:txBody>
                  <a:tcPr marL="68580" marR="68580" marT="0" marB="0"/>
                </a:tc>
                <a:tc gridSpan="4">
                  <a:txBody>
                    <a:bodyPr/>
                    <a:lstStyle/>
                    <a:p>
                      <a:pPr marL="0" marR="0">
                        <a:spcBef>
                          <a:spcPts val="0"/>
                        </a:spcBef>
                        <a:spcAft>
                          <a:spcPts val="0"/>
                        </a:spcAft>
                      </a:pPr>
                      <a:r>
                        <a:rPr lang="en-US" sz="1400">
                          <a:effectLst/>
                          <a:latin typeface="Calisto MT" panose="02040603050505030304" pitchFamily="18" charset="0"/>
                        </a:rPr>
                        <a:t>Have you ever cut back or stopped taking your medicine without telling your doctor because you felt worse when you took it?</a:t>
                      </a:r>
                      <a:endParaRPr lang="en-US" sz="140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400">
                        <a:effectLst/>
                        <a:latin typeface="Calisto MT" panose="02040603050505030304" pitchFamily="18" charset="0"/>
                      </a:endParaRPr>
                    </a:p>
                  </a:txBody>
                  <a:tcPr marL="68580" marR="68580" marT="0" marB="0"/>
                </a:tc>
                <a:tc>
                  <a:txBody>
                    <a:bodyPr/>
                    <a:lstStyle/>
                    <a:p>
                      <a:endParaRPr lang="en-US" sz="1400">
                        <a:effectLst/>
                        <a:latin typeface="Calisto MT" panose="02040603050505030304" pitchFamily="18" charset="0"/>
                      </a:endParaRPr>
                    </a:p>
                  </a:txBody>
                  <a:tcPr marL="68580" marR="68580" marT="0" marB="0"/>
                </a:tc>
                <a:extLst>
                  <a:ext uri="{0D108BD9-81ED-4DB2-BD59-A6C34878D82A}">
                    <a16:rowId xmlns:a16="http://schemas.microsoft.com/office/drawing/2014/main" xmlns="" val="3586209485"/>
                  </a:ext>
                </a:extLst>
              </a:tr>
              <a:tr h="307245">
                <a:tc>
                  <a:txBody>
                    <a:bodyPr/>
                    <a:lstStyle/>
                    <a:p>
                      <a:pPr marL="0" marR="0">
                        <a:spcBef>
                          <a:spcPts val="0"/>
                        </a:spcBef>
                        <a:spcAft>
                          <a:spcPts val="0"/>
                        </a:spcAft>
                      </a:pPr>
                      <a:r>
                        <a:rPr lang="en-US" sz="1400">
                          <a:effectLst/>
                          <a:latin typeface="Calisto MT" panose="02040603050505030304" pitchFamily="18" charset="0"/>
                        </a:rPr>
                        <a:t>4</a:t>
                      </a:r>
                      <a:endParaRPr lang="en-US" sz="1400">
                        <a:effectLst/>
                        <a:latin typeface="Calisto MT" panose="02040603050505030304" pitchFamily="18" charset="0"/>
                        <a:ea typeface="Times New Roman" panose="02020603050405020304" pitchFamily="18" charset="0"/>
                      </a:endParaRPr>
                    </a:p>
                  </a:txBody>
                  <a:tcPr marL="68580" marR="68580" marT="0" marB="0"/>
                </a:tc>
                <a:tc gridSpan="4">
                  <a:txBody>
                    <a:bodyPr/>
                    <a:lstStyle/>
                    <a:p>
                      <a:pPr marL="0" marR="0">
                        <a:spcBef>
                          <a:spcPts val="0"/>
                        </a:spcBef>
                        <a:spcAft>
                          <a:spcPts val="0"/>
                        </a:spcAft>
                      </a:pPr>
                      <a:r>
                        <a:rPr lang="en-US" sz="1400">
                          <a:effectLst/>
                          <a:latin typeface="Calisto MT" panose="02040603050505030304" pitchFamily="18" charset="0"/>
                        </a:rPr>
                        <a:t>When you travel or leave home, do you sometimes forget to bring along your medicine?</a:t>
                      </a:r>
                      <a:endParaRPr lang="en-US" sz="140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400">
                        <a:effectLst/>
                        <a:latin typeface="Calisto MT" panose="02040603050505030304" pitchFamily="18" charset="0"/>
                      </a:endParaRPr>
                    </a:p>
                  </a:txBody>
                  <a:tcPr marL="68580" marR="68580" marT="0" marB="0"/>
                </a:tc>
                <a:tc>
                  <a:txBody>
                    <a:bodyPr/>
                    <a:lstStyle/>
                    <a:p>
                      <a:endParaRPr lang="en-US" sz="1400">
                        <a:effectLst/>
                        <a:latin typeface="Calisto MT" panose="02040603050505030304" pitchFamily="18" charset="0"/>
                      </a:endParaRPr>
                    </a:p>
                  </a:txBody>
                  <a:tcPr marL="68580" marR="68580" marT="0" marB="0"/>
                </a:tc>
                <a:extLst>
                  <a:ext uri="{0D108BD9-81ED-4DB2-BD59-A6C34878D82A}">
                    <a16:rowId xmlns:a16="http://schemas.microsoft.com/office/drawing/2014/main" xmlns="" val="3734888163"/>
                  </a:ext>
                </a:extLst>
              </a:tr>
              <a:tr h="307245">
                <a:tc>
                  <a:txBody>
                    <a:bodyPr/>
                    <a:lstStyle/>
                    <a:p>
                      <a:pPr marL="0" marR="0">
                        <a:spcBef>
                          <a:spcPts val="0"/>
                        </a:spcBef>
                        <a:spcAft>
                          <a:spcPts val="0"/>
                        </a:spcAft>
                      </a:pPr>
                      <a:r>
                        <a:rPr lang="en-US" sz="1400">
                          <a:effectLst/>
                          <a:latin typeface="Calisto MT" panose="02040603050505030304" pitchFamily="18" charset="0"/>
                        </a:rPr>
                        <a:t>5</a:t>
                      </a:r>
                      <a:endParaRPr lang="en-US" sz="1400">
                        <a:effectLst/>
                        <a:latin typeface="Calisto MT" panose="02040603050505030304" pitchFamily="18" charset="0"/>
                        <a:ea typeface="Times New Roman" panose="02020603050405020304" pitchFamily="18" charset="0"/>
                      </a:endParaRPr>
                    </a:p>
                  </a:txBody>
                  <a:tcPr marL="68580" marR="68580" marT="0" marB="0"/>
                </a:tc>
                <a:tc gridSpan="4">
                  <a:txBody>
                    <a:bodyPr/>
                    <a:lstStyle/>
                    <a:p>
                      <a:pPr marL="0" marR="0">
                        <a:spcBef>
                          <a:spcPts val="0"/>
                        </a:spcBef>
                        <a:spcAft>
                          <a:spcPts val="0"/>
                        </a:spcAft>
                      </a:pPr>
                      <a:r>
                        <a:rPr lang="en-US" sz="1400">
                          <a:effectLst/>
                          <a:latin typeface="Calisto MT" panose="02040603050505030304" pitchFamily="18" charset="0"/>
                        </a:rPr>
                        <a:t>Did you take all your medicines yesterday?</a:t>
                      </a:r>
                      <a:endParaRPr lang="en-US" sz="140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400">
                        <a:effectLst/>
                        <a:latin typeface="Calisto MT" panose="02040603050505030304" pitchFamily="18" charset="0"/>
                      </a:endParaRPr>
                    </a:p>
                  </a:txBody>
                  <a:tcPr marL="68580" marR="68580" marT="0" marB="0"/>
                </a:tc>
                <a:tc>
                  <a:txBody>
                    <a:bodyPr/>
                    <a:lstStyle/>
                    <a:p>
                      <a:endParaRPr lang="en-US" sz="1400">
                        <a:effectLst/>
                        <a:latin typeface="Calisto MT" panose="02040603050505030304" pitchFamily="18" charset="0"/>
                      </a:endParaRPr>
                    </a:p>
                  </a:txBody>
                  <a:tcPr marL="68580" marR="68580" marT="0" marB="0"/>
                </a:tc>
                <a:extLst>
                  <a:ext uri="{0D108BD9-81ED-4DB2-BD59-A6C34878D82A}">
                    <a16:rowId xmlns:a16="http://schemas.microsoft.com/office/drawing/2014/main" xmlns="" val="3099430066"/>
                  </a:ext>
                </a:extLst>
              </a:tr>
              <a:tr h="614490">
                <a:tc>
                  <a:txBody>
                    <a:bodyPr/>
                    <a:lstStyle/>
                    <a:p>
                      <a:pPr marL="0" marR="0">
                        <a:spcBef>
                          <a:spcPts val="0"/>
                        </a:spcBef>
                        <a:spcAft>
                          <a:spcPts val="0"/>
                        </a:spcAft>
                      </a:pPr>
                      <a:r>
                        <a:rPr lang="en-US" sz="1400">
                          <a:effectLst/>
                          <a:latin typeface="Calisto MT" panose="02040603050505030304" pitchFamily="18" charset="0"/>
                        </a:rPr>
                        <a:t>6</a:t>
                      </a:r>
                      <a:endParaRPr lang="en-US" sz="1400">
                        <a:effectLst/>
                        <a:latin typeface="Calisto MT" panose="02040603050505030304" pitchFamily="18" charset="0"/>
                        <a:ea typeface="Times New Roman" panose="02020603050405020304" pitchFamily="18" charset="0"/>
                      </a:endParaRPr>
                    </a:p>
                  </a:txBody>
                  <a:tcPr marL="68580" marR="68580" marT="0" marB="0"/>
                </a:tc>
                <a:tc gridSpan="4">
                  <a:txBody>
                    <a:bodyPr/>
                    <a:lstStyle/>
                    <a:p>
                      <a:pPr marL="0" marR="0">
                        <a:spcBef>
                          <a:spcPts val="0"/>
                        </a:spcBef>
                        <a:spcAft>
                          <a:spcPts val="0"/>
                        </a:spcAft>
                      </a:pPr>
                      <a:r>
                        <a:rPr lang="en-US" sz="1400">
                          <a:effectLst/>
                          <a:latin typeface="Calisto MT" panose="02040603050505030304" pitchFamily="18" charset="0"/>
                        </a:rPr>
                        <a:t>When you feel like your symptoms are under control, do you sometimes stop taking your medicine?</a:t>
                      </a:r>
                      <a:endParaRPr lang="en-US" sz="140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400">
                        <a:effectLst/>
                        <a:latin typeface="Calisto MT" panose="02040603050505030304" pitchFamily="18" charset="0"/>
                      </a:endParaRPr>
                    </a:p>
                  </a:txBody>
                  <a:tcPr marL="68580" marR="68580" marT="0" marB="0"/>
                </a:tc>
                <a:tc>
                  <a:txBody>
                    <a:bodyPr/>
                    <a:lstStyle/>
                    <a:p>
                      <a:endParaRPr lang="en-US" sz="1400">
                        <a:effectLst/>
                        <a:latin typeface="Calisto MT" panose="02040603050505030304" pitchFamily="18" charset="0"/>
                      </a:endParaRPr>
                    </a:p>
                  </a:txBody>
                  <a:tcPr marL="68580" marR="68580" marT="0" marB="0"/>
                </a:tc>
                <a:extLst>
                  <a:ext uri="{0D108BD9-81ED-4DB2-BD59-A6C34878D82A}">
                    <a16:rowId xmlns:a16="http://schemas.microsoft.com/office/drawing/2014/main" xmlns="" val="1452050799"/>
                  </a:ext>
                </a:extLst>
              </a:tr>
              <a:tr h="614490">
                <a:tc>
                  <a:txBody>
                    <a:bodyPr/>
                    <a:lstStyle/>
                    <a:p>
                      <a:pPr marL="0" marR="0">
                        <a:spcBef>
                          <a:spcPts val="0"/>
                        </a:spcBef>
                        <a:spcAft>
                          <a:spcPts val="0"/>
                        </a:spcAft>
                      </a:pPr>
                      <a:r>
                        <a:rPr lang="en-US" sz="1400">
                          <a:effectLst/>
                          <a:latin typeface="Calisto MT" panose="02040603050505030304" pitchFamily="18" charset="0"/>
                        </a:rPr>
                        <a:t>7</a:t>
                      </a:r>
                      <a:endParaRPr lang="en-US" sz="1400">
                        <a:effectLst/>
                        <a:latin typeface="Calisto MT" panose="02040603050505030304" pitchFamily="18" charset="0"/>
                        <a:ea typeface="Times New Roman" panose="02020603050405020304" pitchFamily="18" charset="0"/>
                      </a:endParaRPr>
                    </a:p>
                  </a:txBody>
                  <a:tcPr marL="68580" marR="68580" marT="0" marB="0"/>
                </a:tc>
                <a:tc gridSpan="4">
                  <a:txBody>
                    <a:bodyPr/>
                    <a:lstStyle/>
                    <a:p>
                      <a:pPr marL="0" marR="0">
                        <a:spcBef>
                          <a:spcPts val="0"/>
                        </a:spcBef>
                        <a:spcAft>
                          <a:spcPts val="0"/>
                        </a:spcAft>
                      </a:pPr>
                      <a:r>
                        <a:rPr lang="en-US" sz="1400">
                          <a:effectLst/>
                          <a:latin typeface="Calisto MT" panose="02040603050505030304" pitchFamily="18" charset="0"/>
                        </a:rPr>
                        <a:t>Taking medicine every day is a real inconvenience for some people. Do you ever feel hassled about sticking to your treatment plan?</a:t>
                      </a:r>
                      <a:endParaRPr lang="en-US" sz="140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400">
                        <a:effectLst/>
                        <a:latin typeface="Calisto MT" panose="02040603050505030304" pitchFamily="18" charset="0"/>
                      </a:endParaRPr>
                    </a:p>
                  </a:txBody>
                  <a:tcPr marL="68580" marR="68580" marT="0" marB="0"/>
                </a:tc>
                <a:tc>
                  <a:txBody>
                    <a:bodyPr/>
                    <a:lstStyle/>
                    <a:p>
                      <a:endParaRPr lang="en-US" sz="1400">
                        <a:effectLst/>
                        <a:latin typeface="Calisto MT" panose="02040603050505030304" pitchFamily="18" charset="0"/>
                      </a:endParaRPr>
                    </a:p>
                  </a:txBody>
                  <a:tcPr marL="68580" marR="68580" marT="0" marB="0"/>
                </a:tc>
                <a:extLst>
                  <a:ext uri="{0D108BD9-81ED-4DB2-BD59-A6C34878D82A}">
                    <a16:rowId xmlns:a16="http://schemas.microsoft.com/office/drawing/2014/main" xmlns="" val="2619834960"/>
                  </a:ext>
                </a:extLst>
              </a:tr>
              <a:tr h="1228979">
                <a:tc>
                  <a:txBody>
                    <a:bodyPr/>
                    <a:lstStyle/>
                    <a:p>
                      <a:pPr marL="0" marR="0">
                        <a:spcBef>
                          <a:spcPts val="0"/>
                        </a:spcBef>
                        <a:spcAft>
                          <a:spcPts val="0"/>
                        </a:spcAft>
                      </a:pPr>
                      <a:r>
                        <a:rPr lang="en-US" sz="1400">
                          <a:effectLst/>
                          <a:latin typeface="Calisto MT" panose="02040603050505030304" pitchFamily="18" charset="0"/>
                        </a:rPr>
                        <a:t>8</a:t>
                      </a:r>
                      <a:endParaRPr lang="en-US" sz="1400">
                        <a:effectLst/>
                        <a:latin typeface="Calisto MT" panose="0204060305050503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latin typeface="Calisto MT" panose="02040603050505030304" pitchFamily="18" charset="0"/>
                        </a:rPr>
                        <a:t>How often do you have difficulty remembering to take all your medicine?</a:t>
                      </a:r>
                      <a:endParaRPr lang="en-US" sz="1400" dirty="0">
                        <a:effectLst/>
                        <a:latin typeface="Calisto MT" panose="0204060305050503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latin typeface="Calisto MT" panose="02040603050505030304" pitchFamily="18" charset="0"/>
                        </a:rPr>
                        <a:t>A</a:t>
                      </a:r>
                      <a:endParaRPr lang="en-US" sz="1400">
                        <a:effectLst/>
                        <a:latin typeface="Calisto MT" panose="0204060305050503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latin typeface="Calisto MT" panose="02040603050505030304" pitchFamily="18" charset="0"/>
                        </a:rPr>
                        <a:t>B</a:t>
                      </a:r>
                      <a:endParaRPr lang="en-US" sz="1400">
                        <a:effectLst/>
                        <a:latin typeface="Calisto MT" panose="0204060305050503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latin typeface="Calisto MT" panose="02040603050505030304" pitchFamily="18" charset="0"/>
                        </a:rPr>
                        <a:t>C</a:t>
                      </a:r>
                      <a:endParaRPr lang="en-US" sz="1400">
                        <a:effectLst/>
                        <a:latin typeface="Calisto MT" panose="0204060305050503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latin typeface="Calisto MT" panose="02040603050505030304" pitchFamily="18" charset="0"/>
                        </a:rPr>
                        <a:t>D</a:t>
                      </a:r>
                      <a:endParaRPr lang="en-US" sz="1400">
                        <a:effectLst/>
                        <a:latin typeface="Calisto MT" panose="0204060305050503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latin typeface="Calisto MT" panose="02040603050505030304" pitchFamily="18" charset="0"/>
                        </a:rPr>
                        <a:t>E</a:t>
                      </a:r>
                      <a:endParaRPr lang="en-US" sz="1400" dirty="0">
                        <a:effectLst/>
                        <a:latin typeface="Calisto MT" panose="0204060305050503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873760573"/>
                  </a:ext>
                </a:extLst>
              </a:tr>
              <a:tr h="307245">
                <a:tc gridSpan="7">
                  <a:txBody>
                    <a:bodyPr/>
                    <a:lstStyle/>
                    <a:p>
                      <a:pPr marL="0" marR="0">
                        <a:spcBef>
                          <a:spcPts val="0"/>
                        </a:spcBef>
                        <a:spcAft>
                          <a:spcPts val="0"/>
                        </a:spcAft>
                      </a:pPr>
                      <a:r>
                        <a:rPr lang="en-US" sz="1400" dirty="0">
                          <a:effectLst/>
                          <a:latin typeface="Calisto MT" panose="02040603050505030304" pitchFamily="18" charset="0"/>
                        </a:rPr>
                        <a:t>Total score</a:t>
                      </a:r>
                      <a:endParaRPr lang="en-US" sz="1400" dirty="0">
                        <a:effectLst/>
                        <a:latin typeface="Calisto MT" panose="0204060305050503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7390167"/>
                  </a:ext>
                </a:extLst>
              </a:tr>
            </a:tbl>
          </a:graphicData>
        </a:graphic>
      </p:graphicFrame>
    </p:spTree>
    <p:extLst>
      <p:ext uri="{BB962C8B-B14F-4D97-AF65-F5344CB8AC3E}">
        <p14:creationId xmlns:p14="http://schemas.microsoft.com/office/powerpoint/2010/main" val="30639554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sto MT" panose="02040603050505030304" pitchFamily="18" charset="0"/>
              </a:rPr>
              <a:t>Questionnaire Or </a:t>
            </a:r>
            <a:r>
              <a:rPr lang="en-US" dirty="0" err="1">
                <a:latin typeface="Calisto MT" panose="02040603050505030304" pitchFamily="18" charset="0"/>
              </a:rPr>
              <a:t>Proforma</a:t>
            </a:r>
            <a:r>
              <a:rPr lang="en-US" dirty="0">
                <a:latin typeface="Calisto MT" panose="02040603050505030304" pitchFamily="18" charset="0"/>
              </a:rPr>
              <a:t> cont..</a:t>
            </a:r>
            <a:endParaRPr lang="en-US" dirty="0"/>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Note: A = 0;				B-E = 1</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Scores: &gt;2 = High non-adherence, 1 or 2 = medium non- adherence and  0 = low non- </a:t>
            </a:r>
            <a:r>
              <a:rPr lang="en-US" dirty="0" smtClean="0">
                <a:latin typeface="Times New Roman" panose="02020603050405020304" pitchFamily="18" charset="0"/>
                <a:cs typeface="Times New Roman" panose="02020603050405020304" pitchFamily="18" charset="0"/>
              </a:rPr>
              <a:t>adherence</a:t>
            </a:r>
          </a:p>
          <a:p>
            <a:pPr marL="0" indent="0">
              <a:buNone/>
            </a:pP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Morisky</a:t>
            </a:r>
            <a:r>
              <a:rPr lang="en-US" dirty="0">
                <a:latin typeface="Times New Roman" panose="02020603050405020304" pitchFamily="18" charset="0"/>
                <a:cs typeface="Times New Roman" panose="02020603050405020304" pitchFamily="18" charset="0"/>
              </a:rPr>
              <a:t> DE et al., J </a:t>
            </a:r>
            <a:r>
              <a:rPr lang="en-US" dirty="0" err="1">
                <a:latin typeface="Times New Roman" panose="02020603050405020304" pitchFamily="18" charset="0"/>
                <a:cs typeface="Times New Roman" panose="02020603050405020304" pitchFamily="18" charset="0"/>
              </a:rPr>
              <a:t>Clin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Hypertens</a:t>
            </a:r>
            <a:r>
              <a:rPr lang="en-US" dirty="0">
                <a:latin typeface="Times New Roman" panose="02020603050405020304" pitchFamily="18" charset="0"/>
                <a:cs typeface="Times New Roman" panose="02020603050405020304" pitchFamily="18" charset="0"/>
              </a:rPr>
              <a:t> (2008);10(5):348–354.</a:t>
            </a:r>
          </a:p>
        </p:txBody>
      </p:sp>
    </p:spTree>
    <p:extLst>
      <p:ext uri="{BB962C8B-B14F-4D97-AF65-F5344CB8AC3E}">
        <p14:creationId xmlns:p14="http://schemas.microsoft.com/office/powerpoint/2010/main" val="15154031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sto MT" panose="02040603050505030304" pitchFamily="18" charset="0"/>
              </a:rPr>
              <a:t>Questionnaire Or </a:t>
            </a:r>
            <a:r>
              <a:rPr lang="en-US" dirty="0" err="1">
                <a:latin typeface="Calisto MT" panose="02040603050505030304" pitchFamily="18" charset="0"/>
              </a:rPr>
              <a:t>Proforma</a:t>
            </a:r>
            <a:r>
              <a:rPr lang="en-US" dirty="0">
                <a:latin typeface="Calisto MT" panose="02040603050505030304" pitchFamily="18" charset="0"/>
              </a:rPr>
              <a:t> cont..</a:t>
            </a:r>
            <a:endParaRPr lang="en-US" dirty="0"/>
          </a:p>
        </p:txBody>
      </p:sp>
      <p:sp>
        <p:nvSpPr>
          <p:cNvPr id="3" name="Content Placeholder 2"/>
          <p:cNvSpPr>
            <a:spLocks noGrp="1"/>
          </p:cNvSpPr>
          <p:nvPr>
            <p:ph idx="1"/>
          </p:nvPr>
        </p:nvSpPr>
        <p:spPr>
          <a:xfrm>
            <a:off x="838200" y="2230582"/>
            <a:ext cx="10515600" cy="4362018"/>
          </a:xfrm>
        </p:spPr>
        <p:txBody>
          <a:bodyPr/>
          <a:lstStyle/>
          <a:p>
            <a:r>
              <a:rPr lang="en-US" b="1" dirty="0" err="1"/>
              <a:t>मोरस्की</a:t>
            </a:r>
            <a:r>
              <a:rPr lang="en-US" b="1" dirty="0"/>
              <a:t>–८ </a:t>
            </a:r>
            <a:r>
              <a:rPr lang="en-US" b="1" dirty="0" err="1"/>
              <a:t>बुँदे</a:t>
            </a:r>
            <a:r>
              <a:rPr lang="en-US" b="1" dirty="0"/>
              <a:t> </a:t>
            </a:r>
            <a:r>
              <a:rPr lang="en-US" b="1" dirty="0" err="1"/>
              <a:t>नियमित</a:t>
            </a:r>
            <a:r>
              <a:rPr lang="en-US" b="1" dirty="0"/>
              <a:t> </a:t>
            </a:r>
            <a:r>
              <a:rPr lang="en-US" b="1" dirty="0" err="1"/>
              <a:t>औषधि</a:t>
            </a:r>
            <a:r>
              <a:rPr lang="en-US" b="1" dirty="0"/>
              <a:t> </a:t>
            </a:r>
            <a:r>
              <a:rPr lang="en-US" b="1" dirty="0" err="1"/>
              <a:t>सेवन</a:t>
            </a:r>
            <a:r>
              <a:rPr lang="en-US" b="1" dirty="0"/>
              <a:t> </a:t>
            </a:r>
            <a:r>
              <a:rPr lang="en-US" b="1" dirty="0" err="1"/>
              <a:t>प्रश्नावली</a:t>
            </a:r>
            <a:r>
              <a:rPr lang="en-US" b="1" dirty="0"/>
              <a:t> (MMAS-8)</a:t>
            </a:r>
            <a:endParaRPr lang="en-US" dirty="0"/>
          </a:p>
          <a:p>
            <a:r>
              <a:rPr lang="en-US" b="1" dirty="0" err="1"/>
              <a:t>उद्देश्य</a:t>
            </a:r>
            <a:r>
              <a:rPr lang="en-US" b="1" dirty="0"/>
              <a:t>:</a:t>
            </a:r>
            <a:r>
              <a:rPr lang="en-US" dirty="0"/>
              <a:t/>
            </a:r>
            <a:br>
              <a:rPr lang="en-US" dirty="0"/>
            </a:br>
            <a:r>
              <a:rPr lang="en-US" dirty="0" err="1"/>
              <a:t>यो</a:t>
            </a:r>
            <a:r>
              <a:rPr lang="en-US" dirty="0"/>
              <a:t> </a:t>
            </a:r>
            <a:r>
              <a:rPr lang="en-US" dirty="0" err="1"/>
              <a:t>प्रश्नावलीले</a:t>
            </a:r>
            <a:r>
              <a:rPr lang="en-US" dirty="0"/>
              <a:t> </a:t>
            </a:r>
            <a:r>
              <a:rPr lang="en-US" dirty="0" err="1"/>
              <a:t>बिरामीले</a:t>
            </a:r>
            <a:r>
              <a:rPr lang="en-US" dirty="0"/>
              <a:t> </a:t>
            </a:r>
            <a:r>
              <a:rPr lang="en-US" dirty="0" err="1"/>
              <a:t>आफ्नो</a:t>
            </a:r>
            <a:r>
              <a:rPr lang="en-US" dirty="0"/>
              <a:t> </a:t>
            </a:r>
            <a:r>
              <a:rPr lang="en-US" dirty="0" err="1"/>
              <a:t>औषधि</a:t>
            </a:r>
            <a:r>
              <a:rPr lang="en-US" dirty="0"/>
              <a:t> </a:t>
            </a:r>
            <a:r>
              <a:rPr lang="en-US" dirty="0" err="1"/>
              <a:t>कति</a:t>
            </a:r>
            <a:r>
              <a:rPr lang="en-US" dirty="0"/>
              <a:t> </a:t>
            </a:r>
            <a:r>
              <a:rPr lang="en-US" dirty="0" err="1"/>
              <a:t>नियमित</a:t>
            </a:r>
            <a:r>
              <a:rPr lang="en-US" dirty="0"/>
              <a:t> </a:t>
            </a:r>
            <a:r>
              <a:rPr lang="en-US" dirty="0" err="1"/>
              <a:t>रूपमा</a:t>
            </a:r>
            <a:r>
              <a:rPr lang="en-US" dirty="0"/>
              <a:t> </a:t>
            </a:r>
            <a:r>
              <a:rPr lang="en-US" dirty="0" err="1"/>
              <a:t>सेवन</a:t>
            </a:r>
            <a:r>
              <a:rPr lang="en-US" dirty="0"/>
              <a:t> </a:t>
            </a:r>
            <a:r>
              <a:rPr lang="en-US" dirty="0" err="1"/>
              <a:t>गर्छन्</a:t>
            </a:r>
            <a:r>
              <a:rPr lang="en-US" dirty="0"/>
              <a:t> </a:t>
            </a:r>
            <a:r>
              <a:rPr lang="en-US" dirty="0" err="1"/>
              <a:t>भन्ने</a:t>
            </a:r>
            <a:r>
              <a:rPr lang="en-US" dirty="0"/>
              <a:t> </a:t>
            </a:r>
            <a:r>
              <a:rPr lang="en-US" dirty="0" err="1"/>
              <a:t>कुरा</a:t>
            </a:r>
            <a:r>
              <a:rPr lang="en-US" dirty="0"/>
              <a:t> </a:t>
            </a:r>
            <a:r>
              <a:rPr lang="en-US" dirty="0" err="1"/>
              <a:t>मूल्यांकन</a:t>
            </a:r>
            <a:r>
              <a:rPr lang="en-US" dirty="0"/>
              <a:t> </a:t>
            </a:r>
            <a:r>
              <a:rPr lang="en-US" dirty="0" err="1"/>
              <a:t>गर्न</a:t>
            </a:r>
            <a:r>
              <a:rPr lang="en-US" dirty="0"/>
              <a:t> </a:t>
            </a:r>
            <a:r>
              <a:rPr lang="en-US" dirty="0" err="1"/>
              <a:t>प्रयोग</a:t>
            </a:r>
            <a:r>
              <a:rPr lang="en-US" dirty="0"/>
              <a:t> </a:t>
            </a:r>
            <a:r>
              <a:rPr lang="en-US" dirty="0" err="1"/>
              <a:t>गरिन्छ</a:t>
            </a:r>
            <a:r>
              <a:rPr lang="en-US" dirty="0"/>
              <a:t>।</a:t>
            </a:r>
            <a:br>
              <a:rPr lang="en-US" dirty="0"/>
            </a:br>
            <a:r>
              <a:rPr lang="en-US" dirty="0" err="1"/>
              <a:t>प्रत्येक</a:t>
            </a:r>
            <a:r>
              <a:rPr lang="en-US" dirty="0"/>
              <a:t> </a:t>
            </a:r>
            <a:r>
              <a:rPr lang="en-US" dirty="0" err="1"/>
              <a:t>प्रश्न</a:t>
            </a:r>
            <a:r>
              <a:rPr lang="en-US" dirty="0"/>
              <a:t> </a:t>
            </a:r>
            <a:r>
              <a:rPr lang="en-US" dirty="0" err="1"/>
              <a:t>सावधानीपूर्वक</a:t>
            </a:r>
            <a:r>
              <a:rPr lang="en-US" dirty="0"/>
              <a:t> </a:t>
            </a:r>
            <a:r>
              <a:rPr lang="en-US" dirty="0" err="1"/>
              <a:t>बुझेर</a:t>
            </a:r>
            <a:r>
              <a:rPr lang="en-US" dirty="0"/>
              <a:t> “</a:t>
            </a:r>
            <a:r>
              <a:rPr lang="en-US" dirty="0" err="1"/>
              <a:t>हो</a:t>
            </a:r>
            <a:r>
              <a:rPr lang="en-US" dirty="0"/>
              <a:t>” </a:t>
            </a:r>
            <a:r>
              <a:rPr lang="en-US" dirty="0" err="1"/>
              <a:t>वा</a:t>
            </a:r>
            <a:r>
              <a:rPr lang="en-US" dirty="0"/>
              <a:t> “</a:t>
            </a:r>
            <a:r>
              <a:rPr lang="en-US" dirty="0" err="1"/>
              <a:t>होइन</a:t>
            </a:r>
            <a:r>
              <a:rPr lang="en-US" dirty="0"/>
              <a:t>” </a:t>
            </a:r>
            <a:r>
              <a:rPr lang="en-US" dirty="0" err="1"/>
              <a:t>भनी</a:t>
            </a:r>
            <a:r>
              <a:rPr lang="en-US" dirty="0"/>
              <a:t> </a:t>
            </a:r>
            <a:r>
              <a:rPr lang="en-US" dirty="0" err="1"/>
              <a:t>उत्तर</a:t>
            </a:r>
            <a:r>
              <a:rPr lang="en-US" dirty="0"/>
              <a:t> </a:t>
            </a:r>
            <a:r>
              <a:rPr lang="en-US" dirty="0" err="1"/>
              <a:t>दिनुहोस्</a:t>
            </a:r>
            <a:r>
              <a:rPr lang="en-US" dirty="0"/>
              <a:t>।</a:t>
            </a:r>
            <a:br>
              <a:rPr lang="en-US" dirty="0"/>
            </a:br>
            <a:r>
              <a:rPr lang="en-US" dirty="0"/>
              <a:t>(</a:t>
            </a:r>
            <a:r>
              <a:rPr lang="en-US" dirty="0" err="1"/>
              <a:t>अन्तिम</a:t>
            </a:r>
            <a:r>
              <a:rPr lang="en-US" dirty="0"/>
              <a:t> </a:t>
            </a:r>
            <a:r>
              <a:rPr lang="en-US" dirty="0" err="1"/>
              <a:t>बुँदामा</a:t>
            </a:r>
            <a:r>
              <a:rPr lang="en-US" dirty="0"/>
              <a:t> A–E </a:t>
            </a:r>
            <a:r>
              <a:rPr lang="en-US" dirty="0" err="1"/>
              <a:t>मध्ये</a:t>
            </a:r>
            <a:r>
              <a:rPr lang="en-US" dirty="0"/>
              <a:t> </a:t>
            </a:r>
            <a:r>
              <a:rPr lang="en-US" dirty="0" err="1"/>
              <a:t>उपयुक्त</a:t>
            </a:r>
            <a:r>
              <a:rPr lang="en-US" dirty="0"/>
              <a:t> </a:t>
            </a:r>
            <a:r>
              <a:rPr lang="en-US" dirty="0" err="1"/>
              <a:t>विकल्प</a:t>
            </a:r>
            <a:r>
              <a:rPr lang="en-US" dirty="0"/>
              <a:t> </a:t>
            </a:r>
            <a:r>
              <a:rPr lang="en-US" dirty="0" err="1"/>
              <a:t>चयन</a:t>
            </a:r>
            <a:r>
              <a:rPr lang="en-US" dirty="0"/>
              <a:t> </a:t>
            </a:r>
            <a:r>
              <a:rPr lang="en-US" dirty="0" err="1"/>
              <a:t>गर्नुहोस्</a:t>
            </a:r>
            <a:r>
              <a:rPr lang="en-US" dirty="0"/>
              <a:t>।)</a:t>
            </a:r>
          </a:p>
        </p:txBody>
      </p:sp>
    </p:spTree>
    <p:extLst>
      <p:ext uri="{BB962C8B-B14F-4D97-AF65-F5344CB8AC3E}">
        <p14:creationId xmlns:p14="http://schemas.microsoft.com/office/powerpoint/2010/main" val="19857671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sto MT" panose="02040603050505030304" pitchFamily="18" charset="0"/>
              </a:rPr>
              <a:t>Questionnaire Or </a:t>
            </a:r>
            <a:r>
              <a:rPr lang="en-US" dirty="0" err="1">
                <a:latin typeface="Calisto MT" panose="02040603050505030304" pitchFamily="18" charset="0"/>
              </a:rPr>
              <a:t>Proforma</a:t>
            </a:r>
            <a:r>
              <a:rPr lang="en-US" dirty="0">
                <a:latin typeface="Calisto MT" panose="02040603050505030304" pitchFamily="18" charset="0"/>
              </a:rPr>
              <a:t> cont..</a:t>
            </a:r>
            <a:endParaRPr lang="en-US" dirty="0"/>
          </a:p>
        </p:txBody>
      </p:sp>
      <p:sp>
        <p:nvSpPr>
          <p:cNvPr id="3" name="Content Placeholder 2"/>
          <p:cNvSpPr>
            <a:spLocks noGrp="1"/>
          </p:cNvSpPr>
          <p:nvPr>
            <p:ph idx="1"/>
          </p:nvPr>
        </p:nvSpPr>
        <p:spPr/>
        <p:txBody>
          <a:bodyPr/>
          <a:lstStyle/>
          <a:p>
            <a:r>
              <a:rPr lang="en-US" b="1" dirty="0" err="1" smtClean="0"/>
              <a:t>प्रश्नावली</a:t>
            </a:r>
            <a:endParaRPr lang="en-US" b="1"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38378990"/>
              </p:ext>
            </p:extLst>
          </p:nvPr>
        </p:nvGraphicFramePr>
        <p:xfrm>
          <a:off x="838200" y="2327665"/>
          <a:ext cx="10515600" cy="4206240"/>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xmlns="" val="3493407876"/>
                    </a:ext>
                  </a:extLst>
                </a:gridCol>
                <a:gridCol w="2628900">
                  <a:extLst>
                    <a:ext uri="{9D8B030D-6E8A-4147-A177-3AD203B41FA5}">
                      <a16:colId xmlns:a16="http://schemas.microsoft.com/office/drawing/2014/main" xmlns="" val="1485980756"/>
                    </a:ext>
                  </a:extLst>
                </a:gridCol>
                <a:gridCol w="2628900">
                  <a:extLst>
                    <a:ext uri="{9D8B030D-6E8A-4147-A177-3AD203B41FA5}">
                      <a16:colId xmlns:a16="http://schemas.microsoft.com/office/drawing/2014/main" xmlns="" val="2482458456"/>
                    </a:ext>
                  </a:extLst>
                </a:gridCol>
                <a:gridCol w="2628900">
                  <a:extLst>
                    <a:ext uri="{9D8B030D-6E8A-4147-A177-3AD203B41FA5}">
                      <a16:colId xmlns:a16="http://schemas.microsoft.com/office/drawing/2014/main" xmlns="" val="2783172148"/>
                    </a:ext>
                  </a:extLst>
                </a:gridCol>
              </a:tblGrid>
              <a:tr h="0">
                <a:tc>
                  <a:txBody>
                    <a:bodyPr/>
                    <a:lstStyle/>
                    <a:p>
                      <a:pPr marL="0" marR="0">
                        <a:spcBef>
                          <a:spcPts val="0"/>
                        </a:spcBef>
                        <a:spcAft>
                          <a:spcPts val="0"/>
                        </a:spcAft>
                      </a:pPr>
                      <a:r>
                        <a:rPr lang="en-US" sz="1200">
                          <a:effectLst/>
                        </a:rPr>
                        <a:t>क्र.सं.</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प्रश्नहरू</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हो</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होइन</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755216564"/>
                  </a:ext>
                </a:extLst>
              </a:tr>
              <a:tr h="0">
                <a:tc>
                  <a:txBody>
                    <a:bodyPr/>
                    <a:lstStyle/>
                    <a:p>
                      <a:pPr marL="0" marR="0">
                        <a:spcBef>
                          <a:spcPts val="0"/>
                        </a:spcBef>
                        <a:spcAft>
                          <a:spcPts val="0"/>
                        </a:spcAft>
                      </a:pPr>
                      <a:r>
                        <a:rPr lang="en-US" sz="1200">
                          <a:effectLst/>
                        </a:rPr>
                        <a:t>१</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के तपाईं कहिलेकाहीँ आफ्नो औषधि लिन बिर्सनु हुन्छ ?</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xmlns="" val="3869004685"/>
                  </a:ext>
                </a:extLst>
              </a:tr>
              <a:tr h="0">
                <a:tc>
                  <a:txBody>
                    <a:bodyPr/>
                    <a:lstStyle/>
                    <a:p>
                      <a:pPr marL="0" marR="0">
                        <a:spcBef>
                          <a:spcPts val="0"/>
                        </a:spcBef>
                        <a:spcAft>
                          <a:spcPts val="0"/>
                        </a:spcAft>
                      </a:pPr>
                      <a:r>
                        <a:rPr lang="en-US" sz="1200">
                          <a:effectLst/>
                        </a:rPr>
                        <a:t>२</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कहिलेकाहीँ मानिसहरू अन्य कारणले पनि औषधि छुटाउँछन् । पछिल्ला २ हप्ताभित्र तपाईंले कुनैदिन औषधि लिन बिर्सनु भएको थियो ?</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xmlns="" val="419773298"/>
                  </a:ext>
                </a:extLst>
              </a:tr>
              <a:tr h="0">
                <a:tc>
                  <a:txBody>
                    <a:bodyPr/>
                    <a:lstStyle/>
                    <a:p>
                      <a:pPr marL="0" marR="0">
                        <a:spcBef>
                          <a:spcPts val="0"/>
                        </a:spcBef>
                        <a:spcAft>
                          <a:spcPts val="0"/>
                        </a:spcAft>
                      </a:pPr>
                      <a:r>
                        <a:rPr lang="en-US" sz="1200">
                          <a:effectLst/>
                        </a:rPr>
                        <a:t>३</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के तपाईंले औषधि खाँदा शरीरमा खराब असर (side effect) महसुस गरेर, डाक्टरको सल्लाह बिना नै औषधि बन्द गर्नुभएको थियो ?</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xmlns="" val="2070915226"/>
                  </a:ext>
                </a:extLst>
              </a:tr>
              <a:tr h="0">
                <a:tc>
                  <a:txBody>
                    <a:bodyPr/>
                    <a:lstStyle/>
                    <a:p>
                      <a:pPr marL="0" marR="0">
                        <a:spcBef>
                          <a:spcPts val="0"/>
                        </a:spcBef>
                        <a:spcAft>
                          <a:spcPts val="0"/>
                        </a:spcAft>
                      </a:pPr>
                      <a:r>
                        <a:rPr lang="en-US" sz="1200">
                          <a:effectLst/>
                        </a:rPr>
                        <a:t>४</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के तपाईंले यात्राको कारणले कहिलेकाहीँ औषधि छुटाउनुभएको छ ?</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xmlns="" val="1458511358"/>
                  </a:ext>
                </a:extLst>
              </a:tr>
              <a:tr h="0">
                <a:tc>
                  <a:txBody>
                    <a:bodyPr/>
                    <a:lstStyle/>
                    <a:p>
                      <a:pPr marL="0" marR="0">
                        <a:spcBef>
                          <a:spcPts val="0"/>
                        </a:spcBef>
                        <a:spcAft>
                          <a:spcPts val="0"/>
                        </a:spcAft>
                      </a:pPr>
                      <a:r>
                        <a:rPr lang="en-US" sz="1200">
                          <a:effectLst/>
                        </a:rPr>
                        <a:t>५</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के तपाईंले आफ्नो सबै औषधिहरू हिजो (अन्तिम दिन) खानुभएको थियो ?</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xmlns="" val="766382252"/>
                  </a:ext>
                </a:extLst>
              </a:tr>
              <a:tr h="0">
                <a:tc>
                  <a:txBody>
                    <a:bodyPr/>
                    <a:lstStyle/>
                    <a:p>
                      <a:pPr marL="0" marR="0">
                        <a:spcBef>
                          <a:spcPts val="0"/>
                        </a:spcBef>
                        <a:spcAft>
                          <a:spcPts val="0"/>
                        </a:spcAft>
                      </a:pPr>
                      <a:r>
                        <a:rPr lang="en-US" sz="1200">
                          <a:effectLst/>
                        </a:rPr>
                        <a:t>६</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के तपाईंले आफ्नो रोगका लक्षणहरू नियन्त्रणमा छन् भन्ने महसुस गरेर कहिलेकाहीँ औषधि खान छुटाउनुभएको छ ?</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xmlns="" val="2885778444"/>
                  </a:ext>
                </a:extLst>
              </a:tr>
              <a:tr h="0">
                <a:tc>
                  <a:txBody>
                    <a:bodyPr/>
                    <a:lstStyle/>
                    <a:p>
                      <a:pPr marL="0" marR="0">
                        <a:spcBef>
                          <a:spcPts val="0"/>
                        </a:spcBef>
                        <a:spcAft>
                          <a:spcPts val="0"/>
                        </a:spcAft>
                      </a:pPr>
                      <a:r>
                        <a:rPr lang="en-US" sz="1200">
                          <a:effectLst/>
                        </a:rPr>
                        <a:t>७ </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200">
                          <a:effectLst/>
                        </a:rPr>
                        <a:t>दैनिक रूपमा औषधि खानु कहिलेकाहीँ झन्झटिलो लाग्न सक्छ। के तपाईं आफ्नो उपचार निरन्तरता दिने विषयमा कहिल्यै हरेस खानु भएको छ ?</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endParaRPr lang="en-US" sz="1000">
                        <a:effectLst/>
                        <a:latin typeface="Times New Roman" panose="02020603050405020304" pitchFamily="18" charset="0"/>
                      </a:endParaRPr>
                    </a:p>
                  </a:txBody>
                  <a:tcPr marL="68580" marR="68580" marT="0" marB="0" anchor="ctr"/>
                </a:tc>
                <a:tc>
                  <a:txBody>
                    <a:bodyPr/>
                    <a:lstStyle/>
                    <a:p>
                      <a:endParaRPr lang="en-US" sz="1000" dirty="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xmlns="" val="2581960886"/>
                  </a:ext>
                </a:extLst>
              </a:tr>
            </a:tbl>
          </a:graphicData>
        </a:graphic>
      </p:graphicFrame>
    </p:spTree>
    <p:extLst>
      <p:ext uri="{BB962C8B-B14F-4D97-AF65-F5344CB8AC3E}">
        <p14:creationId xmlns:p14="http://schemas.microsoft.com/office/powerpoint/2010/main" val="12653780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sto MT" panose="02040603050505030304" pitchFamily="18" charset="0"/>
              </a:rPr>
              <a:t>Questionnaire Or </a:t>
            </a:r>
            <a:r>
              <a:rPr lang="en-US" dirty="0" err="1">
                <a:latin typeface="Calisto MT" panose="02040603050505030304" pitchFamily="18" charset="0"/>
              </a:rPr>
              <a:t>Proforma</a:t>
            </a:r>
            <a:r>
              <a:rPr lang="en-US" dirty="0">
                <a:latin typeface="Calisto MT" panose="02040603050505030304" pitchFamily="18" charset="0"/>
              </a:rPr>
              <a:t> cont..</a:t>
            </a:r>
            <a:endParaRPr lang="en-US" dirty="0"/>
          </a:p>
        </p:txBody>
      </p:sp>
      <p:sp>
        <p:nvSpPr>
          <p:cNvPr id="8" name="Rectangle 7"/>
          <p:cNvSpPr/>
          <p:nvPr/>
        </p:nvSpPr>
        <p:spPr>
          <a:xfrm>
            <a:off x="942109" y="1955908"/>
            <a:ext cx="6096000" cy="830997"/>
          </a:xfrm>
          <a:prstGeom prst="rect">
            <a:avLst/>
          </a:prstGeom>
        </p:spPr>
        <p:txBody>
          <a:bodyPr>
            <a:spAutoFit/>
          </a:bodyPr>
          <a:lstStyle/>
          <a:p>
            <a:r>
              <a:rPr lang="en-US" b="1" dirty="0">
                <a:solidFill>
                  <a:srgbClr val="000000"/>
                </a:solidFill>
                <a:latin typeface="Nirmala UI" panose="020B0502040204020203" pitchFamily="34" charset="0"/>
                <a:ea typeface="Times New Roman" panose="02020603050405020304" pitchFamily="18" charset="0"/>
              </a:rPr>
              <a:t>८</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तपाईंलाई</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आफ्नो</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औषधि</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नियमित</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सेवन</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गर्न</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कत्तिको</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समस्या</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Nirmala UI" panose="020B0502040204020203" pitchFamily="34" charset="0"/>
                <a:ea typeface="Times New Roman" panose="02020603050405020304" pitchFamily="18" charset="0"/>
              </a:rPr>
              <a:t>भएको</a:t>
            </a:r>
            <a:r>
              <a:rPr lang="en-US" b="1" dirty="0">
                <a:solidFill>
                  <a:srgbClr val="000000"/>
                </a:solidFill>
                <a:latin typeface="Times New Roman" panose="02020603050405020304" pitchFamily="18" charset="0"/>
                <a:ea typeface="Times New Roman" panose="02020603050405020304" pitchFamily="18" charset="0"/>
              </a:rPr>
              <a:t> </a:t>
            </a:r>
            <a:r>
              <a:rPr lang="en-US" b="1" dirty="0">
                <a:solidFill>
                  <a:srgbClr val="000000"/>
                </a:solidFill>
                <a:latin typeface="Nirmala UI" panose="020B0502040204020203" pitchFamily="34" charset="0"/>
                <a:ea typeface="Times New Roman" panose="02020603050405020304" pitchFamily="18" charset="0"/>
              </a:rPr>
              <a:t>छ</a:t>
            </a:r>
            <a:r>
              <a:rPr lang="en-US" b="1" dirty="0">
                <a:solidFill>
                  <a:srgbClr val="000000"/>
                </a:solidFill>
                <a:latin typeface="Times New Roman" panose="02020603050405020304" pitchFamily="18" charset="0"/>
                <a:ea typeface="Times New Roman" panose="02020603050405020304" pitchFamily="18" charset="0"/>
              </a:rPr>
              <a:t> </a:t>
            </a:r>
            <a:r>
              <a:rPr lang="en-US" b="1" dirty="0" smtClean="0">
                <a:solidFill>
                  <a:srgbClr val="000000"/>
                </a:solidFill>
                <a:latin typeface="Times New Roman" panose="02020603050405020304" pitchFamily="18" charset="0"/>
                <a:ea typeface="Times New Roman" panose="02020603050405020304" pitchFamily="18" charset="0"/>
              </a:rPr>
              <a:t>?</a:t>
            </a:r>
          </a:p>
          <a:p>
            <a:endParaRPr lang="en-US" sz="1200" dirty="0">
              <a:effectLst/>
              <a:latin typeface="Times New Roman" panose="02020603050405020304" pitchFamily="18" charset="0"/>
              <a:ea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2405624734"/>
              </p:ext>
            </p:extLst>
          </p:nvPr>
        </p:nvGraphicFramePr>
        <p:xfrm>
          <a:off x="1190477" y="2632364"/>
          <a:ext cx="5556686" cy="678872"/>
        </p:xfrm>
        <a:graphic>
          <a:graphicData uri="http://schemas.openxmlformats.org/drawingml/2006/table">
            <a:tbl>
              <a:tblPr firstRow="1" firstCol="1" bandRow="1">
                <a:tableStyleId>{5C22544A-7EE6-4342-B048-85BDC9FD1C3A}</a:tableStyleId>
              </a:tblPr>
              <a:tblGrid>
                <a:gridCol w="2778343">
                  <a:extLst>
                    <a:ext uri="{9D8B030D-6E8A-4147-A177-3AD203B41FA5}">
                      <a16:colId xmlns:a16="http://schemas.microsoft.com/office/drawing/2014/main" xmlns="" val="2033083546"/>
                    </a:ext>
                  </a:extLst>
                </a:gridCol>
                <a:gridCol w="2778343">
                  <a:extLst>
                    <a:ext uri="{9D8B030D-6E8A-4147-A177-3AD203B41FA5}">
                      <a16:colId xmlns:a16="http://schemas.microsoft.com/office/drawing/2014/main" xmlns="" val="2820189187"/>
                    </a:ext>
                  </a:extLst>
                </a:gridCol>
              </a:tblGrid>
              <a:tr h="678872">
                <a:tc>
                  <a:txBody>
                    <a:bodyPr/>
                    <a:lstStyle/>
                    <a:p>
                      <a:pPr marL="0" marR="0" algn="ctr">
                        <a:spcBef>
                          <a:spcPts val="0"/>
                        </a:spcBef>
                        <a:spcAft>
                          <a:spcPts val="0"/>
                        </a:spcAft>
                      </a:pPr>
                      <a:r>
                        <a:rPr lang="en-US" sz="1800" dirty="0" err="1">
                          <a:effectLst/>
                        </a:rPr>
                        <a:t>विकल्प</a:t>
                      </a:r>
                      <a:endParaRPr lang="en-US" sz="18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800" dirty="0" err="1">
                          <a:effectLst/>
                        </a:rPr>
                        <a:t>विवरण</a:t>
                      </a:r>
                      <a:endParaRPr lang="en-US" sz="18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xmlns="" val="955198764"/>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472654287"/>
              </p:ext>
            </p:extLst>
          </p:nvPr>
        </p:nvGraphicFramePr>
        <p:xfrm>
          <a:off x="1204331" y="3311237"/>
          <a:ext cx="5542832" cy="2341417"/>
        </p:xfrm>
        <a:graphic>
          <a:graphicData uri="http://schemas.openxmlformats.org/drawingml/2006/table">
            <a:tbl>
              <a:tblPr firstRow="1" firstCol="1" bandRow="1">
                <a:tableStyleId>{5C22544A-7EE6-4342-B048-85BDC9FD1C3A}</a:tableStyleId>
              </a:tblPr>
              <a:tblGrid>
                <a:gridCol w="2771416">
                  <a:extLst>
                    <a:ext uri="{9D8B030D-6E8A-4147-A177-3AD203B41FA5}">
                      <a16:colId xmlns:a16="http://schemas.microsoft.com/office/drawing/2014/main" xmlns="" val="1566835052"/>
                    </a:ext>
                  </a:extLst>
                </a:gridCol>
                <a:gridCol w="2771416">
                  <a:extLst>
                    <a:ext uri="{9D8B030D-6E8A-4147-A177-3AD203B41FA5}">
                      <a16:colId xmlns:a16="http://schemas.microsoft.com/office/drawing/2014/main" xmlns="" val="1074143028"/>
                    </a:ext>
                  </a:extLst>
                </a:gridCol>
              </a:tblGrid>
              <a:tr h="478445">
                <a:tc>
                  <a:txBody>
                    <a:bodyPr/>
                    <a:lstStyle/>
                    <a:p>
                      <a:pPr marL="0" marR="0">
                        <a:spcBef>
                          <a:spcPts val="0"/>
                        </a:spcBef>
                        <a:spcAft>
                          <a:spcPts val="0"/>
                        </a:spcAft>
                      </a:pPr>
                      <a:r>
                        <a:rPr lang="en-US" sz="1800">
                          <a:effectLst/>
                        </a:rPr>
                        <a:t>A</a:t>
                      </a:r>
                      <a:endParaRPr lang="en-US" sz="18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800">
                          <a:effectLst/>
                        </a:rPr>
                        <a:t>कहिल्यै समस्या छैन</a:t>
                      </a:r>
                      <a:endParaRPr lang="en-US" sz="18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xmlns="" val="4152692925"/>
                  </a:ext>
                </a:extLst>
              </a:tr>
              <a:tr h="453041">
                <a:tc>
                  <a:txBody>
                    <a:bodyPr/>
                    <a:lstStyle/>
                    <a:p>
                      <a:pPr marL="0" marR="0">
                        <a:spcBef>
                          <a:spcPts val="0"/>
                        </a:spcBef>
                        <a:spcAft>
                          <a:spcPts val="0"/>
                        </a:spcAft>
                      </a:pPr>
                      <a:r>
                        <a:rPr lang="en-US" sz="1800">
                          <a:effectLst/>
                        </a:rPr>
                        <a:t>B</a:t>
                      </a:r>
                      <a:endParaRPr lang="en-US" sz="18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800">
                          <a:effectLst/>
                        </a:rPr>
                        <a:t>थोरै समस्या छ</a:t>
                      </a:r>
                      <a:endParaRPr lang="en-US" sz="18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xmlns="" val="3287549029"/>
                  </a:ext>
                </a:extLst>
              </a:tr>
              <a:tr h="478445">
                <a:tc>
                  <a:txBody>
                    <a:bodyPr/>
                    <a:lstStyle/>
                    <a:p>
                      <a:pPr marL="0" marR="0">
                        <a:spcBef>
                          <a:spcPts val="0"/>
                        </a:spcBef>
                        <a:spcAft>
                          <a:spcPts val="0"/>
                        </a:spcAft>
                      </a:pPr>
                      <a:r>
                        <a:rPr lang="en-US" sz="1800" dirty="0">
                          <a:effectLst/>
                        </a:rPr>
                        <a:t>C</a:t>
                      </a:r>
                      <a:endParaRPr lang="en-US" sz="18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800">
                          <a:effectLst/>
                        </a:rPr>
                        <a:t>मध्यम समस्या छ</a:t>
                      </a:r>
                      <a:endParaRPr lang="en-US" sz="18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xmlns="" val="3120915238"/>
                  </a:ext>
                </a:extLst>
              </a:tr>
              <a:tr h="453041">
                <a:tc>
                  <a:txBody>
                    <a:bodyPr/>
                    <a:lstStyle/>
                    <a:p>
                      <a:pPr marL="0" marR="0">
                        <a:spcBef>
                          <a:spcPts val="0"/>
                        </a:spcBef>
                        <a:spcAft>
                          <a:spcPts val="0"/>
                        </a:spcAft>
                      </a:pPr>
                      <a:r>
                        <a:rPr lang="en-US" sz="1800">
                          <a:effectLst/>
                        </a:rPr>
                        <a:t>D</a:t>
                      </a:r>
                      <a:endParaRPr lang="en-US" sz="18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800">
                          <a:effectLst/>
                        </a:rPr>
                        <a:t>धेरै समस्या छ</a:t>
                      </a:r>
                      <a:endParaRPr lang="en-US" sz="18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xmlns="" val="3482849517"/>
                  </a:ext>
                </a:extLst>
              </a:tr>
              <a:tr h="478445">
                <a:tc>
                  <a:txBody>
                    <a:bodyPr/>
                    <a:lstStyle/>
                    <a:p>
                      <a:pPr marL="0" marR="0">
                        <a:spcBef>
                          <a:spcPts val="0"/>
                        </a:spcBef>
                        <a:spcAft>
                          <a:spcPts val="0"/>
                        </a:spcAft>
                      </a:pPr>
                      <a:r>
                        <a:rPr lang="en-US" sz="1800" dirty="0">
                          <a:effectLst/>
                        </a:rPr>
                        <a:t>E</a:t>
                      </a:r>
                      <a:endParaRPr lang="en-US" sz="18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spcBef>
                          <a:spcPts val="0"/>
                        </a:spcBef>
                        <a:spcAft>
                          <a:spcPts val="0"/>
                        </a:spcAft>
                      </a:pPr>
                      <a:r>
                        <a:rPr lang="en-US" sz="1800" dirty="0" err="1">
                          <a:effectLst/>
                        </a:rPr>
                        <a:t>अत्यधिक</a:t>
                      </a:r>
                      <a:r>
                        <a:rPr lang="en-US" sz="1800" dirty="0">
                          <a:effectLst/>
                        </a:rPr>
                        <a:t> </a:t>
                      </a:r>
                      <a:r>
                        <a:rPr lang="en-US" sz="1800" dirty="0" err="1">
                          <a:effectLst/>
                        </a:rPr>
                        <a:t>समस्या</a:t>
                      </a:r>
                      <a:r>
                        <a:rPr lang="en-US" sz="1800" dirty="0">
                          <a:effectLst/>
                        </a:rPr>
                        <a:t> छ</a:t>
                      </a:r>
                      <a:endParaRPr lang="en-US" sz="18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xmlns="" val="2787580462"/>
                  </a:ext>
                </a:extLst>
              </a:tr>
            </a:tbl>
          </a:graphicData>
        </a:graphic>
      </p:graphicFrame>
    </p:spTree>
    <p:extLst>
      <p:ext uri="{BB962C8B-B14F-4D97-AF65-F5344CB8AC3E}">
        <p14:creationId xmlns:p14="http://schemas.microsoft.com/office/powerpoint/2010/main" val="931259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descr="IMG_20251017_1049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415636"/>
            <a:ext cx="10266218" cy="6262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1940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latin typeface="Calisto MT" panose="02040603050505030304" pitchFamily="18" charset="0"/>
                <a:cs typeface="Calisto MT" panose="02040603050505030304" pitchFamily="18" charset="0"/>
              </a:rPr>
              <a:t>			  </a:t>
            </a:r>
            <a:r>
              <a:rPr lang="en-US" sz="4400" dirty="0" smtClean="0">
                <a:latin typeface="Calisto MT" panose="02040603050505030304" pitchFamily="18" charset="0"/>
                <a:cs typeface="Calisto MT" panose="02040603050505030304" pitchFamily="18" charset="0"/>
              </a:rPr>
              <a:t>THANK  YOU</a:t>
            </a:r>
            <a:endParaRPr lang="en-US" sz="4400" dirty="0"/>
          </a:p>
        </p:txBody>
      </p:sp>
    </p:spTree>
    <p:extLst>
      <p:ext uri="{BB962C8B-B14F-4D97-AF65-F5344CB8AC3E}">
        <p14:creationId xmlns:p14="http://schemas.microsoft.com/office/powerpoint/2010/main" val="1977696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1888"/>
            <a:ext cx="10515600" cy="1145021"/>
          </a:xfrm>
        </p:spPr>
        <p:txBody>
          <a:bodyPr/>
          <a:lstStyle/>
          <a:p>
            <a:r>
              <a:rPr lang="en-US" dirty="0">
                <a:latin typeface="Calisto MT" panose="02040603050505030304" pitchFamily="18" charset="0"/>
              </a:rPr>
              <a:t>Methodology</a:t>
            </a:r>
          </a:p>
        </p:txBody>
      </p:sp>
      <p:sp>
        <p:nvSpPr>
          <p:cNvPr id="3" name="Content Placeholder 2"/>
          <p:cNvSpPr>
            <a:spLocks noGrp="1"/>
          </p:cNvSpPr>
          <p:nvPr>
            <p:ph idx="1"/>
          </p:nvPr>
        </p:nvSpPr>
        <p:spPr>
          <a:xfrm>
            <a:off x="838200" y="1468583"/>
            <a:ext cx="10515600" cy="5199496"/>
          </a:xfrm>
        </p:spPr>
        <p:txBody>
          <a:bodyPr>
            <a:normAutofit fontScale="92500" lnSpcReduction="10000"/>
          </a:bodyPr>
          <a:lstStyle/>
          <a:p>
            <a:pPr marL="0" lvl="0" indent="0">
              <a:buNone/>
            </a:pPr>
            <a:r>
              <a:rPr lang="en-US" sz="3000" b="1" cap="small" dirty="0" smtClean="0">
                <a:latin typeface="Calisto MT" panose="02040603050505030304" pitchFamily="18" charset="0"/>
                <a:cs typeface="Times New Roman" panose="02020603050405020304" pitchFamily="18" charset="0"/>
              </a:rPr>
              <a:t>1. STUDY METHOD/TYPE:</a:t>
            </a:r>
          </a:p>
          <a:p>
            <a:pPr marL="0" indent="0">
              <a:buNone/>
            </a:pPr>
            <a:r>
              <a:rPr lang="en-US" sz="3000" dirty="0">
                <a:latin typeface="Calisto MT" panose="02040603050505030304" pitchFamily="18" charset="0"/>
                <a:cs typeface="Times New Roman" panose="02020603050405020304" pitchFamily="18" charset="0"/>
              </a:rPr>
              <a:t>Quantitative, descriptive and analytical study</a:t>
            </a:r>
            <a:r>
              <a:rPr lang="en-US" sz="3000" dirty="0" smtClean="0">
                <a:latin typeface="Calisto MT" panose="02040603050505030304" pitchFamily="18" charset="0"/>
                <a:cs typeface="Times New Roman" panose="02020603050405020304" pitchFamily="18" charset="0"/>
              </a:rPr>
              <a:t>.</a:t>
            </a:r>
          </a:p>
          <a:p>
            <a:pPr marL="0" indent="0">
              <a:buNone/>
            </a:pPr>
            <a:endParaRPr lang="en-US" sz="3000" b="1" cap="small" dirty="0">
              <a:latin typeface="Calisto MT" panose="02040603050505030304" pitchFamily="18" charset="0"/>
              <a:cs typeface="Times New Roman" panose="02020603050405020304" pitchFamily="18" charset="0"/>
            </a:endParaRPr>
          </a:p>
          <a:p>
            <a:pPr marL="0" indent="0">
              <a:buNone/>
            </a:pPr>
            <a:r>
              <a:rPr lang="en-US" sz="3000" b="1" cap="small" dirty="0" smtClean="0">
                <a:latin typeface="Calisto MT" panose="02040603050505030304" pitchFamily="18" charset="0"/>
                <a:cs typeface="Times New Roman" panose="02020603050405020304" pitchFamily="18" charset="0"/>
              </a:rPr>
              <a:t>2. STUDY DESIGN:</a:t>
            </a:r>
          </a:p>
          <a:p>
            <a:pPr marL="0" indent="0">
              <a:buNone/>
            </a:pPr>
            <a:r>
              <a:rPr lang="en-US" sz="3000" dirty="0">
                <a:latin typeface="Calisto MT" panose="02040603050505030304" pitchFamily="18" charset="0"/>
                <a:cs typeface="Times New Roman" panose="02020603050405020304" pitchFamily="18" charset="0"/>
              </a:rPr>
              <a:t>Hospital based cross sectional study</a:t>
            </a:r>
            <a:r>
              <a:rPr lang="en-US" sz="3000" dirty="0" smtClean="0">
                <a:latin typeface="Calisto MT" panose="02040603050505030304" pitchFamily="18" charset="0"/>
                <a:cs typeface="Times New Roman" panose="02020603050405020304" pitchFamily="18" charset="0"/>
              </a:rPr>
              <a:t>.</a:t>
            </a:r>
          </a:p>
          <a:p>
            <a:pPr marL="0" indent="0">
              <a:buNone/>
            </a:pPr>
            <a:endParaRPr lang="en-US" sz="3000" dirty="0">
              <a:latin typeface="Calisto MT" panose="02040603050505030304" pitchFamily="18" charset="0"/>
              <a:cs typeface="Times New Roman" panose="02020603050405020304" pitchFamily="18" charset="0"/>
            </a:endParaRPr>
          </a:p>
          <a:p>
            <a:pPr marL="0" lvl="0" indent="0">
              <a:buNone/>
            </a:pPr>
            <a:r>
              <a:rPr lang="en-US" sz="3000" b="1" cap="small" dirty="0" smtClean="0">
                <a:latin typeface="Calisto MT" panose="02040603050505030304" pitchFamily="18" charset="0"/>
                <a:cs typeface="Times New Roman" panose="02020603050405020304" pitchFamily="18" charset="0"/>
              </a:rPr>
              <a:t>3. STUDY </a:t>
            </a:r>
            <a:r>
              <a:rPr lang="en-US" sz="3000" b="1" cap="small" dirty="0">
                <a:latin typeface="Calisto MT" panose="02040603050505030304" pitchFamily="18" charset="0"/>
                <a:cs typeface="Times New Roman" panose="02020603050405020304" pitchFamily="18" charset="0"/>
              </a:rPr>
              <a:t>PLACE / SITE AND </a:t>
            </a:r>
            <a:r>
              <a:rPr lang="en-US" sz="3000" b="1" cap="small" dirty="0" smtClean="0">
                <a:latin typeface="Calisto MT" panose="02040603050505030304" pitchFamily="18" charset="0"/>
                <a:cs typeface="Times New Roman" panose="02020603050405020304" pitchFamily="18" charset="0"/>
              </a:rPr>
              <a:t>JUSTIFICATION:</a:t>
            </a:r>
          </a:p>
          <a:p>
            <a:pPr marL="0" indent="0">
              <a:buNone/>
            </a:pPr>
            <a:r>
              <a:rPr lang="en-US" sz="3000" dirty="0">
                <a:latin typeface="Calisto MT" panose="02040603050505030304" pitchFamily="18" charset="0"/>
                <a:cs typeface="Times New Roman" panose="02020603050405020304" pitchFamily="18" charset="0"/>
              </a:rPr>
              <a:t>The study will be conducted at </a:t>
            </a:r>
            <a:r>
              <a:rPr lang="en-US" sz="3000" b="1" dirty="0">
                <a:latin typeface="Calisto MT" panose="02040603050505030304" pitchFamily="18" charset="0"/>
                <a:cs typeface="Times New Roman" panose="02020603050405020304" pitchFamily="18" charset="0"/>
              </a:rPr>
              <a:t>KIST Medical College Teaching Hospital</a:t>
            </a:r>
            <a:r>
              <a:rPr lang="en-US" sz="3000" dirty="0">
                <a:latin typeface="Calisto MT" panose="02040603050505030304" pitchFamily="18" charset="0"/>
                <a:cs typeface="Times New Roman" panose="02020603050405020304" pitchFamily="18" charset="0"/>
              </a:rPr>
              <a:t>, located in </a:t>
            </a:r>
            <a:r>
              <a:rPr lang="en-US" sz="3000" dirty="0" err="1">
                <a:latin typeface="Calisto MT" panose="02040603050505030304" pitchFamily="18" charset="0"/>
                <a:cs typeface="Times New Roman" panose="02020603050405020304" pitchFamily="18" charset="0"/>
              </a:rPr>
              <a:t>Imadol</a:t>
            </a:r>
            <a:r>
              <a:rPr lang="en-US" sz="3000" dirty="0">
                <a:latin typeface="Calisto MT" panose="02040603050505030304" pitchFamily="18" charset="0"/>
                <a:cs typeface="Times New Roman" panose="02020603050405020304" pitchFamily="18" charset="0"/>
              </a:rPr>
              <a:t>,  </a:t>
            </a:r>
            <a:r>
              <a:rPr lang="en-US" sz="3000" dirty="0" err="1">
                <a:latin typeface="Calisto MT" panose="02040603050505030304" pitchFamily="18" charset="0"/>
                <a:cs typeface="Times New Roman" panose="02020603050405020304" pitchFamily="18" charset="0"/>
              </a:rPr>
              <a:t>Lalitpur</a:t>
            </a:r>
            <a:r>
              <a:rPr lang="en-US" sz="3000" dirty="0">
                <a:latin typeface="Calisto MT" panose="02040603050505030304" pitchFamily="18" charset="0"/>
                <a:cs typeface="Times New Roman" panose="02020603050405020304" pitchFamily="18" charset="0"/>
              </a:rPr>
              <a:t>, Nepal. As a tertiary care facility, the KISTMCTH receives a high volume of patients from the Kathmandu Valley and surrounding regions, providing adequate sample for the study. </a:t>
            </a:r>
            <a:endParaRPr lang="en-US" dirty="0"/>
          </a:p>
          <a:p>
            <a:pPr marL="0" indent="0">
              <a:buNone/>
            </a:pPr>
            <a:endParaRPr lang="en-US" dirty="0"/>
          </a:p>
          <a:p>
            <a:pPr marL="0" lvl="0" indent="0">
              <a:buNone/>
            </a:pPr>
            <a:endParaRPr lang="en-US" dirty="0"/>
          </a:p>
        </p:txBody>
      </p:sp>
    </p:spTree>
    <p:extLst>
      <p:ext uri="{BB962C8B-B14F-4D97-AF65-F5344CB8AC3E}">
        <p14:creationId xmlns:p14="http://schemas.microsoft.com/office/powerpoint/2010/main" val="51224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019" y="1271443"/>
            <a:ext cx="10515600" cy="4351338"/>
          </a:xfrm>
        </p:spPr>
        <p:txBody>
          <a:bodyPr/>
          <a:lstStyle/>
          <a:p>
            <a:pPr marL="0" lvl="0" indent="0">
              <a:buNone/>
            </a:pPr>
            <a:r>
              <a:rPr lang="en-US" b="1" cap="small" dirty="0" smtClean="0">
                <a:latin typeface="Calisto MT" panose="02040603050505030304" pitchFamily="18" charset="0"/>
                <a:cs typeface="Times New Roman" panose="02020603050405020304" pitchFamily="18" charset="0"/>
              </a:rPr>
              <a:t>4. STUDY POPULATION:</a:t>
            </a:r>
            <a:endParaRPr lang="en-US" dirty="0">
              <a:latin typeface="Calisto MT" panose="02040603050505030304" pitchFamily="18" charset="0"/>
              <a:cs typeface="Times New Roman" panose="02020603050405020304" pitchFamily="18" charset="0"/>
            </a:endParaRPr>
          </a:p>
          <a:p>
            <a:pPr marL="0" indent="0">
              <a:buNone/>
            </a:pPr>
            <a:r>
              <a:rPr lang="en-US" dirty="0">
                <a:latin typeface="Calisto MT" panose="02040603050505030304" pitchFamily="18" charset="0"/>
                <a:cs typeface="Times New Roman" panose="02020603050405020304" pitchFamily="18" charset="0"/>
              </a:rPr>
              <a:t>Patients of </a:t>
            </a:r>
            <a:r>
              <a:rPr lang="en-US" b="1" dirty="0">
                <a:latin typeface="Calisto MT" panose="02040603050505030304" pitchFamily="18" charset="0"/>
                <a:cs typeface="Times New Roman" panose="02020603050405020304" pitchFamily="18" charset="0"/>
              </a:rPr>
              <a:t>age 18 years old and above </a:t>
            </a:r>
            <a:r>
              <a:rPr lang="en-US" dirty="0">
                <a:latin typeface="Calisto MT" panose="02040603050505030304" pitchFamily="18" charset="0"/>
                <a:cs typeface="Times New Roman" panose="02020603050405020304" pitchFamily="18" charset="0"/>
              </a:rPr>
              <a:t>visiting to Psychiatry OPD, admitted in psychiatry ward and emergency at KIST Medical College &amp; Teaching Hospital and diagnosed as </a:t>
            </a:r>
            <a:r>
              <a:rPr lang="nn-NO" b="1" dirty="0">
                <a:latin typeface="Calisto MT" panose="02040603050505030304" pitchFamily="18" charset="0"/>
                <a:cs typeface="Times New Roman" panose="02020603050405020304" pitchFamily="18" charset="0"/>
              </a:rPr>
              <a:t>schizophrenia</a:t>
            </a:r>
            <a:r>
              <a:rPr lang="nn-NO" dirty="0">
                <a:latin typeface="Calisto MT" panose="02040603050505030304" pitchFamily="18" charset="0"/>
                <a:cs typeface="Times New Roman" panose="02020603050405020304" pitchFamily="18" charset="0"/>
              </a:rPr>
              <a:t>, using </a:t>
            </a:r>
            <a:r>
              <a:rPr lang="en-US" b="1" dirty="0">
                <a:latin typeface="Calisto MT" panose="02040603050505030304" pitchFamily="18" charset="0"/>
                <a:cs typeface="Times New Roman" panose="02020603050405020304" pitchFamily="18" charset="0"/>
              </a:rPr>
              <a:t>ICD-11 DCR </a:t>
            </a:r>
            <a:r>
              <a:rPr lang="en-US" dirty="0">
                <a:latin typeface="Calisto MT" panose="02040603050505030304" pitchFamily="18" charset="0"/>
                <a:cs typeface="Times New Roman" panose="02020603050405020304" pitchFamily="18" charset="0"/>
              </a:rPr>
              <a:t>with the help of consultant psychiatrist</a:t>
            </a:r>
            <a:r>
              <a:rPr lang="en-US" dirty="0" smtClean="0">
                <a:latin typeface="Calisto MT" panose="02040603050505030304" pitchFamily="18" charset="0"/>
                <a:cs typeface="Times New Roman" panose="02020603050405020304" pitchFamily="18" charset="0"/>
              </a:rPr>
              <a:t>.</a:t>
            </a:r>
          </a:p>
          <a:p>
            <a:pPr marL="0" indent="0">
              <a:buNone/>
            </a:pPr>
            <a:endParaRPr lang="en-US" dirty="0" smtClean="0">
              <a:latin typeface="Calisto MT" panose="02040603050505030304" pitchFamily="18" charset="0"/>
              <a:cs typeface="Times New Roman" panose="02020603050405020304" pitchFamily="18" charset="0"/>
            </a:endParaRPr>
          </a:p>
          <a:p>
            <a:pPr marL="0" lvl="0" indent="0">
              <a:buNone/>
            </a:pPr>
            <a:r>
              <a:rPr lang="en-US" b="1" cap="small" dirty="0" smtClean="0">
                <a:latin typeface="Calisto MT" panose="02040603050505030304" pitchFamily="18" charset="0"/>
                <a:cs typeface="Times New Roman" panose="02020603050405020304" pitchFamily="18" charset="0"/>
              </a:rPr>
              <a:t>5. STUDY UNIT:</a:t>
            </a:r>
            <a:endParaRPr lang="en-US" dirty="0">
              <a:latin typeface="Calisto MT" panose="02040603050505030304" pitchFamily="18" charset="0"/>
              <a:cs typeface="Times New Roman" panose="02020603050405020304" pitchFamily="18" charset="0"/>
            </a:endParaRPr>
          </a:p>
          <a:p>
            <a:pPr marL="0" indent="0">
              <a:buNone/>
            </a:pPr>
            <a:r>
              <a:rPr lang="en-US" dirty="0">
                <a:latin typeface="Calisto MT" panose="02040603050505030304" pitchFamily="18" charset="0"/>
                <a:cs typeface="Times New Roman" panose="02020603050405020304" pitchFamily="18" charset="0"/>
              </a:rPr>
              <a:t>The unit of study will be the individual patient.</a:t>
            </a:r>
          </a:p>
          <a:p>
            <a:pPr marL="0" indent="0">
              <a:buNone/>
            </a:pP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269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8709" y="942541"/>
            <a:ext cx="10515600" cy="5388985"/>
          </a:xfrm>
        </p:spPr>
        <p:txBody>
          <a:bodyPr>
            <a:normAutofit/>
          </a:bodyPr>
          <a:lstStyle/>
          <a:p>
            <a:pPr marL="0" lvl="0" indent="0">
              <a:buNone/>
            </a:pPr>
            <a:r>
              <a:rPr lang="en-US" b="1" cap="small" dirty="0" smtClean="0">
                <a:latin typeface="Calisto MT" panose="02040603050505030304" pitchFamily="18" charset="0"/>
                <a:cs typeface="Times New Roman" panose="02020603050405020304" pitchFamily="18" charset="0"/>
              </a:rPr>
              <a:t>6. STUDY </a:t>
            </a:r>
            <a:r>
              <a:rPr lang="en-US" b="1" cap="small" dirty="0">
                <a:latin typeface="Calisto MT" panose="02040603050505030304" pitchFamily="18" charset="0"/>
                <a:cs typeface="Times New Roman" panose="02020603050405020304" pitchFamily="18" charset="0"/>
              </a:rPr>
              <a:t>PERIOD/ </a:t>
            </a:r>
            <a:r>
              <a:rPr lang="en-US" b="1" cap="small" dirty="0" smtClean="0">
                <a:latin typeface="Calisto MT" panose="02040603050505030304" pitchFamily="18" charset="0"/>
                <a:cs typeface="Times New Roman" panose="02020603050405020304" pitchFamily="18" charset="0"/>
              </a:rPr>
              <a:t>DURATION:</a:t>
            </a:r>
            <a:endParaRPr lang="en-US" dirty="0">
              <a:latin typeface="Calisto MT" panose="02040603050505030304" pitchFamily="18" charset="0"/>
              <a:cs typeface="Times New Roman" panose="02020603050405020304" pitchFamily="18" charset="0"/>
            </a:endParaRPr>
          </a:p>
          <a:p>
            <a:pPr marL="0" indent="0">
              <a:buNone/>
            </a:pPr>
            <a:r>
              <a:rPr lang="en-US" dirty="0">
                <a:latin typeface="Calisto MT" panose="02040603050505030304" pitchFamily="18" charset="0"/>
                <a:cs typeface="Times New Roman" panose="02020603050405020304" pitchFamily="18" charset="0"/>
              </a:rPr>
              <a:t>The study will be conducted over a period of one and half years (18 months). </a:t>
            </a:r>
            <a:endParaRPr lang="en-US" dirty="0" smtClean="0">
              <a:latin typeface="Calisto MT" panose="02040603050505030304" pitchFamily="18" charset="0"/>
              <a:cs typeface="Times New Roman" panose="02020603050405020304" pitchFamily="18" charset="0"/>
            </a:endParaRPr>
          </a:p>
          <a:p>
            <a:pPr marL="0" indent="0">
              <a:buNone/>
            </a:pPr>
            <a:endParaRPr lang="en-US" dirty="0">
              <a:latin typeface="Calisto MT" panose="02040603050505030304" pitchFamily="18" charset="0"/>
              <a:cs typeface="Times New Roman" panose="02020603050405020304" pitchFamily="18" charset="0"/>
            </a:endParaRPr>
          </a:p>
          <a:p>
            <a:pPr marL="0" lvl="0" indent="0">
              <a:buNone/>
            </a:pPr>
            <a:r>
              <a:rPr lang="en-US" b="1" cap="small" dirty="0" smtClean="0">
                <a:latin typeface="Calisto MT" panose="02040603050505030304" pitchFamily="18" charset="0"/>
                <a:cs typeface="Times New Roman" panose="02020603050405020304" pitchFamily="18" charset="0"/>
              </a:rPr>
              <a:t>7. STUDY VARIABLES:</a:t>
            </a:r>
          </a:p>
          <a:p>
            <a:pPr marL="0" lvl="0" indent="0">
              <a:buNone/>
            </a:pPr>
            <a:endParaRPr lang="en-US" dirty="0">
              <a:latin typeface="Calisto MT" panose="02040603050505030304" pitchFamily="18" charset="0"/>
              <a:cs typeface="Times New Roman" panose="02020603050405020304" pitchFamily="18" charset="0"/>
            </a:endParaRPr>
          </a:p>
          <a:p>
            <a:pPr marL="0" indent="0">
              <a:buNone/>
            </a:pPr>
            <a:r>
              <a:rPr lang="en-US" b="1" dirty="0" smtClean="0">
                <a:latin typeface="Calisto MT" panose="02040603050505030304" pitchFamily="18" charset="0"/>
                <a:cs typeface="Times New Roman" panose="02020603050405020304" pitchFamily="18" charset="0"/>
              </a:rPr>
              <a:t>A. Independent </a:t>
            </a:r>
            <a:r>
              <a:rPr lang="en-US" b="1" dirty="0">
                <a:latin typeface="Calisto MT" panose="02040603050505030304" pitchFamily="18" charset="0"/>
                <a:cs typeface="Times New Roman" panose="02020603050405020304" pitchFamily="18" charset="0"/>
              </a:rPr>
              <a:t>variables: </a:t>
            </a:r>
            <a:r>
              <a:rPr lang="en-US" dirty="0">
                <a:latin typeface="Calisto MT" panose="02040603050505030304" pitchFamily="18" charset="0"/>
                <a:cs typeface="Times New Roman" panose="02020603050405020304" pitchFamily="18" charset="0"/>
              </a:rPr>
              <a:t>Age, Gender, religion, Marital status, Educational status,  Occupational status, Address, Economic status, Family history of psychiatric illness,  total duration of illness, number of psychotropic medication, side-effects, number of hospitalization, insight, stigma, recent substance use(last 1 month).</a:t>
            </a: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221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3291" y="1687079"/>
            <a:ext cx="10688782" cy="4907684"/>
          </a:xfrm>
        </p:spPr>
        <p:txBody>
          <a:bodyPr/>
          <a:lstStyle/>
          <a:p>
            <a:pPr marL="0" indent="0">
              <a:buNone/>
            </a:pPr>
            <a:r>
              <a:rPr lang="en-US" b="1" dirty="0" smtClean="0">
                <a:latin typeface="Calisto MT" panose="02040603050505030304" pitchFamily="18" charset="0"/>
                <a:cs typeface="Times New Roman" panose="02020603050405020304" pitchFamily="18" charset="0"/>
              </a:rPr>
              <a:t>B. Dependent </a:t>
            </a:r>
            <a:r>
              <a:rPr lang="en-US" b="1" dirty="0">
                <a:latin typeface="Calisto MT" panose="02040603050505030304" pitchFamily="18" charset="0"/>
                <a:cs typeface="Times New Roman" panose="02020603050405020304" pitchFamily="18" charset="0"/>
              </a:rPr>
              <a:t>variable: </a:t>
            </a:r>
            <a:r>
              <a:rPr lang="en-US" dirty="0">
                <a:latin typeface="Calisto MT" panose="02040603050505030304" pitchFamily="18" charset="0"/>
                <a:cs typeface="Times New Roman" panose="02020603050405020304" pitchFamily="18" charset="0"/>
              </a:rPr>
              <a:t>Medication adherence status which will be measured by </a:t>
            </a:r>
            <a:r>
              <a:rPr lang="en-US" b="1" dirty="0" err="1">
                <a:latin typeface="Calisto MT" panose="02040603050505030304" pitchFamily="18" charset="0"/>
                <a:cs typeface="Times New Roman" panose="02020603050405020304" pitchFamily="18" charset="0"/>
              </a:rPr>
              <a:t>Morisky</a:t>
            </a:r>
            <a:r>
              <a:rPr lang="en-US" b="1" dirty="0">
                <a:latin typeface="Calisto MT" panose="02040603050505030304" pitchFamily="18" charset="0"/>
                <a:cs typeface="Times New Roman" panose="02020603050405020304" pitchFamily="18" charset="0"/>
              </a:rPr>
              <a:t> Medication Adherence Scale (</a:t>
            </a:r>
            <a:r>
              <a:rPr lang="en-US" b="1" dirty="0" smtClean="0">
                <a:latin typeface="Calisto MT" panose="02040603050505030304" pitchFamily="18" charset="0"/>
                <a:cs typeface="Times New Roman" panose="02020603050405020304" pitchFamily="18" charset="0"/>
              </a:rPr>
              <a:t>MMAS-8),</a:t>
            </a:r>
            <a:r>
              <a:rPr lang="en-US" dirty="0" smtClean="0">
                <a:latin typeface="Calisto MT" panose="02040603050505030304" pitchFamily="18" charset="0"/>
                <a:cs typeface="Times New Roman" panose="02020603050405020304" pitchFamily="18" charset="0"/>
              </a:rPr>
              <a:t>with </a:t>
            </a:r>
            <a:r>
              <a:rPr lang="en-US" dirty="0">
                <a:latin typeface="Calisto MT" panose="02040603050505030304" pitchFamily="18" charset="0"/>
                <a:cs typeface="Times New Roman" panose="02020603050405020304" pitchFamily="18" charset="0"/>
              </a:rPr>
              <a:t>subtypes like forgetfulness, change in routine/travel, intentional discontinuation, </a:t>
            </a:r>
            <a:r>
              <a:rPr lang="en-US" dirty="0" smtClean="0">
                <a:latin typeface="Calisto MT" panose="02040603050505030304" pitchFamily="18" charset="0"/>
                <a:cs typeface="Times New Roman" panose="02020603050405020304" pitchFamily="18" charset="0"/>
              </a:rPr>
              <a:t>inconvenience.</a:t>
            </a:r>
          </a:p>
          <a:p>
            <a:pPr marL="0" indent="0">
              <a:buNone/>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8825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9437" y="346363"/>
            <a:ext cx="11423072" cy="6414655"/>
          </a:xfrm>
        </p:spPr>
        <p:txBody>
          <a:bodyPr>
            <a:normAutofit fontScale="92500"/>
          </a:bodyPr>
          <a:lstStyle/>
          <a:p>
            <a:pPr marL="0" lvl="0" indent="0">
              <a:buNone/>
            </a:pPr>
            <a:r>
              <a:rPr lang="en-US" b="1" cap="small" dirty="0" smtClean="0">
                <a:latin typeface="Times New Roman" panose="02020603050405020304" pitchFamily="18" charset="0"/>
                <a:cs typeface="Times New Roman" panose="02020603050405020304" pitchFamily="18" charset="0"/>
              </a:rPr>
              <a:t>8</a:t>
            </a:r>
            <a:r>
              <a:rPr lang="en-US" b="1" cap="small" dirty="0" smtClean="0">
                <a:latin typeface="Calisto MT" panose="02040603050505030304" pitchFamily="18" charset="0"/>
                <a:cs typeface="Times New Roman" panose="02020603050405020304" pitchFamily="18" charset="0"/>
              </a:rPr>
              <a:t>. SAMPLE </a:t>
            </a:r>
            <a:r>
              <a:rPr lang="en-US" b="1" cap="small" dirty="0">
                <a:latin typeface="Calisto MT" panose="02040603050505030304" pitchFamily="18" charset="0"/>
                <a:cs typeface="Times New Roman" panose="02020603050405020304" pitchFamily="18" charset="0"/>
              </a:rPr>
              <a:t>SIZE DETERMINATION</a:t>
            </a:r>
            <a:r>
              <a:rPr lang="en-US" dirty="0" smtClean="0">
                <a:latin typeface="Calisto MT" panose="02040603050505030304" pitchFamily="18" charset="0"/>
                <a:cs typeface="Times New Roman" panose="02020603050405020304" pitchFamily="18" charset="0"/>
              </a:rPr>
              <a:t>:</a:t>
            </a:r>
          </a:p>
          <a:p>
            <a:r>
              <a:rPr lang="en-US" dirty="0" smtClean="0">
                <a:latin typeface="Calisto MT" panose="02040603050505030304" pitchFamily="18" charset="0"/>
                <a:cs typeface="Times New Roman" panose="02020603050405020304" pitchFamily="18" charset="0"/>
              </a:rPr>
              <a:t>Sample </a:t>
            </a:r>
            <a:r>
              <a:rPr lang="en-US" dirty="0">
                <a:latin typeface="Calisto MT" panose="02040603050505030304" pitchFamily="18" charset="0"/>
                <a:cs typeface="Times New Roman" panose="02020603050405020304" pitchFamily="18" charset="0"/>
              </a:rPr>
              <a:t>size of the study is calculated by using Cochran’s formula: n=z</a:t>
            </a:r>
            <a:r>
              <a:rPr lang="en-US" baseline="30000" dirty="0">
                <a:latin typeface="Calisto MT" panose="02040603050505030304" pitchFamily="18" charset="0"/>
                <a:cs typeface="Times New Roman" panose="02020603050405020304" pitchFamily="18" charset="0"/>
              </a:rPr>
              <a:t>2</a:t>
            </a:r>
            <a:r>
              <a:rPr lang="en-US" dirty="0">
                <a:latin typeface="Calisto MT" panose="02040603050505030304" pitchFamily="18" charset="0"/>
                <a:cs typeface="Times New Roman" panose="02020603050405020304" pitchFamily="18" charset="0"/>
              </a:rPr>
              <a:t>pq/d</a:t>
            </a:r>
            <a:r>
              <a:rPr lang="en-US" baseline="30000" dirty="0">
                <a:latin typeface="Calisto MT" panose="02040603050505030304" pitchFamily="18" charset="0"/>
                <a:cs typeface="Times New Roman" panose="02020603050405020304" pitchFamily="18" charset="0"/>
              </a:rPr>
              <a:t>2</a:t>
            </a:r>
            <a:endParaRPr lang="en-US" dirty="0">
              <a:latin typeface="Calisto MT" panose="02040603050505030304" pitchFamily="18" charset="0"/>
              <a:cs typeface="Times New Roman" panose="02020603050405020304" pitchFamily="18" charset="0"/>
            </a:endParaRPr>
          </a:p>
          <a:p>
            <a:r>
              <a:rPr lang="en-US" dirty="0" smtClean="0">
                <a:latin typeface="Calisto MT" panose="02040603050505030304" pitchFamily="18" charset="0"/>
                <a:cs typeface="Times New Roman" panose="02020603050405020304" pitchFamily="18" charset="0"/>
              </a:rPr>
              <a:t>Where, n=required </a:t>
            </a:r>
            <a:r>
              <a:rPr lang="en-US" dirty="0">
                <a:latin typeface="Calisto MT" panose="02040603050505030304" pitchFamily="18" charset="0"/>
                <a:cs typeface="Times New Roman" panose="02020603050405020304" pitchFamily="18" charset="0"/>
              </a:rPr>
              <a:t>sample size , d = margin of error (5%) </a:t>
            </a:r>
          </a:p>
          <a:p>
            <a:r>
              <a:rPr lang="en-US" dirty="0">
                <a:latin typeface="Calisto MT" panose="02040603050505030304" pitchFamily="18" charset="0"/>
                <a:cs typeface="Times New Roman" panose="02020603050405020304" pitchFamily="18" charset="0"/>
              </a:rPr>
              <a:t>p= 89.4% = 0.894 </a:t>
            </a:r>
            <a:r>
              <a:rPr lang="en-US" dirty="0" smtClean="0">
                <a:latin typeface="Calisto MT" panose="02040603050505030304" pitchFamily="18" charset="0"/>
                <a:cs typeface="Times New Roman" panose="02020603050405020304" pitchFamily="18" charset="0"/>
              </a:rPr>
              <a:t>(</a:t>
            </a:r>
            <a:r>
              <a:rPr lang="en-US" dirty="0" err="1" smtClean="0">
                <a:latin typeface="Calisto MT" panose="02040603050505030304" pitchFamily="18" charset="0"/>
              </a:rPr>
              <a:t>Subedi</a:t>
            </a:r>
            <a:r>
              <a:rPr lang="en-US" dirty="0" smtClean="0">
                <a:latin typeface="Calisto MT" panose="02040603050505030304" pitchFamily="18" charset="0"/>
              </a:rPr>
              <a:t> </a:t>
            </a:r>
            <a:r>
              <a:rPr lang="en-US" dirty="0">
                <a:latin typeface="Calisto MT" panose="02040603050505030304" pitchFamily="18" charset="0"/>
              </a:rPr>
              <a:t>S, </a:t>
            </a:r>
            <a:r>
              <a:rPr lang="en-US" dirty="0" err="1">
                <a:latin typeface="Calisto MT" panose="02040603050505030304" pitchFamily="18" charset="0"/>
              </a:rPr>
              <a:t>Paudel</a:t>
            </a:r>
            <a:r>
              <a:rPr lang="en-US" dirty="0">
                <a:latin typeface="Calisto MT" panose="02040603050505030304" pitchFamily="18" charset="0"/>
              </a:rPr>
              <a:t> K, </a:t>
            </a:r>
            <a:r>
              <a:rPr lang="en-US" dirty="0" err="1">
                <a:latin typeface="Calisto MT" panose="02040603050505030304" pitchFamily="18" charset="0"/>
              </a:rPr>
              <a:t>Thapa</a:t>
            </a:r>
            <a:r>
              <a:rPr lang="en-US" dirty="0">
                <a:latin typeface="Calisto MT" panose="02040603050505030304" pitchFamily="18" charset="0"/>
              </a:rPr>
              <a:t> DK. Treatment non-compliance in patients with schizophrenia. J </a:t>
            </a:r>
            <a:r>
              <a:rPr lang="en-US" dirty="0" err="1">
                <a:latin typeface="Calisto MT" panose="02040603050505030304" pitchFamily="18" charset="0"/>
              </a:rPr>
              <a:t>Univ</a:t>
            </a:r>
            <a:r>
              <a:rPr lang="en-US" dirty="0">
                <a:latin typeface="Calisto MT" panose="02040603050505030304" pitchFamily="18" charset="0"/>
              </a:rPr>
              <a:t> </a:t>
            </a:r>
            <a:r>
              <a:rPr lang="en-US" dirty="0" err="1">
                <a:latin typeface="Calisto MT" panose="02040603050505030304" pitchFamily="18" charset="0"/>
              </a:rPr>
              <a:t>Coll</a:t>
            </a:r>
            <a:r>
              <a:rPr lang="en-US" dirty="0">
                <a:latin typeface="Calisto MT" panose="02040603050505030304" pitchFamily="18" charset="0"/>
              </a:rPr>
              <a:t> Med Sci. 2020;8(1):3–8. </a:t>
            </a:r>
            <a:r>
              <a:rPr lang="en-US" dirty="0" smtClean="0">
                <a:latin typeface="Calisto MT" panose="02040603050505030304" pitchFamily="18" charset="0"/>
              </a:rPr>
              <a:t>doi:10.3126/jucms.v8i1.29773)</a:t>
            </a:r>
            <a:endParaRPr lang="en-US" dirty="0">
              <a:latin typeface="Calisto MT" panose="02040603050505030304" pitchFamily="18" charset="0"/>
              <a:cs typeface="Times New Roman" panose="02020603050405020304" pitchFamily="18" charset="0"/>
            </a:endParaRPr>
          </a:p>
          <a:p>
            <a:r>
              <a:rPr lang="en-US" dirty="0">
                <a:latin typeface="Calisto MT" panose="02040603050505030304" pitchFamily="18" charset="0"/>
                <a:cs typeface="Times New Roman" panose="02020603050405020304" pitchFamily="18" charset="0"/>
              </a:rPr>
              <a:t>q= 1-p = 1-0.894=0.106</a:t>
            </a:r>
          </a:p>
          <a:p>
            <a:r>
              <a:rPr lang="en-US" dirty="0">
                <a:latin typeface="Calisto MT" panose="02040603050505030304" pitchFamily="18" charset="0"/>
                <a:cs typeface="Times New Roman" panose="02020603050405020304" pitchFamily="18" charset="0"/>
              </a:rPr>
              <a:t>z= 1.96 at 95% level of confidence.</a:t>
            </a:r>
          </a:p>
          <a:p>
            <a:r>
              <a:rPr lang="en-US" dirty="0">
                <a:latin typeface="Calisto MT" panose="02040603050505030304" pitchFamily="18" charset="0"/>
                <a:cs typeface="Times New Roman" panose="02020603050405020304" pitchFamily="18" charset="0"/>
              </a:rPr>
              <a:t>p = </a:t>
            </a:r>
            <a:r>
              <a:rPr lang="en-US" dirty="0" smtClean="0">
                <a:latin typeface="Calisto MT" panose="02040603050505030304" pitchFamily="18" charset="0"/>
                <a:cs typeface="Times New Roman" panose="02020603050405020304" pitchFamily="18" charset="0"/>
              </a:rPr>
              <a:t>0.894, q </a:t>
            </a:r>
            <a:r>
              <a:rPr lang="en-US" dirty="0">
                <a:latin typeface="Calisto MT" panose="02040603050505030304" pitchFamily="18" charset="0"/>
                <a:cs typeface="Times New Roman" panose="02020603050405020304" pitchFamily="18" charset="0"/>
              </a:rPr>
              <a:t>= </a:t>
            </a:r>
            <a:r>
              <a:rPr lang="en-US" dirty="0" smtClean="0">
                <a:latin typeface="Calisto MT" panose="02040603050505030304" pitchFamily="18" charset="0"/>
                <a:cs typeface="Times New Roman" panose="02020603050405020304" pitchFamily="18" charset="0"/>
              </a:rPr>
              <a:t>0.106, d </a:t>
            </a:r>
            <a:r>
              <a:rPr lang="en-US" dirty="0">
                <a:latin typeface="Calisto MT" panose="02040603050505030304" pitchFamily="18" charset="0"/>
                <a:cs typeface="Times New Roman" panose="02020603050405020304" pitchFamily="18" charset="0"/>
              </a:rPr>
              <a:t>= 0.05</a:t>
            </a:r>
          </a:p>
          <a:p>
            <a:r>
              <a:rPr lang="en-US" dirty="0">
                <a:latin typeface="Calisto MT" panose="02040603050505030304" pitchFamily="18" charset="0"/>
                <a:cs typeface="Times New Roman" panose="02020603050405020304" pitchFamily="18" charset="0"/>
              </a:rPr>
              <a:t>So, sample size (n) = z</a:t>
            </a:r>
            <a:r>
              <a:rPr lang="en-US" baseline="30000" dirty="0">
                <a:latin typeface="Calisto MT" panose="02040603050505030304" pitchFamily="18" charset="0"/>
                <a:cs typeface="Times New Roman" panose="02020603050405020304" pitchFamily="18" charset="0"/>
              </a:rPr>
              <a:t>2</a:t>
            </a:r>
            <a:r>
              <a:rPr lang="en-US" dirty="0">
                <a:latin typeface="Calisto MT" panose="02040603050505030304" pitchFamily="18" charset="0"/>
                <a:cs typeface="Times New Roman" panose="02020603050405020304" pitchFamily="18" charset="0"/>
              </a:rPr>
              <a:t>pq/d</a:t>
            </a:r>
            <a:r>
              <a:rPr lang="en-US" baseline="30000" dirty="0">
                <a:latin typeface="Calisto MT" panose="02040603050505030304" pitchFamily="18" charset="0"/>
                <a:cs typeface="Times New Roman" panose="02020603050405020304" pitchFamily="18" charset="0"/>
              </a:rPr>
              <a:t>2</a:t>
            </a:r>
            <a:endParaRPr lang="en-US" dirty="0">
              <a:latin typeface="Calisto MT" panose="02040603050505030304" pitchFamily="18" charset="0"/>
              <a:cs typeface="Times New Roman" panose="02020603050405020304" pitchFamily="18" charset="0"/>
            </a:endParaRPr>
          </a:p>
          <a:p>
            <a:r>
              <a:rPr lang="en-US" dirty="0">
                <a:latin typeface="Calisto MT" panose="02040603050505030304" pitchFamily="18" charset="0"/>
                <a:cs typeface="Times New Roman" panose="02020603050405020304" pitchFamily="18" charset="0"/>
              </a:rPr>
              <a:t>n = (1.96)</a:t>
            </a:r>
            <a:r>
              <a:rPr lang="en-US" baseline="30000" dirty="0">
                <a:latin typeface="Calisto MT" panose="02040603050505030304" pitchFamily="18" charset="0"/>
                <a:cs typeface="Times New Roman" panose="02020603050405020304" pitchFamily="18" charset="0"/>
              </a:rPr>
              <a:t>* </a:t>
            </a:r>
            <a:r>
              <a:rPr lang="en-US" dirty="0">
                <a:latin typeface="Calisto MT" panose="02040603050505030304" pitchFamily="18" charset="0"/>
                <a:cs typeface="Times New Roman" panose="02020603050405020304" pitchFamily="18" charset="0"/>
              </a:rPr>
              <a:t>(0.894)* (1-0.894) / (0.05)</a:t>
            </a:r>
            <a:r>
              <a:rPr lang="en-US" baseline="30000" dirty="0">
                <a:latin typeface="Calisto MT" panose="02040603050505030304" pitchFamily="18" charset="0"/>
                <a:cs typeface="Times New Roman" panose="02020603050405020304" pitchFamily="18" charset="0"/>
              </a:rPr>
              <a:t>2</a:t>
            </a:r>
            <a:endParaRPr lang="en-US" dirty="0">
              <a:latin typeface="Calisto MT" panose="02040603050505030304" pitchFamily="18" charset="0"/>
              <a:cs typeface="Times New Roman" panose="02020603050405020304" pitchFamily="18" charset="0"/>
            </a:endParaRPr>
          </a:p>
          <a:p>
            <a:r>
              <a:rPr lang="en-US" dirty="0">
                <a:latin typeface="Calisto MT" panose="02040603050505030304" pitchFamily="18" charset="0"/>
                <a:cs typeface="Times New Roman" panose="02020603050405020304" pitchFamily="18" charset="0"/>
              </a:rPr>
              <a:t>n = 144.4 = 145 (approx.)</a:t>
            </a:r>
          </a:p>
          <a:p>
            <a:r>
              <a:rPr lang="en-US" dirty="0">
                <a:latin typeface="Calisto MT" panose="02040603050505030304" pitchFamily="18" charset="0"/>
                <a:cs typeface="Times New Roman" panose="02020603050405020304" pitchFamily="18" charset="0"/>
              </a:rPr>
              <a:t>To account for potential non-response, incomplete data or dropouts, 10% increase was applied, giving a final sample size of 160 patients. </a:t>
            </a:r>
          </a:p>
        </p:txBody>
      </p:sp>
    </p:spTree>
    <p:extLst>
      <p:ext uri="{BB962C8B-B14F-4D97-AF65-F5344CB8AC3E}">
        <p14:creationId xmlns:p14="http://schemas.microsoft.com/office/powerpoint/2010/main" val="3591702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697</TotalTime>
  <Words>3916</Words>
  <Application>Microsoft Office PowerPoint</Application>
  <PresentationFormat>Widescreen</PresentationFormat>
  <Paragraphs>550</Paragraphs>
  <Slides>48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48</vt:i4>
      </vt:variant>
    </vt:vector>
  </HeadingPairs>
  <TitlesOfParts>
    <vt:vector size="56" baseType="lpstr">
      <vt:lpstr>Arial</vt:lpstr>
      <vt:lpstr>Calibri</vt:lpstr>
      <vt:lpstr>Calibri Light</vt:lpstr>
      <vt:lpstr>Calisto MT</vt:lpstr>
      <vt:lpstr>Cambria</vt:lpstr>
      <vt:lpstr>Nirmala UI</vt:lpstr>
      <vt:lpstr>Times New Roman</vt:lpstr>
      <vt:lpstr>Office Theme</vt:lpstr>
      <vt:lpstr>PowerPoint Presentation</vt:lpstr>
      <vt:lpstr>Objectives </vt:lpstr>
      <vt:lpstr>Research questions / Hypothesis</vt:lpstr>
      <vt:lpstr>Conceptual framework  </vt:lpstr>
      <vt:lpstr>Methodology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Ethical consideration</vt:lpstr>
      <vt:lpstr>Expected outcome </vt:lpstr>
      <vt:lpstr>Plan for dissemination and utilization of findings</vt:lpstr>
      <vt:lpstr>Gantt chart</vt:lpstr>
      <vt:lpstr>References  </vt:lpstr>
      <vt:lpstr>PowerPoint Presentation</vt:lpstr>
      <vt:lpstr>PowerPoint Presentation</vt:lpstr>
      <vt:lpstr>PowerPoint Presentation</vt:lpstr>
      <vt:lpstr>PowerPoint Presentation</vt:lpstr>
      <vt:lpstr>PowerPoint Presentation</vt:lpstr>
      <vt:lpstr>PowerPoint Presentation</vt:lpstr>
      <vt:lpstr>Consent form</vt:lpstr>
      <vt:lpstr>Dummy Table</vt:lpstr>
      <vt:lpstr>PowerPoint Presentation</vt:lpstr>
      <vt:lpstr>PowerPoint Presentation</vt:lpstr>
      <vt:lpstr>PowerPoint Presentation</vt:lpstr>
      <vt:lpstr>Questionnaire Or Proforma</vt:lpstr>
      <vt:lpstr>Questionnaire Or Proforma cont..</vt:lpstr>
      <vt:lpstr>Questionnaire Or Proforma cont..</vt:lpstr>
      <vt:lpstr>Questionnaire Or Proforma cont..</vt:lpstr>
      <vt:lpstr>Questionnaire Or Proforma cont..</vt:lpstr>
      <vt:lpstr>Questionnaire Or Proforma cont..</vt:lpstr>
      <vt:lpstr>Questionnaire Or Proforma cont..</vt:lpstr>
      <vt:lpstr>Questionnaire Or Proforma cont..</vt:lpstr>
      <vt:lpstr>Questionnaire Or Proforma cont..</vt:lpstr>
      <vt:lpstr>Questionnaire Or Proforma cont..</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Siru Pandey</dc:creator>
  <cp:lastModifiedBy>Abhishek Singh</cp:lastModifiedBy>
  <cp:revision>62</cp:revision>
  <dcterms:created xsi:type="dcterms:W3CDTF">2024-08-04T08:54:24Z</dcterms:created>
  <dcterms:modified xsi:type="dcterms:W3CDTF">2025-11-23T02:55:01Z</dcterms:modified>
</cp:coreProperties>
</file>